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2.jpg" ContentType="image/jpeg"/>
  <Override PartName="/ppt/notesSlides/notesSlide12.xml" ContentType="application/vnd.openxmlformats-officedocument.presentationml.notesSlide+xml"/>
  <Override PartName="/ppt/media/image23.jpg" ContentType="image/jpeg"/>
  <Override PartName="/ppt/media/image24.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36.jpg" ContentType="image/jpeg"/>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sldIdLst>
    <p:sldId id="256" r:id="rId2"/>
    <p:sldId id="257" r:id="rId3"/>
    <p:sldId id="265" r:id="rId4"/>
    <p:sldId id="328" r:id="rId5"/>
    <p:sldId id="329" r:id="rId6"/>
    <p:sldId id="266" r:id="rId7"/>
    <p:sldId id="258" r:id="rId8"/>
    <p:sldId id="259" r:id="rId9"/>
    <p:sldId id="269" r:id="rId10"/>
    <p:sldId id="270" r:id="rId11"/>
    <p:sldId id="320" r:id="rId12"/>
    <p:sldId id="324" r:id="rId13"/>
    <p:sldId id="306" r:id="rId14"/>
    <p:sldId id="325" r:id="rId15"/>
    <p:sldId id="305" r:id="rId16"/>
    <p:sldId id="321" r:id="rId17"/>
    <p:sldId id="326" r:id="rId18"/>
    <p:sldId id="280" r:id="rId19"/>
    <p:sldId id="327" r:id="rId20"/>
    <p:sldId id="277" r:id="rId21"/>
    <p:sldId id="278" r:id="rId22"/>
    <p:sldId id="279" r:id="rId23"/>
    <p:sldId id="281" r:id="rId24"/>
    <p:sldId id="282" r:id="rId25"/>
    <p:sldId id="283" r:id="rId26"/>
    <p:sldId id="297" r:id="rId27"/>
    <p:sldId id="286" r:id="rId28"/>
    <p:sldId id="346" r:id="rId29"/>
    <p:sldId id="287" r:id="rId30"/>
    <p:sldId id="333" r:id="rId31"/>
    <p:sldId id="337" r:id="rId32"/>
    <p:sldId id="360" r:id="rId33"/>
    <p:sldId id="288" r:id="rId34"/>
    <p:sldId id="347" r:id="rId35"/>
    <p:sldId id="334" r:id="rId36"/>
    <p:sldId id="339" r:id="rId37"/>
    <p:sldId id="340" r:id="rId38"/>
    <p:sldId id="341" r:id="rId39"/>
    <p:sldId id="342" r:id="rId40"/>
    <p:sldId id="343" r:id="rId41"/>
    <p:sldId id="344" r:id="rId42"/>
    <p:sldId id="348" r:id="rId43"/>
    <p:sldId id="349" r:id="rId44"/>
    <p:sldId id="350" r:id="rId45"/>
    <p:sldId id="351" r:id="rId46"/>
    <p:sldId id="352" r:id="rId47"/>
    <p:sldId id="353" r:id="rId48"/>
    <p:sldId id="354" r:id="rId49"/>
    <p:sldId id="356" r:id="rId50"/>
    <p:sldId id="359" r:id="rId51"/>
    <p:sldId id="358" r:id="rId52"/>
    <p:sldId id="310" r:id="rId53"/>
    <p:sldId id="357" r:id="rId54"/>
    <p:sldId id="284" r:id="rId55"/>
    <p:sldId id="330" r:id="rId56"/>
    <p:sldId id="296" r:id="rId57"/>
    <p:sldId id="331" r:id="rId58"/>
    <p:sldId id="332" r:id="rId59"/>
    <p:sldId id="295" r:id="rId60"/>
    <p:sldId id="261" r:id="rId61"/>
  </p:sldIdLst>
  <p:sldSz cx="13004800" cy="9753600"/>
  <p:notesSz cx="13004800"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4694"/>
  </p:normalViewPr>
  <p:slideViewPr>
    <p:cSldViewPr>
      <p:cViewPr varScale="1">
        <p:scale>
          <a:sx n="77" d="100"/>
          <a:sy n="77" d="100"/>
        </p:scale>
        <p:origin x="1236" y="96"/>
      </p:cViewPr>
      <p:guideLst>
        <p:guide orient="horz" pos="2880"/>
        <p:guide pos="2160"/>
      </p:guideLst>
    </p:cSldViewPr>
  </p:slideViewPr>
  <p:notesTextViewPr>
    <p:cViewPr>
      <p:scale>
        <a:sx n="100" d="100"/>
        <a:sy n="100" d="100"/>
      </p:scale>
      <p:origin x="0" y="0"/>
    </p:cViewPr>
  </p:notesTextViewPr>
  <p:sorterViewPr>
    <p:cViewPr>
      <p:scale>
        <a:sx n="140" d="100"/>
        <a:sy n="140" d="100"/>
      </p:scale>
      <p:origin x="0" y="-22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E0D80CCE-6C0D-4DF7-B228-7E9CC87B9183}" type="datetimeFigureOut">
              <a:rPr lang="fr-FR" smtClean="0"/>
              <a:t>11/02/2021</a:t>
            </a:fld>
            <a:endParaRPr lang="fr-FR"/>
          </a:p>
        </p:txBody>
      </p:sp>
      <p:sp>
        <p:nvSpPr>
          <p:cNvPr id="4" name="Espace réservé de l'image des diapositives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B9FC5269-7F57-4815-A0CA-D0D77D163326}" type="slidenum">
              <a:rPr lang="fr-FR" smtClean="0"/>
              <a:t>‹N°›</a:t>
            </a:fld>
            <a:endParaRPr lang="fr-FR"/>
          </a:p>
        </p:txBody>
      </p:sp>
    </p:spTree>
    <p:extLst>
      <p:ext uri="{BB962C8B-B14F-4D97-AF65-F5344CB8AC3E}">
        <p14:creationId xmlns:p14="http://schemas.microsoft.com/office/powerpoint/2010/main" val="276080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97/YCO.000000000000045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547120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54712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3547120c6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3547120c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3547120c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3547120c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3547120c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3547120c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3547120c6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3547120c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3547120c6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3547120c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3547120c6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3547120c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3547120c6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3547120c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95c2e4ad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95c2e4a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95c2e4ad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95c2e4a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77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70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547120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54712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73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1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04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086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155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601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56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91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890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05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547120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54712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75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02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5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080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357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510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97f4baff4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97f4baff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97f4baff4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97f4baff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03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3547120c6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3547120c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290d283b8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290d283b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290d283b8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290d283b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290d283b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290d283b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3547120c6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3547120c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97f4baff4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b97f4baff4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97f4baff4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97f4baff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Grossard, C., Palestra, G., Xavier, J., Chetouani, M., Grynszpan, O., &amp; Cohen, D. (2018). ICT and autism care: State of the art. Current Opinion in Psychiatry. </a:t>
            </a:r>
            <a:r>
              <a:rPr lang="en" u="sng">
                <a:solidFill>
                  <a:schemeClr val="hlink"/>
                </a:solidFill>
                <a:hlinkClick r:id="rId3"/>
              </a:rPr>
              <a:t>https://doi.org/10.1097/YCO.0000000000000455</a:t>
            </a:r>
            <a:endParaRPr/>
          </a:p>
          <a:p>
            <a:pPr marL="0" lvl="0" indent="0" algn="l" rtl="0">
              <a:spcBef>
                <a:spcPts val="0"/>
              </a:spcBef>
              <a:spcAft>
                <a:spcPts val="0"/>
              </a:spcAft>
              <a:buNone/>
            </a:pPr>
            <a:endParaRPr/>
          </a:p>
          <a:p>
            <a:pPr marL="0" lvl="0" indent="0" algn="l" rtl="0">
              <a:spcBef>
                <a:spcPts val="0"/>
              </a:spcBef>
              <a:spcAft>
                <a:spcPts val="0"/>
              </a:spcAft>
              <a:buNone/>
            </a:pPr>
            <a:r>
              <a:rPr lang="en"/>
              <a:t>Grossard, C., Grynszpan, O. (2015) Entraînement des compétences assistées par les technologies numériques dans l’autisme : une revue. Enfance, 1/2015, 67-85.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3547120c6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3547120c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F0D2AF4-040A-4E6A-B7D2-8BBDF10848ED}" type="datetime1">
              <a:rPr lang="en-US" smtClean="0"/>
              <a:t>2/11/2021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4A9A"/>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85FDF17-8AC8-4C50-8670-7AED1CA1E628}" type="datetime1">
              <a:rPr lang="en-US" smtClean="0"/>
              <a:t>2/11/2021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4A9A"/>
                </a:solidFill>
                <a:latin typeface="Montserrat"/>
                <a:cs typeface="Montserra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F00EB74-21DA-422E-A472-4B125890DB52}" type="datetime1">
              <a:rPr lang="en-US" smtClean="0"/>
              <a:t>2/11/2021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4A9A"/>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C08FA5B-5C00-42C5-B67D-7B6868920F0E}" type="datetime1">
              <a:rPr lang="en-US" smtClean="0"/>
              <a:t>2/11/2021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20184DE-050B-4208-B546-1A62C644498A}" type="datetime1">
              <a:rPr lang="en-US" smtClean="0"/>
              <a:t>2/11/2021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43307" y="843900"/>
            <a:ext cx="12118187" cy="1085867"/>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43307" y="2185433"/>
            <a:ext cx="12118187" cy="6478507"/>
          </a:xfrm>
          <a:prstGeom prst="rect">
            <a:avLst/>
          </a:prstGeom>
        </p:spPr>
        <p:txBody>
          <a:bodyPr spcFirstLastPara="1" wrap="square" lIns="91425" tIns="91425" rIns="91425" bIns="91425" anchor="t" anchorCtr="0">
            <a:noAutofit/>
          </a:bodyPr>
          <a:lstStyle>
            <a:lvl1pPr marL="650230" lvl="0" indent="-487672">
              <a:spcBef>
                <a:spcPts val="0"/>
              </a:spcBef>
              <a:spcAft>
                <a:spcPts val="0"/>
              </a:spcAft>
              <a:buSzPts val="1800"/>
              <a:buChar char="●"/>
              <a:defRPr/>
            </a:lvl1pPr>
            <a:lvl2pPr marL="1300460" lvl="1" indent="-451549">
              <a:spcBef>
                <a:spcPts val="2276"/>
              </a:spcBef>
              <a:spcAft>
                <a:spcPts val="0"/>
              </a:spcAft>
              <a:buSzPts val="1400"/>
              <a:buChar char="○"/>
              <a:defRPr/>
            </a:lvl2pPr>
            <a:lvl3pPr marL="1950690" lvl="2" indent="-451549">
              <a:spcBef>
                <a:spcPts val="2276"/>
              </a:spcBef>
              <a:spcAft>
                <a:spcPts val="0"/>
              </a:spcAft>
              <a:buSzPts val="1400"/>
              <a:buChar char="■"/>
              <a:defRPr/>
            </a:lvl3pPr>
            <a:lvl4pPr marL="2600919" lvl="3" indent="-451549">
              <a:spcBef>
                <a:spcPts val="2276"/>
              </a:spcBef>
              <a:spcAft>
                <a:spcPts val="0"/>
              </a:spcAft>
              <a:buSzPts val="1400"/>
              <a:buChar char="●"/>
              <a:defRPr/>
            </a:lvl4pPr>
            <a:lvl5pPr marL="3251149" lvl="4" indent="-451549">
              <a:spcBef>
                <a:spcPts val="2276"/>
              </a:spcBef>
              <a:spcAft>
                <a:spcPts val="0"/>
              </a:spcAft>
              <a:buSzPts val="1400"/>
              <a:buChar char="○"/>
              <a:defRPr/>
            </a:lvl5pPr>
            <a:lvl6pPr marL="3901379" lvl="5" indent="-451549">
              <a:spcBef>
                <a:spcPts val="2276"/>
              </a:spcBef>
              <a:spcAft>
                <a:spcPts val="0"/>
              </a:spcAft>
              <a:buSzPts val="1400"/>
              <a:buChar char="■"/>
              <a:defRPr/>
            </a:lvl6pPr>
            <a:lvl7pPr marL="4551609" lvl="6" indent="-451549">
              <a:spcBef>
                <a:spcPts val="2276"/>
              </a:spcBef>
              <a:spcAft>
                <a:spcPts val="0"/>
              </a:spcAft>
              <a:buSzPts val="1400"/>
              <a:buChar char="●"/>
              <a:defRPr/>
            </a:lvl7pPr>
            <a:lvl8pPr marL="5201839" lvl="7" indent="-451549">
              <a:spcBef>
                <a:spcPts val="2276"/>
              </a:spcBef>
              <a:spcAft>
                <a:spcPts val="0"/>
              </a:spcAft>
              <a:buSzPts val="1400"/>
              <a:buChar char="○"/>
              <a:defRPr/>
            </a:lvl8pPr>
            <a:lvl9pPr marL="5852069" lvl="8" indent="-451549">
              <a:spcBef>
                <a:spcPts val="2276"/>
              </a:spcBef>
              <a:spcAft>
                <a:spcPts val="2276"/>
              </a:spcAft>
              <a:buSzPts val="1400"/>
              <a:buChar char="■"/>
              <a:defRPr/>
            </a:lvl9pPr>
          </a:lstStyle>
          <a:p>
            <a:endParaRPr/>
          </a:p>
        </p:txBody>
      </p:sp>
      <p:sp>
        <p:nvSpPr>
          <p:cNvPr id="19" name="Google Shape;19;p4"/>
          <p:cNvSpPr txBox="1">
            <a:spLocks noGrp="1"/>
          </p:cNvSpPr>
          <p:nvPr>
            <p:ph type="sldNum" idx="12"/>
          </p:nvPr>
        </p:nvSpPr>
        <p:spPr>
          <a:xfrm>
            <a:off x="12049718" y="8842840"/>
            <a:ext cx="780373" cy="7462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9466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43307" y="4078649"/>
            <a:ext cx="12118187" cy="159616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120"/>
            </a:lvl1pPr>
            <a:lvl2pPr lvl="1" algn="ctr">
              <a:spcBef>
                <a:spcPts val="0"/>
              </a:spcBef>
              <a:spcAft>
                <a:spcPts val="0"/>
              </a:spcAft>
              <a:buSzPts val="3600"/>
              <a:buNone/>
              <a:defRPr sz="5120"/>
            </a:lvl2pPr>
            <a:lvl3pPr lvl="2" algn="ctr">
              <a:spcBef>
                <a:spcPts val="0"/>
              </a:spcBef>
              <a:spcAft>
                <a:spcPts val="0"/>
              </a:spcAft>
              <a:buSzPts val="3600"/>
              <a:buNone/>
              <a:defRPr sz="5120"/>
            </a:lvl3pPr>
            <a:lvl4pPr lvl="3" algn="ctr">
              <a:spcBef>
                <a:spcPts val="0"/>
              </a:spcBef>
              <a:spcAft>
                <a:spcPts val="0"/>
              </a:spcAft>
              <a:buSzPts val="3600"/>
              <a:buNone/>
              <a:defRPr sz="5120"/>
            </a:lvl4pPr>
            <a:lvl5pPr lvl="4" algn="ctr">
              <a:spcBef>
                <a:spcPts val="0"/>
              </a:spcBef>
              <a:spcAft>
                <a:spcPts val="0"/>
              </a:spcAft>
              <a:buSzPts val="3600"/>
              <a:buNone/>
              <a:defRPr sz="5120"/>
            </a:lvl5pPr>
            <a:lvl6pPr lvl="5" algn="ctr">
              <a:spcBef>
                <a:spcPts val="0"/>
              </a:spcBef>
              <a:spcAft>
                <a:spcPts val="0"/>
              </a:spcAft>
              <a:buSzPts val="3600"/>
              <a:buNone/>
              <a:defRPr sz="5120"/>
            </a:lvl6pPr>
            <a:lvl7pPr lvl="6" algn="ctr">
              <a:spcBef>
                <a:spcPts val="0"/>
              </a:spcBef>
              <a:spcAft>
                <a:spcPts val="0"/>
              </a:spcAft>
              <a:buSzPts val="3600"/>
              <a:buNone/>
              <a:defRPr sz="5120"/>
            </a:lvl7pPr>
            <a:lvl8pPr lvl="7" algn="ctr">
              <a:spcBef>
                <a:spcPts val="0"/>
              </a:spcBef>
              <a:spcAft>
                <a:spcPts val="0"/>
              </a:spcAft>
              <a:buSzPts val="3600"/>
              <a:buNone/>
              <a:defRPr sz="5120"/>
            </a:lvl8pPr>
            <a:lvl9pPr lvl="8" algn="ctr">
              <a:spcBef>
                <a:spcPts val="0"/>
              </a:spcBef>
              <a:spcAft>
                <a:spcPts val="0"/>
              </a:spcAft>
              <a:buSzPts val="3600"/>
              <a:buNone/>
              <a:defRPr sz="5120"/>
            </a:lvl9pPr>
          </a:lstStyle>
          <a:p>
            <a:endParaRPr/>
          </a:p>
        </p:txBody>
      </p:sp>
      <p:sp>
        <p:nvSpPr>
          <p:cNvPr id="15" name="Google Shape;15;p3"/>
          <p:cNvSpPr txBox="1">
            <a:spLocks noGrp="1"/>
          </p:cNvSpPr>
          <p:nvPr>
            <p:ph type="sldNum" idx="12"/>
          </p:nvPr>
        </p:nvSpPr>
        <p:spPr>
          <a:xfrm>
            <a:off x="12049718" y="8842840"/>
            <a:ext cx="780373" cy="7462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33048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04898" y="988662"/>
            <a:ext cx="10795002" cy="574040"/>
          </a:xfrm>
          <a:prstGeom prst="rect">
            <a:avLst/>
          </a:prstGeom>
        </p:spPr>
        <p:txBody>
          <a:bodyPr wrap="square" lIns="0" tIns="0" rIns="0" bIns="0">
            <a:spAutoFit/>
          </a:bodyPr>
          <a:lstStyle>
            <a:lvl1pPr>
              <a:defRPr sz="3600" b="1" i="0">
                <a:solidFill>
                  <a:srgbClr val="EE4A9A"/>
                </a:solidFill>
                <a:latin typeface="Montserrat"/>
                <a:cs typeface="Montserrat"/>
              </a:defRPr>
            </a:lvl1pPr>
          </a:lstStyle>
          <a:p>
            <a:endParaRPr/>
          </a:p>
        </p:txBody>
      </p:sp>
      <p:sp>
        <p:nvSpPr>
          <p:cNvPr id="3" name="Holder 3"/>
          <p:cNvSpPr>
            <a:spLocks noGrp="1"/>
          </p:cNvSpPr>
          <p:nvPr>
            <p:ph type="body" idx="1"/>
          </p:nvPr>
        </p:nvSpPr>
        <p:spPr>
          <a:xfrm>
            <a:off x="1206498" y="2362703"/>
            <a:ext cx="10591802" cy="425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A32459D3-7273-4666-8FF8-068202A471B9}" type="datetime1">
              <a:rPr lang="en-US" smtClean="0"/>
              <a:t>2/11/2021</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mailto:martin@limsi.fr"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mimetic.limsi.fr/" TargetMode="External"/><Relationship Id="rId2" Type="http://schemas.openxmlformats.org/officeDocument/2006/relationships/image" Target="../media/image37.jpg"/><Relationship Id="rId1" Type="http://schemas.openxmlformats.org/officeDocument/2006/relationships/slideLayout" Target="../slideLayouts/slideLayout5.xml"/><Relationship Id="rId4" Type="http://schemas.openxmlformats.org/officeDocument/2006/relationships/hyperlink" Target="http://www.firah.org/fr/logiciel-pour-l-entrainement-combine-a-l-interaction-sociale-cooperative-et-a-l-apprentissage-moteur.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7924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922470" y="434709"/>
            <a:ext cx="2939330" cy="1121461"/>
          </a:xfrm>
          <a:prstGeom prst="rect">
            <a:avLst/>
          </a:prstGeom>
        </p:spPr>
        <p:txBody>
          <a:bodyPr vert="horz" wrap="square" lIns="0" tIns="13335" rIns="0" bIns="0" rtlCol="0">
            <a:spAutoFit/>
          </a:bodyPr>
          <a:lstStyle/>
          <a:p>
            <a:pPr marL="12700" algn="ctr">
              <a:lnSpc>
                <a:spcPct val="100000"/>
              </a:lnSpc>
              <a:spcBef>
                <a:spcPts val="105"/>
              </a:spcBef>
            </a:pPr>
            <a:r>
              <a:rPr lang="fr-FR" sz="2400" spc="5" dirty="0">
                <a:solidFill>
                  <a:srgbClr val="FFFFFF"/>
                </a:solidFill>
                <a:latin typeface="Montserrat-Medium"/>
                <a:cs typeface="Montserrat-Medium"/>
              </a:rPr>
              <a:t>LIVRABLE «  </a:t>
            </a:r>
            <a:r>
              <a:rPr sz="2400" spc="5" dirty="0">
                <a:solidFill>
                  <a:srgbClr val="FFFFFF"/>
                </a:solidFill>
                <a:latin typeface="Montserrat-Medium"/>
                <a:cs typeface="Montserrat-Medium"/>
              </a:rPr>
              <a:t>Support</a:t>
            </a:r>
            <a:endParaRPr sz="2400" dirty="0">
              <a:latin typeface="Montserrat-Medium"/>
              <a:cs typeface="Montserrat-Medium"/>
            </a:endParaRPr>
          </a:p>
          <a:p>
            <a:pPr marL="12700" algn="ctr">
              <a:lnSpc>
                <a:spcPct val="100000"/>
              </a:lnSpc>
              <a:spcBef>
                <a:spcPts val="10"/>
              </a:spcBef>
            </a:pPr>
            <a:r>
              <a:rPr sz="2400" spc="5" dirty="0">
                <a:solidFill>
                  <a:srgbClr val="FFFFFF"/>
                </a:solidFill>
                <a:latin typeface="Montserrat-Medium"/>
                <a:cs typeface="Montserrat-Medium"/>
              </a:rPr>
              <a:t>de</a:t>
            </a:r>
            <a:r>
              <a:rPr sz="2400" spc="-65" dirty="0">
                <a:solidFill>
                  <a:srgbClr val="FFFFFF"/>
                </a:solidFill>
                <a:latin typeface="Montserrat-Medium"/>
                <a:cs typeface="Montserrat-Medium"/>
              </a:rPr>
              <a:t> </a:t>
            </a:r>
            <a:r>
              <a:rPr sz="2400" spc="-5" dirty="0">
                <a:solidFill>
                  <a:srgbClr val="FFFFFF"/>
                </a:solidFill>
                <a:latin typeface="Montserrat-Medium"/>
                <a:cs typeface="Montserrat-Medium"/>
              </a:rPr>
              <a:t>Formation</a:t>
            </a:r>
            <a:r>
              <a:rPr lang="fr-FR" sz="2400" spc="-5" dirty="0">
                <a:solidFill>
                  <a:srgbClr val="FFFFFF"/>
                </a:solidFill>
                <a:latin typeface="Montserrat-Medium"/>
                <a:cs typeface="Montserrat-Medium"/>
              </a:rPr>
              <a:t> </a:t>
            </a:r>
            <a:r>
              <a:rPr lang="fr-FR" sz="2400" spc="5" dirty="0">
                <a:solidFill>
                  <a:srgbClr val="FFFFFF"/>
                </a:solidFill>
                <a:latin typeface="Montserrat-Medium"/>
                <a:cs typeface="Montserrat-Medium"/>
              </a:rPr>
              <a:t>»</a:t>
            </a:r>
            <a:endParaRPr sz="2400" dirty="0">
              <a:latin typeface="Montserrat-Medium"/>
              <a:cs typeface="Montserrat-Medium"/>
            </a:endParaRPr>
          </a:p>
        </p:txBody>
      </p:sp>
      <p:sp>
        <p:nvSpPr>
          <p:cNvPr id="4" name="object 4"/>
          <p:cNvSpPr txBox="1">
            <a:spLocks noGrp="1"/>
          </p:cNvSpPr>
          <p:nvPr>
            <p:ph type="title"/>
          </p:nvPr>
        </p:nvSpPr>
        <p:spPr>
          <a:xfrm>
            <a:off x="558800" y="2610568"/>
            <a:ext cx="7380309" cy="3474669"/>
          </a:xfrm>
          <a:prstGeom prst="rect">
            <a:avLst/>
          </a:prstGeom>
        </p:spPr>
        <p:txBody>
          <a:bodyPr vert="horz" wrap="square" lIns="0" tIns="12065" rIns="0" bIns="0" rtlCol="0">
            <a:spAutoFit/>
          </a:bodyPr>
          <a:lstStyle/>
          <a:p>
            <a:pPr marL="12700" marR="5080">
              <a:lnSpc>
                <a:spcPct val="100200"/>
              </a:lnSpc>
              <a:spcBef>
                <a:spcPts val="95"/>
              </a:spcBef>
            </a:pPr>
            <a:r>
              <a:rPr sz="4500" spc="-110" dirty="0">
                <a:solidFill>
                  <a:srgbClr val="FFFFFF"/>
                </a:solidFill>
              </a:rPr>
              <a:t>Formation </a:t>
            </a:r>
            <a:r>
              <a:rPr sz="4500" spc="-100" dirty="0">
                <a:solidFill>
                  <a:srgbClr val="FFFFFF"/>
                </a:solidFill>
              </a:rPr>
              <a:t>à </a:t>
            </a:r>
            <a:r>
              <a:rPr sz="4500" spc="-70" dirty="0">
                <a:solidFill>
                  <a:srgbClr val="FFFFFF"/>
                </a:solidFill>
              </a:rPr>
              <a:t>l’utilisation  </a:t>
            </a:r>
            <a:r>
              <a:rPr sz="4500" spc="-80" dirty="0">
                <a:solidFill>
                  <a:srgbClr val="FFFFFF"/>
                </a:solidFill>
              </a:rPr>
              <a:t>d’actions </a:t>
            </a:r>
            <a:r>
              <a:rPr sz="4500" spc="-75" dirty="0">
                <a:solidFill>
                  <a:srgbClr val="FFFFFF"/>
                </a:solidFill>
              </a:rPr>
              <a:t>motrices  </a:t>
            </a:r>
            <a:r>
              <a:rPr sz="4500" spc="-60" dirty="0">
                <a:solidFill>
                  <a:srgbClr val="FFFFFF"/>
                </a:solidFill>
              </a:rPr>
              <a:t>collaboratives</a:t>
            </a:r>
            <a:r>
              <a:rPr sz="4500" spc="-95" dirty="0">
                <a:solidFill>
                  <a:srgbClr val="FFFFFF"/>
                </a:solidFill>
              </a:rPr>
              <a:t> </a:t>
            </a:r>
            <a:br>
              <a:rPr lang="fr-FR" sz="4500" spc="-95" dirty="0">
                <a:solidFill>
                  <a:srgbClr val="FFFFFF"/>
                </a:solidFill>
              </a:rPr>
            </a:br>
            <a:r>
              <a:rPr sz="4500" spc="-70" dirty="0">
                <a:solidFill>
                  <a:srgbClr val="FFFFFF"/>
                </a:solidFill>
              </a:rPr>
              <a:t>avec</a:t>
            </a:r>
            <a:r>
              <a:rPr lang="fr-FR" sz="4500" spc="-70" dirty="0">
                <a:solidFill>
                  <a:srgbClr val="FFFFFF"/>
                </a:solidFill>
              </a:rPr>
              <a:t> </a:t>
            </a:r>
            <a:r>
              <a:rPr sz="4500" spc="-30" dirty="0">
                <a:solidFill>
                  <a:srgbClr val="FFFFFF"/>
                </a:solidFill>
              </a:rPr>
              <a:t>et </a:t>
            </a:r>
            <a:r>
              <a:rPr sz="4500" spc="-105" dirty="0">
                <a:solidFill>
                  <a:srgbClr val="FFFFFF"/>
                </a:solidFill>
              </a:rPr>
              <a:t>sans </a:t>
            </a:r>
            <a:br>
              <a:rPr lang="fr-FR" sz="4500" spc="-105" dirty="0">
                <a:solidFill>
                  <a:srgbClr val="FFFFFF"/>
                </a:solidFill>
              </a:rPr>
            </a:br>
            <a:r>
              <a:rPr sz="4500" spc="-50" dirty="0">
                <a:solidFill>
                  <a:srgbClr val="FFFFFF"/>
                </a:solidFill>
              </a:rPr>
              <a:t>le</a:t>
            </a:r>
            <a:r>
              <a:rPr sz="4500" spc="-175" dirty="0">
                <a:solidFill>
                  <a:srgbClr val="FFFFFF"/>
                </a:solidFill>
              </a:rPr>
              <a:t> </a:t>
            </a:r>
            <a:r>
              <a:rPr sz="4500" spc="-55" dirty="0" err="1">
                <a:solidFill>
                  <a:srgbClr val="FFFFFF"/>
                </a:solidFill>
              </a:rPr>
              <a:t>logiciel</a:t>
            </a:r>
            <a:r>
              <a:rPr sz="4500" spc="-55" dirty="0">
                <a:solidFill>
                  <a:srgbClr val="FFFFFF"/>
                </a:solidFill>
              </a:rPr>
              <a:t>  </a:t>
            </a:r>
            <a:r>
              <a:rPr sz="4500" spc="-80" dirty="0" err="1">
                <a:solidFill>
                  <a:srgbClr val="FFFFFF"/>
                </a:solidFill>
              </a:rPr>
              <a:t>issu</a:t>
            </a:r>
            <a:r>
              <a:rPr sz="4500" spc="-80" dirty="0">
                <a:solidFill>
                  <a:srgbClr val="FFFFFF"/>
                </a:solidFill>
              </a:rPr>
              <a:t> </a:t>
            </a:r>
            <a:r>
              <a:rPr sz="4500" spc="-160" dirty="0">
                <a:solidFill>
                  <a:srgbClr val="FFFFFF"/>
                </a:solidFill>
              </a:rPr>
              <a:t>du</a:t>
            </a:r>
            <a:r>
              <a:rPr sz="4500" spc="-114" dirty="0">
                <a:solidFill>
                  <a:srgbClr val="FFFFFF"/>
                </a:solidFill>
              </a:rPr>
              <a:t> </a:t>
            </a:r>
            <a:r>
              <a:rPr sz="4500" spc="-25" dirty="0">
                <a:solidFill>
                  <a:srgbClr val="FFFFFF"/>
                </a:solidFill>
              </a:rPr>
              <a:t>projet</a:t>
            </a:r>
            <a:endParaRPr sz="4500" dirty="0"/>
          </a:p>
        </p:txBody>
      </p:sp>
      <p:sp>
        <p:nvSpPr>
          <p:cNvPr id="5" name="object 5"/>
          <p:cNvSpPr txBox="1"/>
          <p:nvPr/>
        </p:nvSpPr>
        <p:spPr>
          <a:xfrm>
            <a:off x="1130300" y="6681200"/>
            <a:ext cx="4344670" cy="464184"/>
          </a:xfrm>
          <a:prstGeom prst="rect">
            <a:avLst/>
          </a:prstGeom>
        </p:spPr>
        <p:txBody>
          <a:bodyPr vert="horz" wrap="square" lIns="0" tIns="15875" rIns="0" bIns="0" rtlCol="0">
            <a:spAutoFit/>
          </a:bodyPr>
          <a:lstStyle/>
          <a:p>
            <a:pPr marL="12700">
              <a:lnSpc>
                <a:spcPct val="100000"/>
              </a:lnSpc>
              <a:spcBef>
                <a:spcPts val="125"/>
              </a:spcBef>
            </a:pPr>
            <a:r>
              <a:rPr sz="2850" spc="5" dirty="0">
                <a:solidFill>
                  <a:srgbClr val="FFFFFF"/>
                </a:solidFill>
                <a:latin typeface="Montserrat-Medium"/>
                <a:cs typeface="Montserrat-Medium"/>
              </a:rPr>
              <a:t>https://mimetic.limsi.fr/</a:t>
            </a:r>
            <a:endParaRPr sz="2850">
              <a:latin typeface="Montserrat-Medium"/>
              <a:cs typeface="Montserrat-Medium"/>
            </a:endParaRPr>
          </a:p>
        </p:txBody>
      </p:sp>
      <p:grpSp>
        <p:nvGrpSpPr>
          <p:cNvPr id="6" name="object 6"/>
          <p:cNvGrpSpPr/>
          <p:nvPr/>
        </p:nvGrpSpPr>
        <p:grpSpPr>
          <a:xfrm>
            <a:off x="1143003" y="989735"/>
            <a:ext cx="3631565" cy="915669"/>
            <a:chOff x="1143003" y="989735"/>
            <a:chExt cx="3631565" cy="915669"/>
          </a:xfrm>
        </p:grpSpPr>
        <p:sp>
          <p:nvSpPr>
            <p:cNvPr id="7" name="object 7"/>
            <p:cNvSpPr/>
            <p:nvPr/>
          </p:nvSpPr>
          <p:spPr>
            <a:xfrm>
              <a:off x="1143000" y="989735"/>
              <a:ext cx="3631565" cy="915669"/>
            </a:xfrm>
            <a:custGeom>
              <a:avLst/>
              <a:gdLst/>
              <a:ahLst/>
              <a:cxnLst/>
              <a:rect l="l" t="t" r="r" b="b"/>
              <a:pathLst>
                <a:path w="3631565" h="915669">
                  <a:moveTo>
                    <a:pt x="629018" y="907059"/>
                  </a:moveTo>
                  <a:lnTo>
                    <a:pt x="628472" y="526034"/>
                  </a:lnTo>
                  <a:lnTo>
                    <a:pt x="628192" y="332232"/>
                  </a:lnTo>
                  <a:lnTo>
                    <a:pt x="540334" y="332232"/>
                  </a:lnTo>
                  <a:lnTo>
                    <a:pt x="316153" y="713257"/>
                  </a:lnTo>
                  <a:lnTo>
                    <a:pt x="206921" y="530961"/>
                  </a:lnTo>
                  <a:lnTo>
                    <a:pt x="87858" y="332232"/>
                  </a:lnTo>
                  <a:lnTo>
                    <a:pt x="0" y="332232"/>
                  </a:lnTo>
                  <a:lnTo>
                    <a:pt x="0" y="907059"/>
                  </a:lnTo>
                  <a:lnTo>
                    <a:pt x="101815" y="907059"/>
                  </a:lnTo>
                  <a:lnTo>
                    <a:pt x="101815" y="530961"/>
                  </a:lnTo>
                  <a:lnTo>
                    <a:pt x="290690" y="841362"/>
                  </a:lnTo>
                  <a:lnTo>
                    <a:pt x="338315" y="841362"/>
                  </a:lnTo>
                  <a:lnTo>
                    <a:pt x="415048" y="713257"/>
                  </a:lnTo>
                  <a:lnTo>
                    <a:pt x="527189" y="526034"/>
                  </a:lnTo>
                  <a:lnTo>
                    <a:pt x="528015" y="907059"/>
                  </a:lnTo>
                  <a:lnTo>
                    <a:pt x="629018" y="907059"/>
                  </a:lnTo>
                  <a:close/>
                </a:path>
                <a:path w="3631565" h="915669">
                  <a:moveTo>
                    <a:pt x="1201889" y="72694"/>
                  </a:moveTo>
                  <a:lnTo>
                    <a:pt x="1190777" y="30619"/>
                  </a:lnTo>
                  <a:lnTo>
                    <a:pt x="1158887" y="9385"/>
                  </a:lnTo>
                  <a:lnTo>
                    <a:pt x="1158887" y="59436"/>
                  </a:lnTo>
                  <a:lnTo>
                    <a:pt x="1158887" y="70269"/>
                  </a:lnTo>
                  <a:lnTo>
                    <a:pt x="1132522" y="102933"/>
                  </a:lnTo>
                  <a:lnTo>
                    <a:pt x="1122883" y="103454"/>
                  </a:lnTo>
                  <a:lnTo>
                    <a:pt x="1094676" y="103454"/>
                  </a:lnTo>
                  <a:lnTo>
                    <a:pt x="1094676" y="40309"/>
                  </a:lnTo>
                  <a:lnTo>
                    <a:pt x="1118590" y="40309"/>
                  </a:lnTo>
                  <a:lnTo>
                    <a:pt x="1155623" y="51727"/>
                  </a:lnTo>
                  <a:lnTo>
                    <a:pt x="1158887" y="59436"/>
                  </a:lnTo>
                  <a:lnTo>
                    <a:pt x="1158887" y="9385"/>
                  </a:lnTo>
                  <a:lnTo>
                    <a:pt x="1156512" y="8509"/>
                  </a:lnTo>
                  <a:lnTo>
                    <a:pt x="1139291" y="5359"/>
                  </a:lnTo>
                  <a:lnTo>
                    <a:pt x="1119124" y="4305"/>
                  </a:lnTo>
                  <a:lnTo>
                    <a:pt x="1052753" y="4305"/>
                  </a:lnTo>
                  <a:lnTo>
                    <a:pt x="1052753" y="192138"/>
                  </a:lnTo>
                  <a:lnTo>
                    <a:pt x="1094676" y="192138"/>
                  </a:lnTo>
                  <a:lnTo>
                    <a:pt x="1094676" y="139738"/>
                  </a:lnTo>
                  <a:lnTo>
                    <a:pt x="1119657" y="139738"/>
                  </a:lnTo>
                  <a:lnTo>
                    <a:pt x="1170114" y="130670"/>
                  </a:lnTo>
                  <a:lnTo>
                    <a:pt x="1196467" y="103454"/>
                  </a:lnTo>
                  <a:lnTo>
                    <a:pt x="1196822" y="102831"/>
                  </a:lnTo>
                  <a:lnTo>
                    <a:pt x="1200619" y="88938"/>
                  </a:lnTo>
                  <a:lnTo>
                    <a:pt x="1201889" y="72694"/>
                  </a:lnTo>
                  <a:close/>
                </a:path>
                <a:path w="3631565" h="915669">
                  <a:moveTo>
                    <a:pt x="1398841" y="192138"/>
                  </a:moveTo>
                  <a:lnTo>
                    <a:pt x="1356410" y="132207"/>
                  </a:lnTo>
                  <a:lnTo>
                    <a:pt x="1351280" y="124955"/>
                  </a:lnTo>
                  <a:lnTo>
                    <a:pt x="1366913" y="116382"/>
                  </a:lnTo>
                  <a:lnTo>
                    <a:pt x="1378089" y="103797"/>
                  </a:lnTo>
                  <a:lnTo>
                    <a:pt x="1381277" y="95935"/>
                  </a:lnTo>
                  <a:lnTo>
                    <a:pt x="1384795" y="87223"/>
                  </a:lnTo>
                  <a:lnTo>
                    <a:pt x="1387030" y="66649"/>
                  </a:lnTo>
                  <a:lnTo>
                    <a:pt x="1385862" y="51384"/>
                  </a:lnTo>
                  <a:lnTo>
                    <a:pt x="1357439" y="12623"/>
                  </a:lnTo>
                  <a:lnTo>
                    <a:pt x="1344295" y="8305"/>
                  </a:lnTo>
                  <a:lnTo>
                    <a:pt x="1344295" y="56667"/>
                  </a:lnTo>
                  <a:lnTo>
                    <a:pt x="1344295" y="76898"/>
                  </a:lnTo>
                  <a:lnTo>
                    <a:pt x="1307223" y="95935"/>
                  </a:lnTo>
                  <a:lnTo>
                    <a:pt x="1276578" y="95935"/>
                  </a:lnTo>
                  <a:lnTo>
                    <a:pt x="1276578" y="40309"/>
                  </a:lnTo>
                  <a:lnTo>
                    <a:pt x="1308023" y="40309"/>
                  </a:lnTo>
                  <a:lnTo>
                    <a:pt x="1344295" y="56667"/>
                  </a:lnTo>
                  <a:lnTo>
                    <a:pt x="1344295" y="8305"/>
                  </a:lnTo>
                  <a:lnTo>
                    <a:pt x="1343393" y="8001"/>
                  </a:lnTo>
                  <a:lnTo>
                    <a:pt x="1326210" y="5232"/>
                  </a:lnTo>
                  <a:lnTo>
                    <a:pt x="1305877" y="4305"/>
                  </a:lnTo>
                  <a:lnTo>
                    <a:pt x="1234668" y="4305"/>
                  </a:lnTo>
                  <a:lnTo>
                    <a:pt x="1234668" y="192138"/>
                  </a:lnTo>
                  <a:lnTo>
                    <a:pt x="1276578" y="192138"/>
                  </a:lnTo>
                  <a:lnTo>
                    <a:pt x="1276578" y="132207"/>
                  </a:lnTo>
                  <a:lnTo>
                    <a:pt x="1305610" y="132207"/>
                  </a:lnTo>
                  <a:lnTo>
                    <a:pt x="1347254" y="192138"/>
                  </a:lnTo>
                  <a:lnTo>
                    <a:pt x="1398841" y="192138"/>
                  </a:lnTo>
                  <a:close/>
                </a:path>
                <a:path w="3631565" h="915669">
                  <a:moveTo>
                    <a:pt x="1614627" y="97015"/>
                  </a:moveTo>
                  <a:lnTo>
                    <a:pt x="1607502" y="59029"/>
                  </a:lnTo>
                  <a:lnTo>
                    <a:pt x="1571891" y="16306"/>
                  </a:lnTo>
                  <a:lnTo>
                    <a:pt x="1571891" y="97142"/>
                  </a:lnTo>
                  <a:lnTo>
                    <a:pt x="1570888" y="109245"/>
                  </a:lnTo>
                  <a:lnTo>
                    <a:pt x="1547253" y="147574"/>
                  </a:lnTo>
                  <a:lnTo>
                    <a:pt x="1516138" y="157467"/>
                  </a:lnTo>
                  <a:lnTo>
                    <a:pt x="1504848" y="156375"/>
                  </a:lnTo>
                  <a:lnTo>
                    <a:pt x="1469453" y="130606"/>
                  </a:lnTo>
                  <a:lnTo>
                    <a:pt x="1460385" y="97142"/>
                  </a:lnTo>
                  <a:lnTo>
                    <a:pt x="1461401" y="85051"/>
                  </a:lnTo>
                  <a:lnTo>
                    <a:pt x="1485036" y="46532"/>
                  </a:lnTo>
                  <a:lnTo>
                    <a:pt x="1516138" y="36550"/>
                  </a:lnTo>
                  <a:lnTo>
                    <a:pt x="1527429" y="37668"/>
                  </a:lnTo>
                  <a:lnTo>
                    <a:pt x="1562823" y="63614"/>
                  </a:lnTo>
                  <a:lnTo>
                    <a:pt x="1571891" y="97142"/>
                  </a:lnTo>
                  <a:lnTo>
                    <a:pt x="1571891" y="16306"/>
                  </a:lnTo>
                  <a:lnTo>
                    <a:pt x="1571078" y="15646"/>
                  </a:lnTo>
                  <a:lnTo>
                    <a:pt x="1554365" y="6959"/>
                  </a:lnTo>
                  <a:lnTo>
                    <a:pt x="1536014" y="1739"/>
                  </a:lnTo>
                  <a:lnTo>
                    <a:pt x="1516011" y="0"/>
                  </a:lnTo>
                  <a:lnTo>
                    <a:pt x="1496009" y="1739"/>
                  </a:lnTo>
                  <a:lnTo>
                    <a:pt x="1445869" y="27813"/>
                  </a:lnTo>
                  <a:lnTo>
                    <a:pt x="1419161" y="77177"/>
                  </a:lnTo>
                  <a:lnTo>
                    <a:pt x="1417383" y="97015"/>
                  </a:lnTo>
                  <a:lnTo>
                    <a:pt x="1419161" y="116865"/>
                  </a:lnTo>
                  <a:lnTo>
                    <a:pt x="1445869" y="166204"/>
                  </a:lnTo>
                  <a:lnTo>
                    <a:pt x="1496009" y="192290"/>
                  </a:lnTo>
                  <a:lnTo>
                    <a:pt x="1516011" y="194017"/>
                  </a:lnTo>
                  <a:lnTo>
                    <a:pt x="1536014" y="192290"/>
                  </a:lnTo>
                  <a:lnTo>
                    <a:pt x="1554365" y="187071"/>
                  </a:lnTo>
                  <a:lnTo>
                    <a:pt x="1571078" y="178384"/>
                  </a:lnTo>
                  <a:lnTo>
                    <a:pt x="1586141" y="166204"/>
                  </a:lnTo>
                  <a:lnTo>
                    <a:pt x="1593519" y="157467"/>
                  </a:lnTo>
                  <a:lnTo>
                    <a:pt x="1598599" y="151460"/>
                  </a:lnTo>
                  <a:lnTo>
                    <a:pt x="1607502" y="135001"/>
                  </a:lnTo>
                  <a:lnTo>
                    <a:pt x="1612849" y="116865"/>
                  </a:lnTo>
                  <a:lnTo>
                    <a:pt x="1614627" y="97015"/>
                  </a:lnTo>
                  <a:close/>
                </a:path>
                <a:path w="3631565" h="915669">
                  <a:moveTo>
                    <a:pt x="1675180" y="907059"/>
                  </a:moveTo>
                  <a:lnTo>
                    <a:pt x="1674634" y="526034"/>
                  </a:lnTo>
                  <a:lnTo>
                    <a:pt x="1674355" y="332232"/>
                  </a:lnTo>
                  <a:lnTo>
                    <a:pt x="1586484" y="332232"/>
                  </a:lnTo>
                  <a:lnTo>
                    <a:pt x="1362303" y="713257"/>
                  </a:lnTo>
                  <a:lnTo>
                    <a:pt x="1253083" y="530961"/>
                  </a:lnTo>
                  <a:lnTo>
                    <a:pt x="1134021" y="332232"/>
                  </a:lnTo>
                  <a:lnTo>
                    <a:pt x="1046149" y="332232"/>
                  </a:lnTo>
                  <a:lnTo>
                    <a:pt x="1046149" y="907059"/>
                  </a:lnTo>
                  <a:lnTo>
                    <a:pt x="1147978" y="907059"/>
                  </a:lnTo>
                  <a:lnTo>
                    <a:pt x="1147978" y="530961"/>
                  </a:lnTo>
                  <a:lnTo>
                    <a:pt x="1336852" y="841362"/>
                  </a:lnTo>
                  <a:lnTo>
                    <a:pt x="1384477" y="841362"/>
                  </a:lnTo>
                  <a:lnTo>
                    <a:pt x="1461211" y="713257"/>
                  </a:lnTo>
                  <a:lnTo>
                    <a:pt x="1573352" y="526034"/>
                  </a:lnTo>
                  <a:lnTo>
                    <a:pt x="1574165" y="907059"/>
                  </a:lnTo>
                  <a:lnTo>
                    <a:pt x="1675180" y="907059"/>
                  </a:lnTo>
                  <a:close/>
                </a:path>
                <a:path w="3631565" h="915669">
                  <a:moveTo>
                    <a:pt x="1748980" y="4305"/>
                  </a:moveTo>
                  <a:lnTo>
                    <a:pt x="1651165" y="4305"/>
                  </a:lnTo>
                  <a:lnTo>
                    <a:pt x="1651165" y="40309"/>
                  </a:lnTo>
                  <a:lnTo>
                    <a:pt x="1706791" y="40309"/>
                  </a:lnTo>
                  <a:lnTo>
                    <a:pt x="1706791" y="137591"/>
                  </a:lnTo>
                  <a:lnTo>
                    <a:pt x="1704682" y="144437"/>
                  </a:lnTo>
                  <a:lnTo>
                    <a:pt x="1696262" y="153568"/>
                  </a:lnTo>
                  <a:lnTo>
                    <a:pt x="1691208" y="155854"/>
                  </a:lnTo>
                  <a:lnTo>
                    <a:pt x="1685290" y="155854"/>
                  </a:lnTo>
                  <a:lnTo>
                    <a:pt x="1676120" y="154724"/>
                  </a:lnTo>
                  <a:lnTo>
                    <a:pt x="1667154" y="151295"/>
                  </a:lnTo>
                  <a:lnTo>
                    <a:pt x="1658391" y="145592"/>
                  </a:lnTo>
                  <a:lnTo>
                    <a:pt x="1649818" y="137591"/>
                  </a:lnTo>
                  <a:lnTo>
                    <a:pt x="1628063" y="167678"/>
                  </a:lnTo>
                  <a:lnTo>
                    <a:pt x="1641221" y="179095"/>
                  </a:lnTo>
                  <a:lnTo>
                    <a:pt x="1655470" y="187236"/>
                  </a:lnTo>
                  <a:lnTo>
                    <a:pt x="1670786" y="192125"/>
                  </a:lnTo>
                  <a:lnTo>
                    <a:pt x="1687169" y="193751"/>
                  </a:lnTo>
                  <a:lnTo>
                    <a:pt x="1700136" y="192709"/>
                  </a:lnTo>
                  <a:lnTo>
                    <a:pt x="1739239" y="167678"/>
                  </a:lnTo>
                  <a:lnTo>
                    <a:pt x="1744726" y="155854"/>
                  </a:lnTo>
                  <a:lnTo>
                    <a:pt x="1747901" y="142582"/>
                  </a:lnTo>
                  <a:lnTo>
                    <a:pt x="1748980" y="126834"/>
                  </a:lnTo>
                  <a:lnTo>
                    <a:pt x="1748980" y="4305"/>
                  </a:lnTo>
                  <a:close/>
                </a:path>
                <a:path w="3631565" h="915669">
                  <a:moveTo>
                    <a:pt x="1931974" y="155054"/>
                  </a:moveTo>
                  <a:lnTo>
                    <a:pt x="1835505" y="155054"/>
                  </a:lnTo>
                  <a:lnTo>
                    <a:pt x="1835505" y="116090"/>
                  </a:lnTo>
                  <a:lnTo>
                    <a:pt x="1919605" y="116090"/>
                  </a:lnTo>
                  <a:lnTo>
                    <a:pt x="1919605" y="80352"/>
                  </a:lnTo>
                  <a:lnTo>
                    <a:pt x="1835505" y="80352"/>
                  </a:lnTo>
                  <a:lnTo>
                    <a:pt x="1835505" y="41656"/>
                  </a:lnTo>
                  <a:lnTo>
                    <a:pt x="1929015" y="41656"/>
                  </a:lnTo>
                  <a:lnTo>
                    <a:pt x="1929015" y="4305"/>
                  </a:lnTo>
                  <a:lnTo>
                    <a:pt x="1793582" y="4305"/>
                  </a:lnTo>
                  <a:lnTo>
                    <a:pt x="1793582" y="192138"/>
                  </a:lnTo>
                  <a:lnTo>
                    <a:pt x="1931974" y="192138"/>
                  </a:lnTo>
                  <a:lnTo>
                    <a:pt x="1931974" y="155054"/>
                  </a:lnTo>
                  <a:close/>
                </a:path>
                <a:path w="3631565" h="915669">
                  <a:moveTo>
                    <a:pt x="2102065" y="4305"/>
                  </a:moveTo>
                  <a:lnTo>
                    <a:pt x="1953729" y="4305"/>
                  </a:lnTo>
                  <a:lnTo>
                    <a:pt x="1953729" y="40576"/>
                  </a:lnTo>
                  <a:lnTo>
                    <a:pt x="2006942" y="40576"/>
                  </a:lnTo>
                  <a:lnTo>
                    <a:pt x="2006942" y="192138"/>
                  </a:lnTo>
                  <a:lnTo>
                    <a:pt x="2048852" y="192138"/>
                  </a:lnTo>
                  <a:lnTo>
                    <a:pt x="2048852" y="40576"/>
                  </a:lnTo>
                  <a:lnTo>
                    <a:pt x="2102065" y="40576"/>
                  </a:lnTo>
                  <a:lnTo>
                    <a:pt x="2102065" y="4305"/>
                  </a:lnTo>
                  <a:close/>
                </a:path>
                <a:path w="3631565" h="915669">
                  <a:moveTo>
                    <a:pt x="2261489" y="817549"/>
                  </a:moveTo>
                  <a:lnTo>
                    <a:pt x="1937118" y="817549"/>
                  </a:lnTo>
                  <a:lnTo>
                    <a:pt x="1937118" y="659066"/>
                  </a:lnTo>
                  <a:lnTo>
                    <a:pt x="2214676" y="659066"/>
                  </a:lnTo>
                  <a:lnTo>
                    <a:pt x="2214676" y="571195"/>
                  </a:lnTo>
                  <a:lnTo>
                    <a:pt x="1937118" y="571195"/>
                  </a:lnTo>
                  <a:lnTo>
                    <a:pt x="1937118" y="421741"/>
                  </a:lnTo>
                  <a:lnTo>
                    <a:pt x="2249982" y="421741"/>
                  </a:lnTo>
                  <a:lnTo>
                    <a:pt x="2249982" y="332232"/>
                  </a:lnTo>
                  <a:lnTo>
                    <a:pt x="1830362" y="332232"/>
                  </a:lnTo>
                  <a:lnTo>
                    <a:pt x="1830362" y="907059"/>
                  </a:lnTo>
                  <a:lnTo>
                    <a:pt x="2261489" y="907059"/>
                  </a:lnTo>
                  <a:lnTo>
                    <a:pt x="2261489" y="817549"/>
                  </a:lnTo>
                  <a:close/>
                </a:path>
                <a:path w="3631565" h="915669">
                  <a:moveTo>
                    <a:pt x="2794431" y="332232"/>
                  </a:moveTo>
                  <a:lnTo>
                    <a:pt x="2306650" y="332232"/>
                  </a:lnTo>
                  <a:lnTo>
                    <a:pt x="2306650" y="422567"/>
                  </a:lnTo>
                  <a:lnTo>
                    <a:pt x="2497163" y="422567"/>
                  </a:lnTo>
                  <a:lnTo>
                    <a:pt x="2497163" y="907059"/>
                  </a:lnTo>
                  <a:lnTo>
                    <a:pt x="2603919" y="907059"/>
                  </a:lnTo>
                  <a:lnTo>
                    <a:pt x="2603919" y="422567"/>
                  </a:lnTo>
                  <a:lnTo>
                    <a:pt x="2794431" y="422567"/>
                  </a:lnTo>
                  <a:lnTo>
                    <a:pt x="2794431" y="332232"/>
                  </a:lnTo>
                  <a:close/>
                </a:path>
                <a:path w="3631565" h="915669">
                  <a:moveTo>
                    <a:pt x="2981655" y="332232"/>
                  </a:moveTo>
                  <a:lnTo>
                    <a:pt x="2874899" y="332232"/>
                  </a:lnTo>
                  <a:lnTo>
                    <a:pt x="2874899" y="907059"/>
                  </a:lnTo>
                  <a:lnTo>
                    <a:pt x="2981655" y="907059"/>
                  </a:lnTo>
                  <a:lnTo>
                    <a:pt x="2981655" y="332232"/>
                  </a:lnTo>
                  <a:close/>
                </a:path>
                <a:path w="3631565" h="915669">
                  <a:moveTo>
                    <a:pt x="3631184" y="420103"/>
                  </a:moveTo>
                  <a:lnTo>
                    <a:pt x="3586429" y="378841"/>
                  </a:lnTo>
                  <a:lnTo>
                    <a:pt x="3532644" y="348653"/>
                  </a:lnTo>
                  <a:lnTo>
                    <a:pt x="3471253" y="330187"/>
                  </a:lnTo>
                  <a:lnTo>
                    <a:pt x="3403727" y="324027"/>
                  </a:lnTo>
                  <a:lnTo>
                    <a:pt x="3361245" y="326415"/>
                  </a:lnTo>
                  <a:lnTo>
                    <a:pt x="3320885" y="333565"/>
                  </a:lnTo>
                  <a:lnTo>
                    <a:pt x="3282619" y="345503"/>
                  </a:lnTo>
                  <a:lnTo>
                    <a:pt x="3246463" y="362204"/>
                  </a:lnTo>
                  <a:lnTo>
                    <a:pt x="3213227" y="383120"/>
                  </a:lnTo>
                  <a:lnTo>
                    <a:pt x="3183750" y="407682"/>
                  </a:lnTo>
                  <a:lnTo>
                    <a:pt x="3158007" y="435889"/>
                  </a:lnTo>
                  <a:lnTo>
                    <a:pt x="3136023" y="467728"/>
                  </a:lnTo>
                  <a:lnTo>
                    <a:pt x="3118408" y="502475"/>
                  </a:lnTo>
                  <a:lnTo>
                    <a:pt x="3105835" y="539381"/>
                  </a:lnTo>
                  <a:lnTo>
                    <a:pt x="3098292" y="578434"/>
                  </a:lnTo>
                  <a:lnTo>
                    <a:pt x="3095777" y="619645"/>
                  </a:lnTo>
                  <a:lnTo>
                    <a:pt x="3098266" y="660857"/>
                  </a:lnTo>
                  <a:lnTo>
                    <a:pt x="3105734" y="699922"/>
                  </a:lnTo>
                  <a:lnTo>
                    <a:pt x="3118180" y="736815"/>
                  </a:lnTo>
                  <a:lnTo>
                    <a:pt x="3135604" y="771563"/>
                  </a:lnTo>
                  <a:lnTo>
                    <a:pt x="3157423" y="803414"/>
                  </a:lnTo>
                  <a:lnTo>
                    <a:pt x="3212439" y="856170"/>
                  </a:lnTo>
                  <a:lnTo>
                    <a:pt x="3245650" y="877087"/>
                  </a:lnTo>
                  <a:lnTo>
                    <a:pt x="3281794" y="893787"/>
                  </a:lnTo>
                  <a:lnTo>
                    <a:pt x="3320059" y="905725"/>
                  </a:lnTo>
                  <a:lnTo>
                    <a:pt x="3360420" y="912888"/>
                  </a:lnTo>
                  <a:lnTo>
                    <a:pt x="3402901" y="915276"/>
                  </a:lnTo>
                  <a:lnTo>
                    <a:pt x="3437458" y="913739"/>
                  </a:lnTo>
                  <a:lnTo>
                    <a:pt x="3502126" y="901420"/>
                  </a:lnTo>
                  <a:lnTo>
                    <a:pt x="3560432" y="876935"/>
                  </a:lnTo>
                  <a:lnTo>
                    <a:pt x="3609911" y="841209"/>
                  </a:lnTo>
                  <a:lnTo>
                    <a:pt x="3628796" y="821651"/>
                  </a:lnTo>
                  <a:lnTo>
                    <a:pt x="3631184" y="819188"/>
                  </a:lnTo>
                  <a:lnTo>
                    <a:pt x="3562210" y="753503"/>
                  </a:lnTo>
                  <a:lnTo>
                    <a:pt x="3529203" y="783323"/>
                  </a:lnTo>
                  <a:lnTo>
                    <a:pt x="3492601" y="804621"/>
                  </a:lnTo>
                  <a:lnTo>
                    <a:pt x="3452418" y="817397"/>
                  </a:lnTo>
                  <a:lnTo>
                    <a:pt x="3408654" y="821651"/>
                  </a:lnTo>
                  <a:lnTo>
                    <a:pt x="3379863" y="820039"/>
                  </a:lnTo>
                  <a:lnTo>
                    <a:pt x="3326892" y="807110"/>
                  </a:lnTo>
                  <a:lnTo>
                    <a:pt x="3280587" y="781596"/>
                  </a:lnTo>
                  <a:lnTo>
                    <a:pt x="3244050" y="745667"/>
                  </a:lnTo>
                  <a:lnTo>
                    <a:pt x="3218129" y="700176"/>
                  </a:lnTo>
                  <a:lnTo>
                    <a:pt x="3204997" y="648030"/>
                  </a:lnTo>
                  <a:lnTo>
                    <a:pt x="3203359" y="619645"/>
                  </a:lnTo>
                  <a:lnTo>
                    <a:pt x="3204997" y="591273"/>
                  </a:lnTo>
                  <a:lnTo>
                    <a:pt x="3218129" y="539127"/>
                  </a:lnTo>
                  <a:lnTo>
                    <a:pt x="3244050" y="493623"/>
                  </a:lnTo>
                  <a:lnTo>
                    <a:pt x="3280587" y="457695"/>
                  </a:lnTo>
                  <a:lnTo>
                    <a:pt x="3326892" y="432193"/>
                  </a:lnTo>
                  <a:lnTo>
                    <a:pt x="3379863" y="419252"/>
                  </a:lnTo>
                  <a:lnTo>
                    <a:pt x="3408654" y="417639"/>
                  </a:lnTo>
                  <a:lnTo>
                    <a:pt x="3452418" y="421843"/>
                  </a:lnTo>
                  <a:lnTo>
                    <a:pt x="3492601" y="434479"/>
                  </a:lnTo>
                  <a:lnTo>
                    <a:pt x="3529203" y="455523"/>
                  </a:lnTo>
                  <a:lnTo>
                    <a:pt x="3562210" y="484974"/>
                  </a:lnTo>
                  <a:lnTo>
                    <a:pt x="3631184" y="420103"/>
                  </a:lnTo>
                  <a:close/>
                </a:path>
              </a:pathLst>
            </a:custGeom>
            <a:solidFill>
              <a:srgbClr val="FFFFFF"/>
            </a:solidFill>
          </p:spPr>
          <p:txBody>
            <a:bodyPr wrap="square" lIns="0" tIns="0" rIns="0" bIns="0" rtlCol="0"/>
            <a:lstStyle/>
            <a:p>
              <a:endParaRPr/>
            </a:p>
          </p:txBody>
        </p:sp>
        <p:sp>
          <p:nvSpPr>
            <p:cNvPr id="8" name="object 8"/>
            <p:cNvSpPr/>
            <p:nvPr/>
          </p:nvSpPr>
          <p:spPr>
            <a:xfrm>
              <a:off x="1877098" y="1237220"/>
              <a:ext cx="236220" cy="659765"/>
            </a:xfrm>
            <a:custGeom>
              <a:avLst/>
              <a:gdLst/>
              <a:ahLst/>
              <a:cxnLst/>
              <a:rect l="l" t="t" r="r" b="b"/>
              <a:pathLst>
                <a:path w="236219" h="659764">
                  <a:moveTo>
                    <a:pt x="198272" y="178054"/>
                  </a:moveTo>
                  <a:lnTo>
                    <a:pt x="91528" y="178054"/>
                  </a:lnTo>
                  <a:lnTo>
                    <a:pt x="0" y="659574"/>
                  </a:lnTo>
                  <a:lnTo>
                    <a:pt x="106756" y="659574"/>
                  </a:lnTo>
                  <a:lnTo>
                    <a:pt x="198272" y="178054"/>
                  </a:lnTo>
                  <a:close/>
                </a:path>
                <a:path w="236219" h="659764">
                  <a:moveTo>
                    <a:pt x="235673" y="0"/>
                  </a:moveTo>
                  <a:lnTo>
                    <a:pt x="128917" y="0"/>
                  </a:lnTo>
                  <a:lnTo>
                    <a:pt x="112560" y="86906"/>
                  </a:lnTo>
                  <a:lnTo>
                    <a:pt x="219316" y="86906"/>
                  </a:lnTo>
                  <a:lnTo>
                    <a:pt x="235673" y="0"/>
                  </a:lnTo>
                  <a:close/>
                </a:path>
              </a:pathLst>
            </a:custGeom>
            <a:solidFill>
              <a:srgbClr val="EE4A9A"/>
            </a:solidFill>
          </p:spPr>
          <p:txBody>
            <a:bodyPr wrap="square" lIns="0" tIns="0" rIns="0" bIns="0" rtlCol="0"/>
            <a:lstStyle/>
            <a:p>
              <a:endParaRPr/>
            </a:p>
          </p:txBody>
        </p:sp>
      </p:grpSp>
      <p:sp>
        <p:nvSpPr>
          <p:cNvPr id="9" name="object 9"/>
          <p:cNvSpPr txBox="1"/>
          <p:nvPr/>
        </p:nvSpPr>
        <p:spPr>
          <a:xfrm>
            <a:off x="8915400" y="4119776"/>
            <a:ext cx="2670175" cy="3164840"/>
          </a:xfrm>
          <a:prstGeom prst="rect">
            <a:avLst/>
          </a:prstGeom>
        </p:spPr>
        <p:txBody>
          <a:bodyPr vert="horz" wrap="square" lIns="0" tIns="12700" rIns="0" bIns="0" rtlCol="0">
            <a:spAutoFit/>
          </a:bodyPr>
          <a:lstStyle/>
          <a:p>
            <a:pPr marL="12700">
              <a:lnSpc>
                <a:spcPct val="100000"/>
              </a:lnSpc>
              <a:spcBef>
                <a:spcPts val="100"/>
              </a:spcBef>
            </a:pPr>
            <a:r>
              <a:rPr sz="1900" b="1" spc="10" dirty="0">
                <a:solidFill>
                  <a:srgbClr val="FFFFFF"/>
                </a:solidFill>
                <a:latin typeface="Montserrat"/>
                <a:cs typeface="Montserrat"/>
              </a:rPr>
              <a:t>LIMSI-CNRS</a:t>
            </a:r>
            <a:r>
              <a:rPr sz="1900" b="1" spc="-114" dirty="0">
                <a:solidFill>
                  <a:srgbClr val="FFFFFF"/>
                </a:solidFill>
                <a:latin typeface="Montserrat"/>
                <a:cs typeface="Montserrat"/>
              </a:rPr>
              <a:t> </a:t>
            </a:r>
            <a:endParaRPr sz="1900" dirty="0">
              <a:latin typeface="Montserrat"/>
              <a:cs typeface="Montserrat"/>
            </a:endParaRPr>
          </a:p>
          <a:p>
            <a:pPr marL="12700" marR="5080">
              <a:lnSpc>
                <a:spcPct val="100000"/>
              </a:lnSpc>
            </a:pPr>
            <a:r>
              <a:rPr sz="1900" spc="-5" dirty="0">
                <a:solidFill>
                  <a:srgbClr val="EE4A9A"/>
                </a:solidFill>
                <a:latin typeface="Montserrat-Medium"/>
                <a:cs typeface="Montserrat-Medium"/>
              </a:rPr>
              <a:t>Jean-Claude</a:t>
            </a:r>
            <a:r>
              <a:rPr sz="1900" spc="-50" dirty="0">
                <a:solidFill>
                  <a:srgbClr val="EE4A9A"/>
                </a:solidFill>
                <a:latin typeface="Montserrat-Medium"/>
                <a:cs typeface="Montserrat-Medium"/>
              </a:rPr>
              <a:t> </a:t>
            </a:r>
            <a:r>
              <a:rPr sz="1900" spc="-5" dirty="0">
                <a:solidFill>
                  <a:srgbClr val="EE4A9A"/>
                </a:solidFill>
                <a:latin typeface="Montserrat-Medium"/>
                <a:cs typeface="Montserrat-Medium"/>
              </a:rPr>
              <a:t>MARTIN,  </a:t>
            </a:r>
            <a:r>
              <a:rPr sz="1900" spc="-35" dirty="0">
                <a:solidFill>
                  <a:srgbClr val="EE4A9A"/>
                </a:solidFill>
                <a:latin typeface="Montserrat-Medium"/>
                <a:cs typeface="Montserrat-Medium"/>
              </a:rPr>
              <a:t>Tom</a:t>
            </a:r>
            <a:r>
              <a:rPr sz="1900" spc="-10" dirty="0">
                <a:solidFill>
                  <a:srgbClr val="EE4A9A"/>
                </a:solidFill>
                <a:latin typeface="Montserrat-Medium"/>
                <a:cs typeface="Montserrat-Medium"/>
              </a:rPr>
              <a:t> GIRAUD,</a:t>
            </a:r>
            <a:endParaRPr sz="1900" dirty="0">
              <a:latin typeface="Montserrat-Medium"/>
              <a:cs typeface="Montserrat-Medium"/>
            </a:endParaRPr>
          </a:p>
          <a:p>
            <a:pPr marL="12700" marR="375920">
              <a:lnSpc>
                <a:spcPct val="100000"/>
              </a:lnSpc>
            </a:pPr>
            <a:r>
              <a:rPr sz="1900" spc="-5" dirty="0">
                <a:solidFill>
                  <a:srgbClr val="EE4A9A"/>
                </a:solidFill>
                <a:latin typeface="Montserrat-Medium"/>
                <a:cs typeface="Montserrat-Medium"/>
              </a:rPr>
              <a:t>Brian </a:t>
            </a:r>
            <a:r>
              <a:rPr sz="1900" spc="-25" dirty="0">
                <a:solidFill>
                  <a:srgbClr val="EE4A9A"/>
                </a:solidFill>
                <a:latin typeface="Montserrat-Medium"/>
                <a:cs typeface="Montserrat-Medium"/>
              </a:rPr>
              <a:t>RAVENET,  </a:t>
            </a:r>
            <a:r>
              <a:rPr sz="1900" dirty="0">
                <a:solidFill>
                  <a:srgbClr val="EE4A9A"/>
                </a:solidFill>
                <a:latin typeface="Montserrat-Medium"/>
                <a:cs typeface="Montserrat-Medium"/>
              </a:rPr>
              <a:t>Elise </a:t>
            </a:r>
            <a:r>
              <a:rPr sz="1900" spc="-15" dirty="0">
                <a:solidFill>
                  <a:srgbClr val="EE4A9A"/>
                </a:solidFill>
                <a:latin typeface="Montserrat-Medium"/>
                <a:cs typeface="Montserrat-Medium"/>
              </a:rPr>
              <a:t>PRIGENT,  </a:t>
            </a:r>
            <a:r>
              <a:rPr sz="1900" spc="-5" dirty="0">
                <a:solidFill>
                  <a:srgbClr val="EE4A9A"/>
                </a:solidFill>
                <a:latin typeface="Montserrat-Medium"/>
                <a:cs typeface="Montserrat-Medium"/>
              </a:rPr>
              <a:t>Dorine</a:t>
            </a:r>
            <a:r>
              <a:rPr sz="1900" spc="-55" dirty="0">
                <a:solidFill>
                  <a:srgbClr val="EE4A9A"/>
                </a:solidFill>
                <a:latin typeface="Montserrat-Medium"/>
                <a:cs typeface="Montserrat-Medium"/>
              </a:rPr>
              <a:t> </a:t>
            </a:r>
            <a:r>
              <a:rPr sz="1900" spc="-10" dirty="0">
                <a:solidFill>
                  <a:srgbClr val="EE4A9A"/>
                </a:solidFill>
                <a:latin typeface="Montserrat-Medium"/>
                <a:cs typeface="Montserrat-Medium"/>
              </a:rPr>
              <a:t>CAQUERET</a:t>
            </a:r>
            <a:endParaRPr sz="1900" dirty="0">
              <a:latin typeface="Montserrat-Medium"/>
              <a:cs typeface="Montserrat-Medium"/>
            </a:endParaRPr>
          </a:p>
          <a:p>
            <a:pPr marL="50800" marR="264795">
              <a:lnSpc>
                <a:spcPct val="100000"/>
              </a:lnSpc>
              <a:spcBef>
                <a:spcPts val="1920"/>
              </a:spcBef>
            </a:pPr>
            <a:r>
              <a:rPr sz="1900" b="1" spc="-35" dirty="0">
                <a:solidFill>
                  <a:srgbClr val="FFFFFF"/>
                </a:solidFill>
                <a:latin typeface="Montserrat"/>
                <a:cs typeface="Montserrat"/>
              </a:rPr>
              <a:t>Centre </a:t>
            </a:r>
            <a:r>
              <a:rPr sz="1900" b="1" spc="-55" dirty="0">
                <a:solidFill>
                  <a:srgbClr val="FFFFFF"/>
                </a:solidFill>
                <a:latin typeface="Montserrat"/>
                <a:cs typeface="Montserrat"/>
              </a:rPr>
              <a:t>TEDyBEAR</a:t>
            </a:r>
            <a:r>
              <a:rPr sz="1900" b="1" spc="-100" dirty="0">
                <a:solidFill>
                  <a:srgbClr val="FFFFFF"/>
                </a:solidFill>
                <a:latin typeface="Montserrat"/>
                <a:cs typeface="Montserrat"/>
              </a:rPr>
              <a:t> </a:t>
            </a:r>
            <a:r>
              <a:rPr sz="1900" b="1" spc="90" dirty="0">
                <a:solidFill>
                  <a:srgbClr val="231E54"/>
                </a:solidFill>
                <a:latin typeface="Montserrat"/>
                <a:cs typeface="Montserrat"/>
              </a:rPr>
              <a:t>:  </a:t>
            </a:r>
            <a:r>
              <a:rPr sz="1900" spc="-5" dirty="0">
                <a:solidFill>
                  <a:srgbClr val="EE4A9A"/>
                </a:solidFill>
                <a:latin typeface="Montserrat-Medium"/>
                <a:cs typeface="Montserrat-Medium"/>
              </a:rPr>
              <a:t>Jacqueline </a:t>
            </a:r>
            <a:r>
              <a:rPr sz="1900" spc="5" dirty="0">
                <a:solidFill>
                  <a:srgbClr val="EE4A9A"/>
                </a:solidFill>
                <a:latin typeface="Montserrat-Medium"/>
                <a:cs typeface="Montserrat-Medium"/>
              </a:rPr>
              <a:t>NADEL,  </a:t>
            </a:r>
            <a:r>
              <a:rPr sz="1900" dirty="0">
                <a:solidFill>
                  <a:srgbClr val="EE4A9A"/>
                </a:solidFill>
                <a:latin typeface="Montserrat-Medium"/>
                <a:cs typeface="Montserrat-Medium"/>
              </a:rPr>
              <a:t>Justin </a:t>
            </a:r>
            <a:r>
              <a:rPr sz="1900" spc="-10" dirty="0">
                <a:solidFill>
                  <a:srgbClr val="EE4A9A"/>
                </a:solidFill>
                <a:latin typeface="Montserrat-Medium"/>
                <a:cs typeface="Montserrat-Medium"/>
              </a:rPr>
              <a:t>MALLERET,  Aurélie</a:t>
            </a:r>
            <a:r>
              <a:rPr sz="1900" spc="-30" dirty="0">
                <a:solidFill>
                  <a:srgbClr val="EE4A9A"/>
                </a:solidFill>
                <a:latin typeface="Montserrat-Medium"/>
                <a:cs typeface="Montserrat-Medium"/>
              </a:rPr>
              <a:t> </a:t>
            </a:r>
            <a:r>
              <a:rPr sz="1900" dirty="0">
                <a:solidFill>
                  <a:srgbClr val="EE4A9A"/>
                </a:solidFill>
                <a:latin typeface="Montserrat-Medium"/>
                <a:cs typeface="Montserrat-Medium"/>
              </a:rPr>
              <a:t>CHERRIER</a:t>
            </a:r>
            <a:endParaRPr sz="1900" dirty="0">
              <a:latin typeface="Montserrat-Medium"/>
              <a:cs typeface="Montserrat-Medium"/>
            </a:endParaRPr>
          </a:p>
        </p:txBody>
      </p:sp>
      <p:sp>
        <p:nvSpPr>
          <p:cNvPr id="10" name="object 10"/>
          <p:cNvSpPr txBox="1"/>
          <p:nvPr/>
        </p:nvSpPr>
        <p:spPr>
          <a:xfrm>
            <a:off x="1663700" y="8044074"/>
            <a:ext cx="2256790" cy="314960"/>
          </a:xfrm>
          <a:prstGeom prst="rect">
            <a:avLst/>
          </a:prstGeom>
        </p:spPr>
        <p:txBody>
          <a:bodyPr vert="horz" wrap="square" lIns="0" tIns="12700" rIns="0" bIns="0" rtlCol="0">
            <a:spAutoFit/>
          </a:bodyPr>
          <a:lstStyle/>
          <a:p>
            <a:pPr marL="12700">
              <a:lnSpc>
                <a:spcPct val="100000"/>
              </a:lnSpc>
              <a:spcBef>
                <a:spcPts val="100"/>
              </a:spcBef>
            </a:pPr>
            <a:r>
              <a:rPr sz="1900" spc="-15" dirty="0">
                <a:solidFill>
                  <a:srgbClr val="1F233B"/>
                </a:solidFill>
                <a:latin typeface="Montserrat-Medium"/>
                <a:cs typeface="Montserrat-Medium"/>
              </a:rPr>
              <a:t>Travail </a:t>
            </a:r>
            <a:r>
              <a:rPr sz="1900" spc="-10" dirty="0">
                <a:solidFill>
                  <a:srgbClr val="1F233B"/>
                </a:solidFill>
                <a:latin typeface="Montserrat-Medium"/>
                <a:cs typeface="Montserrat-Medium"/>
              </a:rPr>
              <a:t>réalisé </a:t>
            </a:r>
            <a:r>
              <a:rPr sz="1900" spc="-5" dirty="0">
                <a:solidFill>
                  <a:srgbClr val="1F233B"/>
                </a:solidFill>
                <a:latin typeface="Montserrat-Medium"/>
                <a:cs typeface="Montserrat-Medium"/>
              </a:rPr>
              <a:t>par</a:t>
            </a:r>
            <a:r>
              <a:rPr sz="1900" spc="-45" dirty="0">
                <a:solidFill>
                  <a:srgbClr val="1F233B"/>
                </a:solidFill>
                <a:latin typeface="Montserrat-Medium"/>
                <a:cs typeface="Montserrat-Medium"/>
              </a:rPr>
              <a:t> </a:t>
            </a:r>
            <a:r>
              <a:rPr sz="1900" dirty="0">
                <a:solidFill>
                  <a:srgbClr val="1F233B"/>
                </a:solidFill>
                <a:latin typeface="Montserrat-Medium"/>
                <a:cs typeface="Montserrat-Medium"/>
              </a:rPr>
              <a:t>:</a:t>
            </a:r>
            <a:endParaRPr sz="1900">
              <a:latin typeface="Montserrat-Medium"/>
              <a:cs typeface="Montserrat-Medium"/>
            </a:endParaRPr>
          </a:p>
        </p:txBody>
      </p:sp>
      <p:sp>
        <p:nvSpPr>
          <p:cNvPr id="11" name="object 11"/>
          <p:cNvSpPr txBox="1"/>
          <p:nvPr/>
        </p:nvSpPr>
        <p:spPr>
          <a:xfrm>
            <a:off x="7785100" y="8044074"/>
            <a:ext cx="2425065" cy="314960"/>
          </a:xfrm>
          <a:prstGeom prst="rect">
            <a:avLst/>
          </a:prstGeom>
        </p:spPr>
        <p:txBody>
          <a:bodyPr vert="horz" wrap="square" lIns="0" tIns="12700" rIns="0" bIns="0" rtlCol="0">
            <a:spAutoFit/>
          </a:bodyPr>
          <a:lstStyle/>
          <a:p>
            <a:pPr marL="12700">
              <a:lnSpc>
                <a:spcPct val="100000"/>
              </a:lnSpc>
              <a:spcBef>
                <a:spcPts val="100"/>
              </a:spcBef>
            </a:pPr>
            <a:r>
              <a:rPr sz="1900" spc="-15" dirty="0">
                <a:solidFill>
                  <a:srgbClr val="1F233B"/>
                </a:solidFill>
                <a:latin typeface="Montserrat-Medium"/>
                <a:cs typeface="Montserrat-Medium"/>
              </a:rPr>
              <a:t>Projet </a:t>
            </a:r>
            <a:r>
              <a:rPr sz="1900" spc="-5" dirty="0">
                <a:solidFill>
                  <a:srgbClr val="1F233B"/>
                </a:solidFill>
                <a:latin typeface="Montserrat-Medium"/>
                <a:cs typeface="Montserrat-Medium"/>
              </a:rPr>
              <a:t>soutenu par</a:t>
            </a:r>
            <a:r>
              <a:rPr sz="1900" spc="-50" dirty="0">
                <a:solidFill>
                  <a:srgbClr val="1F233B"/>
                </a:solidFill>
                <a:latin typeface="Montserrat-Medium"/>
                <a:cs typeface="Montserrat-Medium"/>
              </a:rPr>
              <a:t> </a:t>
            </a:r>
            <a:r>
              <a:rPr sz="1900" dirty="0">
                <a:solidFill>
                  <a:srgbClr val="1F233B"/>
                </a:solidFill>
                <a:latin typeface="Montserrat-Medium"/>
                <a:cs typeface="Montserrat-Medium"/>
              </a:rPr>
              <a:t>:</a:t>
            </a:r>
            <a:endParaRPr sz="1900">
              <a:latin typeface="Montserrat-Medium"/>
              <a:cs typeface="Montserrat-Medium"/>
            </a:endParaRPr>
          </a:p>
        </p:txBody>
      </p:sp>
      <p:grpSp>
        <p:nvGrpSpPr>
          <p:cNvPr id="12" name="object 12"/>
          <p:cNvGrpSpPr/>
          <p:nvPr/>
        </p:nvGrpSpPr>
        <p:grpSpPr>
          <a:xfrm>
            <a:off x="2312439" y="8830898"/>
            <a:ext cx="879475" cy="423545"/>
            <a:chOff x="2312439" y="8830898"/>
            <a:chExt cx="879475" cy="423545"/>
          </a:xfrm>
        </p:grpSpPr>
        <p:sp>
          <p:nvSpPr>
            <p:cNvPr id="13" name="object 13"/>
            <p:cNvSpPr/>
            <p:nvPr/>
          </p:nvSpPr>
          <p:spPr>
            <a:xfrm>
              <a:off x="2312439" y="8961134"/>
              <a:ext cx="328930" cy="293370"/>
            </a:xfrm>
            <a:custGeom>
              <a:avLst/>
              <a:gdLst/>
              <a:ahLst/>
              <a:cxnLst/>
              <a:rect l="l" t="t" r="r" b="b"/>
              <a:pathLst>
                <a:path w="328930" h="293370">
                  <a:moveTo>
                    <a:pt x="7002" y="0"/>
                  </a:moveTo>
                  <a:lnTo>
                    <a:pt x="4208" y="190"/>
                  </a:lnTo>
                  <a:lnTo>
                    <a:pt x="563" y="3619"/>
                  </a:lnTo>
                  <a:lnTo>
                    <a:pt x="0" y="48349"/>
                  </a:lnTo>
                  <a:lnTo>
                    <a:pt x="9688" y="94308"/>
                  </a:lnTo>
                  <a:lnTo>
                    <a:pt x="29184" y="139751"/>
                  </a:lnTo>
                  <a:lnTo>
                    <a:pt x="58045" y="182934"/>
                  </a:lnTo>
                  <a:lnTo>
                    <a:pt x="95825" y="222110"/>
                  </a:lnTo>
                  <a:lnTo>
                    <a:pt x="139877" y="254071"/>
                  </a:lnTo>
                  <a:lnTo>
                    <a:pt x="186655" y="276640"/>
                  </a:lnTo>
                  <a:lnTo>
                    <a:pt x="234369" y="289622"/>
                  </a:lnTo>
                  <a:lnTo>
                    <a:pt x="281232" y="292821"/>
                  </a:lnTo>
                  <a:lnTo>
                    <a:pt x="325454" y="286042"/>
                  </a:lnTo>
                  <a:lnTo>
                    <a:pt x="328337" y="281965"/>
                  </a:lnTo>
                  <a:lnTo>
                    <a:pt x="328146" y="279146"/>
                  </a:lnTo>
                  <a:lnTo>
                    <a:pt x="324387" y="275894"/>
                  </a:lnTo>
                  <a:lnTo>
                    <a:pt x="281960" y="274599"/>
                  </a:lnTo>
                  <a:lnTo>
                    <a:pt x="240157" y="266545"/>
                  </a:lnTo>
                  <a:lnTo>
                    <a:pt x="198863" y="251284"/>
                  </a:lnTo>
                  <a:lnTo>
                    <a:pt x="157962" y="228371"/>
                  </a:lnTo>
                  <a:lnTo>
                    <a:pt x="117339" y="197358"/>
                  </a:lnTo>
                  <a:lnTo>
                    <a:pt x="80976" y="161448"/>
                  </a:lnTo>
                  <a:lnTo>
                    <a:pt x="52596" y="124137"/>
                  </a:lnTo>
                  <a:lnTo>
                    <a:pt x="31740" y="85372"/>
                  </a:lnTo>
                  <a:lnTo>
                    <a:pt x="17948" y="45099"/>
                  </a:lnTo>
                  <a:lnTo>
                    <a:pt x="10761" y="3263"/>
                  </a:lnTo>
                  <a:lnTo>
                    <a:pt x="7002" y="0"/>
                  </a:lnTo>
                  <a:close/>
                </a:path>
              </a:pathLst>
            </a:custGeom>
            <a:solidFill>
              <a:srgbClr val="D89923"/>
            </a:solidFill>
          </p:spPr>
          <p:txBody>
            <a:bodyPr wrap="square" lIns="0" tIns="0" rIns="0" bIns="0" rtlCol="0"/>
            <a:lstStyle/>
            <a:p>
              <a:endParaRPr/>
            </a:p>
          </p:txBody>
        </p:sp>
        <p:sp>
          <p:nvSpPr>
            <p:cNvPr id="14" name="object 14"/>
            <p:cNvSpPr/>
            <p:nvPr/>
          </p:nvSpPr>
          <p:spPr>
            <a:xfrm>
              <a:off x="2461001" y="8850280"/>
              <a:ext cx="159918" cy="17203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2651836" y="8886431"/>
              <a:ext cx="313055" cy="135890"/>
            </a:xfrm>
            <a:custGeom>
              <a:avLst/>
              <a:gdLst/>
              <a:ahLst/>
              <a:cxnLst/>
              <a:rect l="l" t="t" r="r" b="b"/>
              <a:pathLst>
                <a:path w="313055" h="135890">
                  <a:moveTo>
                    <a:pt x="24307" y="5753"/>
                  </a:moveTo>
                  <a:lnTo>
                    <a:pt x="22682" y="2400"/>
                  </a:lnTo>
                  <a:lnTo>
                    <a:pt x="19443" y="1003"/>
                  </a:lnTo>
                  <a:lnTo>
                    <a:pt x="18440" y="342"/>
                  </a:lnTo>
                  <a:lnTo>
                    <a:pt x="15011" y="0"/>
                  </a:lnTo>
                  <a:lnTo>
                    <a:pt x="3048" y="0"/>
                  </a:lnTo>
                  <a:lnTo>
                    <a:pt x="0" y="3683"/>
                  </a:lnTo>
                  <a:lnTo>
                    <a:pt x="0" y="130098"/>
                  </a:lnTo>
                  <a:lnTo>
                    <a:pt x="1587" y="133489"/>
                  </a:lnTo>
                  <a:lnTo>
                    <a:pt x="4762" y="134899"/>
                  </a:lnTo>
                  <a:lnTo>
                    <a:pt x="5765" y="135572"/>
                  </a:lnTo>
                  <a:lnTo>
                    <a:pt x="9220" y="135890"/>
                  </a:lnTo>
                  <a:lnTo>
                    <a:pt x="21259" y="135890"/>
                  </a:lnTo>
                  <a:lnTo>
                    <a:pt x="24307" y="132181"/>
                  </a:lnTo>
                  <a:lnTo>
                    <a:pt x="24307" y="124739"/>
                  </a:lnTo>
                  <a:lnTo>
                    <a:pt x="24307" y="5753"/>
                  </a:lnTo>
                  <a:close/>
                </a:path>
                <a:path w="313055" h="135890">
                  <a:moveTo>
                    <a:pt x="312699" y="44640"/>
                  </a:moveTo>
                  <a:lnTo>
                    <a:pt x="308787" y="25298"/>
                  </a:lnTo>
                  <a:lnTo>
                    <a:pt x="297053" y="11480"/>
                  </a:lnTo>
                  <a:lnTo>
                    <a:pt x="277495" y="3200"/>
                  </a:lnTo>
                  <a:lnTo>
                    <a:pt x="250113" y="431"/>
                  </a:lnTo>
                  <a:lnTo>
                    <a:pt x="239318" y="508"/>
                  </a:lnTo>
                  <a:lnTo>
                    <a:pt x="199771" y="5486"/>
                  </a:lnTo>
                  <a:lnTo>
                    <a:pt x="185572" y="12026"/>
                  </a:lnTo>
                  <a:lnTo>
                    <a:pt x="178282" y="8178"/>
                  </a:lnTo>
                  <a:lnTo>
                    <a:pt x="121450" y="431"/>
                  </a:lnTo>
                  <a:lnTo>
                    <a:pt x="93014" y="3200"/>
                  </a:lnTo>
                  <a:lnTo>
                    <a:pt x="72707" y="11480"/>
                  </a:lnTo>
                  <a:lnTo>
                    <a:pt x="60528" y="25298"/>
                  </a:lnTo>
                  <a:lnTo>
                    <a:pt x="56464" y="44640"/>
                  </a:lnTo>
                  <a:lnTo>
                    <a:pt x="56464" y="132181"/>
                  </a:lnTo>
                  <a:lnTo>
                    <a:pt x="60147" y="135890"/>
                  </a:lnTo>
                  <a:lnTo>
                    <a:pt x="74841" y="135890"/>
                  </a:lnTo>
                  <a:lnTo>
                    <a:pt x="79108" y="135572"/>
                  </a:lnTo>
                  <a:lnTo>
                    <a:pt x="80340" y="134899"/>
                  </a:lnTo>
                  <a:lnTo>
                    <a:pt x="84289" y="133489"/>
                  </a:lnTo>
                  <a:lnTo>
                    <a:pt x="86271" y="130098"/>
                  </a:lnTo>
                  <a:lnTo>
                    <a:pt x="86271" y="41529"/>
                  </a:lnTo>
                  <a:lnTo>
                    <a:pt x="88671" y="34366"/>
                  </a:lnTo>
                  <a:lnTo>
                    <a:pt x="95885" y="29248"/>
                  </a:lnTo>
                  <a:lnTo>
                    <a:pt x="107886" y="26174"/>
                  </a:lnTo>
                  <a:lnTo>
                    <a:pt x="124688" y="25146"/>
                  </a:lnTo>
                  <a:lnTo>
                    <a:pt x="133261" y="25539"/>
                  </a:lnTo>
                  <a:lnTo>
                    <a:pt x="150736" y="25577"/>
                  </a:lnTo>
                  <a:lnTo>
                    <a:pt x="157175" y="26568"/>
                  </a:lnTo>
                  <a:lnTo>
                    <a:pt x="166878" y="31369"/>
                  </a:lnTo>
                  <a:lnTo>
                    <a:pt x="169760" y="36791"/>
                  </a:lnTo>
                  <a:lnTo>
                    <a:pt x="169760" y="132181"/>
                  </a:lnTo>
                  <a:lnTo>
                    <a:pt x="173469" y="135890"/>
                  </a:lnTo>
                  <a:lnTo>
                    <a:pt x="188252" y="135890"/>
                  </a:lnTo>
                  <a:lnTo>
                    <a:pt x="192532" y="135572"/>
                  </a:lnTo>
                  <a:lnTo>
                    <a:pt x="193763" y="134899"/>
                  </a:lnTo>
                  <a:lnTo>
                    <a:pt x="197802" y="133489"/>
                  </a:lnTo>
                  <a:lnTo>
                    <a:pt x="199834" y="130098"/>
                  </a:lnTo>
                  <a:lnTo>
                    <a:pt x="199834" y="36220"/>
                  </a:lnTo>
                  <a:lnTo>
                    <a:pt x="204266" y="30467"/>
                  </a:lnTo>
                  <a:lnTo>
                    <a:pt x="217068" y="26606"/>
                  </a:lnTo>
                  <a:lnTo>
                    <a:pt x="225120" y="25768"/>
                  </a:lnTo>
                  <a:lnTo>
                    <a:pt x="237363" y="25196"/>
                  </a:lnTo>
                  <a:lnTo>
                    <a:pt x="244754" y="25146"/>
                  </a:lnTo>
                  <a:lnTo>
                    <a:pt x="261378" y="26149"/>
                  </a:lnTo>
                  <a:lnTo>
                    <a:pt x="273253" y="29171"/>
                  </a:lnTo>
                  <a:lnTo>
                    <a:pt x="280377" y="34201"/>
                  </a:lnTo>
                  <a:lnTo>
                    <a:pt x="282752" y="41249"/>
                  </a:lnTo>
                  <a:lnTo>
                    <a:pt x="282752" y="130098"/>
                  </a:lnTo>
                  <a:lnTo>
                    <a:pt x="284784" y="133489"/>
                  </a:lnTo>
                  <a:lnTo>
                    <a:pt x="288836" y="134899"/>
                  </a:lnTo>
                  <a:lnTo>
                    <a:pt x="290055" y="135572"/>
                  </a:lnTo>
                  <a:lnTo>
                    <a:pt x="294347" y="135890"/>
                  </a:lnTo>
                  <a:lnTo>
                    <a:pt x="309029" y="135890"/>
                  </a:lnTo>
                  <a:lnTo>
                    <a:pt x="312699" y="132181"/>
                  </a:lnTo>
                  <a:lnTo>
                    <a:pt x="312699" y="124739"/>
                  </a:lnTo>
                  <a:lnTo>
                    <a:pt x="312699" y="44640"/>
                  </a:lnTo>
                  <a:close/>
                </a:path>
              </a:pathLst>
            </a:custGeom>
            <a:solidFill>
              <a:srgbClr val="302163"/>
            </a:solidFill>
          </p:spPr>
          <p:txBody>
            <a:bodyPr wrap="square" lIns="0" tIns="0" rIns="0" bIns="0" rtlCol="0"/>
            <a:lstStyle/>
            <a:p>
              <a:endParaRPr/>
            </a:p>
          </p:txBody>
        </p:sp>
        <p:sp>
          <p:nvSpPr>
            <p:cNvPr id="16" name="object 16"/>
            <p:cNvSpPr/>
            <p:nvPr/>
          </p:nvSpPr>
          <p:spPr>
            <a:xfrm>
              <a:off x="2993686" y="8886856"/>
              <a:ext cx="140588" cy="13545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159036" y="8830907"/>
              <a:ext cx="33020" cy="191770"/>
            </a:xfrm>
            <a:custGeom>
              <a:avLst/>
              <a:gdLst/>
              <a:ahLst/>
              <a:cxnLst/>
              <a:rect l="l" t="t" r="r" b="b"/>
              <a:pathLst>
                <a:path w="33019" h="191770">
                  <a:moveTo>
                    <a:pt x="27228" y="61277"/>
                  </a:moveTo>
                  <a:lnTo>
                    <a:pt x="25603" y="57924"/>
                  </a:lnTo>
                  <a:lnTo>
                    <a:pt x="22364" y="56527"/>
                  </a:lnTo>
                  <a:lnTo>
                    <a:pt x="21361" y="55867"/>
                  </a:lnTo>
                  <a:lnTo>
                    <a:pt x="17932" y="55524"/>
                  </a:lnTo>
                  <a:lnTo>
                    <a:pt x="5969" y="55524"/>
                  </a:lnTo>
                  <a:lnTo>
                    <a:pt x="2933" y="59207"/>
                  </a:lnTo>
                  <a:lnTo>
                    <a:pt x="2933" y="185623"/>
                  </a:lnTo>
                  <a:lnTo>
                    <a:pt x="4508" y="189014"/>
                  </a:lnTo>
                  <a:lnTo>
                    <a:pt x="7683" y="190423"/>
                  </a:lnTo>
                  <a:lnTo>
                    <a:pt x="8686" y="191096"/>
                  </a:lnTo>
                  <a:lnTo>
                    <a:pt x="12153" y="191414"/>
                  </a:lnTo>
                  <a:lnTo>
                    <a:pt x="24180" y="191414"/>
                  </a:lnTo>
                  <a:lnTo>
                    <a:pt x="27228" y="187706"/>
                  </a:lnTo>
                  <a:lnTo>
                    <a:pt x="27228" y="180263"/>
                  </a:lnTo>
                  <a:lnTo>
                    <a:pt x="27228" y="61277"/>
                  </a:lnTo>
                  <a:close/>
                </a:path>
                <a:path w="33019" h="191770">
                  <a:moveTo>
                    <a:pt x="32562" y="7289"/>
                  </a:moveTo>
                  <a:lnTo>
                    <a:pt x="25273" y="0"/>
                  </a:lnTo>
                  <a:lnTo>
                    <a:pt x="7289" y="0"/>
                  </a:lnTo>
                  <a:lnTo>
                    <a:pt x="0" y="7289"/>
                  </a:lnTo>
                  <a:lnTo>
                    <a:pt x="0" y="25247"/>
                  </a:lnTo>
                  <a:lnTo>
                    <a:pt x="7289" y="32537"/>
                  </a:lnTo>
                  <a:lnTo>
                    <a:pt x="16281" y="32537"/>
                  </a:lnTo>
                  <a:lnTo>
                    <a:pt x="25273" y="32537"/>
                  </a:lnTo>
                  <a:lnTo>
                    <a:pt x="32562" y="25247"/>
                  </a:lnTo>
                  <a:lnTo>
                    <a:pt x="32562" y="7289"/>
                  </a:lnTo>
                  <a:close/>
                </a:path>
              </a:pathLst>
            </a:custGeom>
            <a:solidFill>
              <a:srgbClr val="302163"/>
            </a:solidFill>
          </p:spPr>
          <p:txBody>
            <a:bodyPr wrap="square" lIns="0" tIns="0" rIns="0" bIns="0" rtlCol="0"/>
            <a:lstStyle/>
            <a:p>
              <a:endParaRPr/>
            </a:p>
          </p:txBody>
        </p:sp>
        <p:sp>
          <p:nvSpPr>
            <p:cNvPr id="18" name="object 18"/>
            <p:cNvSpPr/>
            <p:nvPr/>
          </p:nvSpPr>
          <p:spPr>
            <a:xfrm>
              <a:off x="2651823" y="8886444"/>
              <a:ext cx="24320" cy="1097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647922" y="8830898"/>
              <a:ext cx="33020" cy="33020"/>
            </a:xfrm>
            <a:custGeom>
              <a:avLst/>
              <a:gdLst/>
              <a:ahLst/>
              <a:cxnLst/>
              <a:rect l="l" t="t" r="r" b="b"/>
              <a:pathLst>
                <a:path w="33019" h="33020">
                  <a:moveTo>
                    <a:pt x="25273" y="0"/>
                  </a:moveTo>
                  <a:lnTo>
                    <a:pt x="7289" y="0"/>
                  </a:lnTo>
                  <a:lnTo>
                    <a:pt x="0" y="7289"/>
                  </a:lnTo>
                  <a:lnTo>
                    <a:pt x="0" y="25247"/>
                  </a:lnTo>
                  <a:lnTo>
                    <a:pt x="7289" y="32537"/>
                  </a:lnTo>
                  <a:lnTo>
                    <a:pt x="16281" y="32537"/>
                  </a:lnTo>
                  <a:lnTo>
                    <a:pt x="25273" y="32537"/>
                  </a:lnTo>
                  <a:lnTo>
                    <a:pt x="32562" y="25247"/>
                  </a:lnTo>
                  <a:lnTo>
                    <a:pt x="32562" y="7289"/>
                  </a:lnTo>
                  <a:lnTo>
                    <a:pt x="25273" y="0"/>
                  </a:lnTo>
                  <a:close/>
                </a:path>
              </a:pathLst>
            </a:custGeom>
            <a:solidFill>
              <a:srgbClr val="302163"/>
            </a:solidFill>
          </p:spPr>
          <p:txBody>
            <a:bodyPr wrap="square" lIns="0" tIns="0" rIns="0" bIns="0" rtlCol="0"/>
            <a:lstStyle/>
            <a:p>
              <a:endParaRPr/>
            </a:p>
          </p:txBody>
        </p:sp>
      </p:grpSp>
      <p:sp>
        <p:nvSpPr>
          <p:cNvPr id="20" name="object 20"/>
          <p:cNvSpPr/>
          <p:nvPr/>
        </p:nvSpPr>
        <p:spPr>
          <a:xfrm>
            <a:off x="3451807" y="8624644"/>
            <a:ext cx="739192" cy="739192"/>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273613" y="8431510"/>
            <a:ext cx="830059" cy="829836"/>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6220962" y="8517382"/>
            <a:ext cx="1682326" cy="885730"/>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155973" y="8724124"/>
            <a:ext cx="1934043" cy="575754"/>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10379464" y="8574517"/>
            <a:ext cx="1332610" cy="840475"/>
          </a:xfrm>
          <a:prstGeom prst="rect">
            <a:avLst/>
          </a:prstGeom>
          <a:blipFill>
            <a:blip r:embed="rId10" cstate="print"/>
            <a:stretch>
              <a:fillRect/>
            </a:stretch>
          </a:blipFill>
        </p:spPr>
        <p:txBody>
          <a:bodyPr wrap="square" lIns="0" tIns="0" rIns="0" bIns="0" rtlCol="0"/>
          <a:lstStyle/>
          <a:p>
            <a:endParaRPr/>
          </a:p>
        </p:txBody>
      </p:sp>
      <p:sp>
        <p:nvSpPr>
          <p:cNvPr id="25" name="object 25"/>
          <p:cNvSpPr txBox="1"/>
          <p:nvPr/>
        </p:nvSpPr>
        <p:spPr>
          <a:xfrm>
            <a:off x="1257300" y="9258082"/>
            <a:ext cx="838835" cy="205104"/>
          </a:xfrm>
          <a:prstGeom prst="rect">
            <a:avLst/>
          </a:prstGeom>
        </p:spPr>
        <p:txBody>
          <a:bodyPr vert="horz" wrap="square" lIns="0" tIns="15875" rIns="0" bIns="0" rtlCol="0">
            <a:spAutoFit/>
          </a:bodyPr>
          <a:lstStyle/>
          <a:p>
            <a:pPr marL="12700">
              <a:lnSpc>
                <a:spcPct val="100000"/>
              </a:lnSpc>
              <a:spcBef>
                <a:spcPts val="125"/>
              </a:spcBef>
            </a:pPr>
            <a:r>
              <a:rPr sz="1150" b="1" spc="-15" dirty="0">
                <a:solidFill>
                  <a:srgbClr val="99559A"/>
                </a:solidFill>
                <a:latin typeface="Montserrat"/>
                <a:cs typeface="Montserrat"/>
              </a:rPr>
              <a:t>TEDyBEAR</a:t>
            </a:r>
            <a:endParaRPr sz="1150">
              <a:latin typeface="Montserrat"/>
              <a:cs typeface="Montserrat"/>
            </a:endParaRPr>
          </a:p>
        </p:txBody>
      </p:sp>
      <p:pic>
        <p:nvPicPr>
          <p:cNvPr id="27" name="Image 26">
            <a:extLst>
              <a:ext uri="{FF2B5EF4-FFF2-40B4-BE49-F238E27FC236}">
                <a16:creationId xmlns:a16="http://schemas.microsoft.com/office/drawing/2014/main" id="{7057B322-D996-49AD-8A70-26C6B8FE9D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9196" y="8517382"/>
            <a:ext cx="1163742" cy="896355"/>
          </a:xfrm>
          <a:prstGeom prst="rect">
            <a:avLst/>
          </a:prstGeom>
        </p:spPr>
      </p:pic>
      <p:sp>
        <p:nvSpPr>
          <p:cNvPr id="28" name="Espace réservé du numéro de diapositive 27">
            <a:extLst>
              <a:ext uri="{FF2B5EF4-FFF2-40B4-BE49-F238E27FC236}">
                <a16:creationId xmlns:a16="http://schemas.microsoft.com/office/drawing/2014/main" id="{F5FFA34D-6A3D-4737-BE4C-CC01CF072F55}"/>
              </a:ext>
            </a:extLst>
          </p:cNvPr>
          <p:cNvSpPr>
            <a:spLocks noGrp="1"/>
          </p:cNvSpPr>
          <p:nvPr>
            <p:ph type="sldNum" sz="quarter" idx="7"/>
          </p:nvPr>
        </p:nvSpPr>
        <p:spPr/>
        <p:txBody>
          <a:bodyPr/>
          <a:lstStyle/>
          <a:p>
            <a:fld id="{B6F15528-21DE-4FAA-801E-634DDDAF4B2B}" type="slidenum">
              <a:rPr lang="fr-FR" smtClean="0"/>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43306" y="609727"/>
            <a:ext cx="12118187" cy="1085867"/>
          </a:xfrm>
          <a:prstGeom prst="rect">
            <a:avLst/>
          </a:prstGeom>
        </p:spPr>
        <p:txBody>
          <a:bodyPr spcFirstLastPara="1" wrap="square" lIns="130027" tIns="130027" rIns="130027" bIns="130027" anchor="t" anchorCtr="0">
            <a:noAutofit/>
          </a:bodyPr>
          <a:lstStyle/>
          <a:p>
            <a:pPr algn="l" rtl="0"/>
            <a:r>
              <a:rPr lang="en" dirty="0"/>
              <a:t>Actions motrices collaboratives</a:t>
            </a:r>
            <a:endParaRPr dirty="0"/>
          </a:p>
        </p:txBody>
      </p:sp>
      <p:sp>
        <p:nvSpPr>
          <p:cNvPr id="119" name="Google Shape;119;p21"/>
          <p:cNvSpPr txBox="1">
            <a:spLocks noGrp="1"/>
          </p:cNvSpPr>
          <p:nvPr>
            <p:ph type="body" idx="1"/>
          </p:nvPr>
        </p:nvSpPr>
        <p:spPr>
          <a:xfrm>
            <a:off x="36882" y="1758497"/>
            <a:ext cx="13004800" cy="6478507"/>
          </a:xfrm>
          <a:prstGeom prst="rect">
            <a:avLst/>
          </a:prstGeom>
        </p:spPr>
        <p:txBody>
          <a:bodyPr spcFirstLastPara="1" wrap="square" lIns="130027" tIns="130027" rIns="130027" bIns="130027" anchor="t" anchorCtr="0">
            <a:noAutofit/>
          </a:bodyPr>
          <a:lstStyle/>
          <a:p>
            <a:pPr indent="-505734" algn="l" rtl="0">
              <a:buSzPts val="2000"/>
            </a:pPr>
            <a:r>
              <a:rPr lang="en" sz="3200" u="sng" dirty="0">
                <a:latin typeface="Montserrat Medium" panose="00000600000000000000" pitchFamily="2" charset="0"/>
              </a:rPr>
              <a:t>Difficulté</a:t>
            </a:r>
            <a:r>
              <a:rPr lang="fr-FR" sz="3200" u="sng" dirty="0">
                <a:latin typeface="Montserrat Medium" panose="00000600000000000000" pitchFamily="2" charset="0"/>
              </a:rPr>
              <a:t>s</a:t>
            </a:r>
            <a:r>
              <a:rPr lang="en" sz="3200" dirty="0">
                <a:latin typeface="Montserrat Medium" panose="00000600000000000000" pitchFamily="2" charset="0"/>
              </a:rPr>
              <a:t> </a:t>
            </a:r>
            <a:br>
              <a:rPr lang="en" sz="3200" dirty="0">
                <a:latin typeface="Montserrat Medium" panose="00000600000000000000" pitchFamily="2" charset="0"/>
              </a:rPr>
            </a:br>
            <a:br>
              <a:rPr lang="en" sz="3200" dirty="0">
                <a:latin typeface="Montserrat Medium" panose="00000600000000000000" pitchFamily="2" charset="0"/>
              </a:rPr>
            </a:br>
            <a:r>
              <a:rPr lang="fr-FR" sz="3200" dirty="0">
                <a:latin typeface="Montserrat Medium" panose="00000600000000000000" pitchFamily="2" charset="0"/>
              </a:rPr>
              <a:t>une action motrice collaborative nécessite </a:t>
            </a:r>
            <a:br>
              <a:rPr lang="fr-FR" sz="3200" dirty="0">
                <a:latin typeface="Montserrat Medium" panose="00000600000000000000" pitchFamily="2" charset="0"/>
              </a:rPr>
            </a:br>
            <a:r>
              <a:rPr lang="fr-FR" sz="3200" dirty="0">
                <a:latin typeface="Montserrat Medium" panose="00000600000000000000" pitchFamily="2" charset="0"/>
              </a:rPr>
              <a:t>un </a:t>
            </a:r>
            <a:r>
              <a:rPr lang="fr-FR" sz="3200" i="1" dirty="0">
                <a:latin typeface="Montserrat Medium" panose="00000600000000000000" pitchFamily="2" charset="0"/>
              </a:rPr>
              <a:t>dialogue moteur </a:t>
            </a:r>
            <a:r>
              <a:rPr lang="fr-FR" sz="3200" dirty="0">
                <a:latin typeface="Montserrat Medium" panose="00000600000000000000" pitchFamily="2" charset="0"/>
              </a:rPr>
              <a:t>: </a:t>
            </a:r>
            <a:br>
              <a:rPr lang="fr-FR" sz="3200" dirty="0">
                <a:latin typeface="Montserrat Medium" panose="00000600000000000000" pitchFamily="2" charset="0"/>
              </a:rPr>
            </a:br>
            <a:br>
              <a:rPr lang="fr-FR" sz="3200" dirty="0">
                <a:latin typeface="Montserrat Medium" panose="00000600000000000000" pitchFamily="2" charset="0"/>
              </a:rPr>
            </a:br>
            <a:r>
              <a:rPr lang="fr-FR" sz="3200" dirty="0">
                <a:latin typeface="Montserrat Medium" panose="00000600000000000000" pitchFamily="2" charset="0"/>
              </a:rPr>
              <a:t>il faut prendre en compte les mouvements de l’autre </a:t>
            </a:r>
            <a:br>
              <a:rPr lang="fr-FR" sz="3200" dirty="0">
                <a:latin typeface="Montserrat Medium" panose="00000600000000000000" pitchFamily="2" charset="0"/>
              </a:rPr>
            </a:br>
            <a:r>
              <a:rPr lang="fr-FR" sz="3200" dirty="0">
                <a:latin typeface="Montserrat Medium" panose="00000600000000000000" pitchFamily="2" charset="0"/>
              </a:rPr>
              <a:t>dans nos propres mouvements</a:t>
            </a:r>
            <a:br>
              <a:rPr lang="fr-FR" sz="3200" dirty="0">
                <a:latin typeface="Montserrat Medium" panose="00000600000000000000" pitchFamily="2" charset="0"/>
              </a:rPr>
            </a:br>
            <a:r>
              <a:rPr lang="fr-FR" sz="3200" dirty="0">
                <a:latin typeface="Montserrat Medium" panose="00000600000000000000" pitchFamily="2" charset="0"/>
              </a:rPr>
              <a:t>=&gt; </a:t>
            </a:r>
            <a:br>
              <a:rPr lang="fr-FR" sz="3200" dirty="0">
                <a:latin typeface="Montserrat Medium" panose="00000600000000000000" pitchFamily="2" charset="0"/>
              </a:rPr>
            </a:br>
            <a:br>
              <a:rPr lang="fr-FR" sz="3200" dirty="0">
                <a:latin typeface="Montserrat Medium" panose="00000600000000000000" pitchFamily="2" charset="0"/>
              </a:rPr>
            </a:br>
            <a:r>
              <a:rPr lang="fr-FR" sz="3200" dirty="0">
                <a:latin typeface="Montserrat Medium" panose="00000600000000000000" pitchFamily="2" charset="0"/>
              </a:rPr>
              <a:t>cela nécessite de la coordination motrice à deux : </a:t>
            </a:r>
            <a:br>
              <a:rPr lang="fr-FR" sz="3200" dirty="0">
                <a:latin typeface="Montserrat Medium" panose="00000600000000000000" pitchFamily="2" charset="0"/>
              </a:rPr>
            </a:br>
            <a:r>
              <a:rPr lang="fr-FR" sz="3200" dirty="0">
                <a:latin typeface="Montserrat Medium" panose="00000600000000000000" pitchFamily="2" charset="0"/>
              </a:rPr>
              <a:t>il faut s’ajuster au rythme de l’autre et à sa posture </a:t>
            </a:r>
            <a:br>
              <a:rPr lang="fr-FR" sz="3200" dirty="0">
                <a:latin typeface="Montserrat Medium" panose="00000600000000000000" pitchFamily="2" charset="0"/>
              </a:rPr>
            </a:br>
            <a:r>
              <a:rPr lang="fr-FR" sz="3200" dirty="0">
                <a:latin typeface="Montserrat Medium" panose="00000600000000000000" pitchFamily="2" charset="0"/>
              </a:rPr>
              <a:t>par exemple pour soulever en même temps un objet</a:t>
            </a:r>
            <a:br>
              <a:rPr lang="en" sz="3200" dirty="0">
                <a:latin typeface="Montserrat Medium" panose="00000600000000000000" pitchFamily="2" charset="0"/>
              </a:rPr>
            </a:br>
            <a:br>
              <a:rPr lang="en" sz="3200" dirty="0">
                <a:latin typeface="Montserrat Medium" panose="00000600000000000000" pitchFamily="2" charset="0"/>
              </a:rPr>
            </a:br>
            <a:endParaRPr lang="en" sz="3200" dirty="0">
              <a:latin typeface="Montserrat Medium" panose="00000600000000000000" pitchFamily="2" charset="0"/>
            </a:endParaRPr>
          </a:p>
          <a:p>
            <a:pPr indent="-505734" algn="l" rtl="0">
              <a:buSzPts val="2000"/>
            </a:pPr>
            <a:endParaRPr sz="3200" dirty="0">
              <a:latin typeface="Montserrat Medium" panose="00000600000000000000" pitchFamily="2" charset="0"/>
            </a:endParaRPr>
          </a:p>
        </p:txBody>
      </p:sp>
      <p:sp>
        <p:nvSpPr>
          <p:cNvPr id="2" name="Espace réservé du numéro de diapositive 1">
            <a:extLst>
              <a:ext uri="{FF2B5EF4-FFF2-40B4-BE49-F238E27FC236}">
                <a16:creationId xmlns:a16="http://schemas.microsoft.com/office/drawing/2014/main" id="{E623B121-4BB2-4B8F-B3B2-44AC9BBBFFFB}"/>
              </a:ext>
            </a:extLst>
          </p:cNvPr>
          <p:cNvSpPr>
            <a:spLocks noGrp="1"/>
          </p:cNvSpPr>
          <p:nvPr>
            <p:ph type="sldNum" idx="12"/>
          </p:nvPr>
        </p:nvSpPr>
        <p:spPr/>
        <p:txBody>
          <a:bodyPr/>
          <a:lstStyle/>
          <a:p>
            <a:fld id="{00000000-1234-1234-1234-123412341234}"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585" y="838200"/>
            <a:ext cx="10755630" cy="1120820"/>
          </a:xfrm>
          <a:prstGeom prst="rect">
            <a:avLst/>
          </a:prstGeom>
        </p:spPr>
        <p:txBody>
          <a:bodyPr vert="horz" wrap="square" lIns="0" tIns="12700" rIns="0" bIns="0" rtlCol="0">
            <a:spAutoFit/>
          </a:bodyPr>
          <a:lstStyle/>
          <a:p>
            <a:pPr marL="12700">
              <a:lnSpc>
                <a:spcPct val="100000"/>
              </a:lnSpc>
              <a:spcBef>
                <a:spcPts val="100"/>
              </a:spcBef>
            </a:pPr>
            <a:r>
              <a:rPr lang="fr-FR" spc="-45" dirty="0"/>
              <a:t>Actions </a:t>
            </a:r>
            <a:r>
              <a:rPr spc="-65" dirty="0" err="1"/>
              <a:t>motrices</a:t>
            </a:r>
            <a:r>
              <a:rPr spc="-180" dirty="0"/>
              <a:t> </a:t>
            </a:r>
            <a:r>
              <a:rPr spc="-50" dirty="0"/>
              <a:t>collaboratives</a:t>
            </a:r>
            <a:r>
              <a:rPr lang="fr-FR" spc="-50" dirty="0"/>
              <a:t> </a:t>
            </a:r>
            <a:br>
              <a:rPr lang="fr-FR" spc="-50" dirty="0"/>
            </a:br>
            <a:r>
              <a:rPr lang="fr-FR" spc="-50" dirty="0"/>
              <a:t>et enfants TSA sévère et non verbal</a:t>
            </a:r>
            <a:endParaRPr spc="-50" dirty="0"/>
          </a:p>
        </p:txBody>
      </p:sp>
      <p:sp>
        <p:nvSpPr>
          <p:cNvPr id="3" name="object 3"/>
          <p:cNvSpPr txBox="1"/>
          <p:nvPr/>
        </p:nvSpPr>
        <p:spPr>
          <a:xfrm>
            <a:off x="444500" y="3048000"/>
            <a:ext cx="12115800" cy="5201423"/>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Les parents d’enfants avec TSA sévère et non verbal indiquent que leurs enfants n’aident pas spontanément, </a:t>
            </a:r>
            <a:br>
              <a:rPr lang="fr-FR" sz="3000" spc="130" dirty="0">
                <a:solidFill>
                  <a:srgbClr val="1F233B"/>
                </a:solidFill>
                <a:latin typeface="Montserrat-Medium"/>
                <a:cs typeface="Montserrat-Medium"/>
              </a:rPr>
            </a:br>
            <a:r>
              <a:rPr lang="fr-FR" sz="3000" spc="130" dirty="0">
                <a:solidFill>
                  <a:srgbClr val="1F233B"/>
                </a:solidFill>
                <a:latin typeface="Montserrat-Medium"/>
                <a:cs typeface="Montserrat-Medium"/>
              </a:rPr>
              <a:t>et les parents ne leur demandent pas de le faire</a:t>
            </a:r>
          </a:p>
          <a:p>
            <a:pPr marL="12700">
              <a:lnSpc>
                <a:spcPts val="3240"/>
              </a:lnSpc>
            </a:pPr>
            <a:endParaRPr sz="3000" dirty="0">
              <a:latin typeface="Montserrat-Medium"/>
              <a:cs typeface="Montserrat-Medium"/>
            </a:endParaRPr>
          </a:p>
          <a:p>
            <a:pPr marL="264795" indent="-252729">
              <a:lnSpc>
                <a:spcPts val="3450"/>
              </a:lnSpc>
              <a:spcBef>
                <a:spcPts val="3000"/>
              </a:spcBef>
              <a:buClr>
                <a:srgbClr val="EE4A9A"/>
              </a:buClr>
              <a:buChar char="•"/>
              <a:tabLst>
                <a:tab pos="265430" algn="l"/>
              </a:tabLst>
            </a:pPr>
            <a:r>
              <a:rPr lang="fr-FR" sz="3000" spc="105" dirty="0">
                <a:solidFill>
                  <a:srgbClr val="1F233B"/>
                </a:solidFill>
                <a:latin typeface="Montserrat-Medium"/>
                <a:cs typeface="Montserrat-Medium"/>
              </a:rPr>
              <a:t>Les difficultés de coordination motrice sont un symptôme cardinal de l’autisme (Fournier et al., 2010)</a:t>
            </a:r>
          </a:p>
          <a:p>
            <a:pPr marL="264795" indent="-252729">
              <a:lnSpc>
                <a:spcPts val="3450"/>
              </a:lnSpc>
              <a:spcBef>
                <a:spcPts val="3000"/>
              </a:spcBef>
              <a:buClr>
                <a:srgbClr val="EE4A9A"/>
              </a:buClr>
              <a:buChar char="•"/>
              <a:tabLst>
                <a:tab pos="265430" algn="l"/>
              </a:tabLst>
            </a:pPr>
            <a:r>
              <a:rPr lang="fr-FR" sz="3000" dirty="0">
                <a:latin typeface="Montserrat-Medium"/>
                <a:cs typeface="Montserrat-Medium"/>
              </a:rPr>
              <a:t>Ceux qui ont du mal à coordonner une main avec l’autre sont plus en difficulté s’il faut prendre en compte le mouvement de l’autre, sa vitesse, sa posture, anticiper la suite de l’action et comment l’autre va se positionner pour le faire.</a:t>
            </a:r>
            <a:endParaRPr sz="3000" dirty="0">
              <a:latin typeface="Montserrat-Medium"/>
              <a:cs typeface="Montserrat-Medium"/>
            </a:endParaRPr>
          </a:p>
        </p:txBody>
      </p:sp>
      <p:sp>
        <p:nvSpPr>
          <p:cNvPr id="5" name="Espace réservé du numéro de diapositive 4">
            <a:extLst>
              <a:ext uri="{FF2B5EF4-FFF2-40B4-BE49-F238E27FC236}">
                <a16:creationId xmlns:a16="http://schemas.microsoft.com/office/drawing/2014/main" id="{71CE6468-67C3-4DF7-B1E0-F755BE72E6E9}"/>
              </a:ext>
            </a:extLst>
          </p:cNvPr>
          <p:cNvSpPr>
            <a:spLocks noGrp="1"/>
          </p:cNvSpPr>
          <p:nvPr>
            <p:ph type="sldNum" sz="quarter" idx="7"/>
          </p:nvPr>
        </p:nvSpPr>
        <p:spPr/>
        <p:txBody>
          <a:bodyPr/>
          <a:lstStyle/>
          <a:p>
            <a:fld id="{B6F15528-21DE-4FAA-801E-634DDDAF4B2B}" type="slidenum">
              <a:rPr lang="fr-FR" smtClean="0"/>
              <a:t>11</a:t>
            </a:fld>
            <a:endParaRPr lang="fr-FR"/>
          </a:p>
        </p:txBody>
      </p:sp>
    </p:spTree>
    <p:extLst>
      <p:ext uri="{BB962C8B-B14F-4D97-AF65-F5344CB8AC3E}">
        <p14:creationId xmlns:p14="http://schemas.microsoft.com/office/powerpoint/2010/main" val="184496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585" y="562893"/>
            <a:ext cx="10755630" cy="1120820"/>
          </a:xfrm>
          <a:prstGeom prst="rect">
            <a:avLst/>
          </a:prstGeom>
        </p:spPr>
        <p:txBody>
          <a:bodyPr vert="horz" wrap="square" lIns="0" tIns="12700" rIns="0" bIns="0" rtlCol="0">
            <a:spAutoFit/>
          </a:bodyPr>
          <a:lstStyle/>
          <a:p>
            <a:pPr marL="12700">
              <a:lnSpc>
                <a:spcPct val="100000"/>
              </a:lnSpc>
              <a:spcBef>
                <a:spcPts val="100"/>
              </a:spcBef>
            </a:pPr>
            <a:r>
              <a:rPr lang="fr-FR" spc="-45" dirty="0"/>
              <a:t>Bibliothèque d’actions </a:t>
            </a:r>
            <a:r>
              <a:rPr spc="-65" dirty="0" err="1"/>
              <a:t>motrices</a:t>
            </a:r>
            <a:r>
              <a:rPr spc="-180" dirty="0"/>
              <a:t> </a:t>
            </a:r>
            <a:r>
              <a:rPr spc="-50" dirty="0"/>
              <a:t>collaboratives</a:t>
            </a:r>
            <a:r>
              <a:rPr lang="fr-FR" spc="-50" dirty="0"/>
              <a:t> sans la plateforme MIMETIC</a:t>
            </a:r>
            <a:endParaRPr spc="-50" dirty="0"/>
          </a:p>
        </p:txBody>
      </p:sp>
      <p:sp>
        <p:nvSpPr>
          <p:cNvPr id="3" name="object 3"/>
          <p:cNvSpPr txBox="1"/>
          <p:nvPr/>
        </p:nvSpPr>
        <p:spPr>
          <a:xfrm>
            <a:off x="482600" y="1828800"/>
            <a:ext cx="12215812" cy="3572772"/>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2800" spc="130" dirty="0">
                <a:solidFill>
                  <a:srgbClr val="1F233B"/>
                </a:solidFill>
                <a:latin typeface="Montserrat-Medium"/>
                <a:cs typeface="Montserrat-Medium"/>
              </a:rPr>
              <a:t> Le livrable « Bibliothèque d’actions motrices collaboratives » comporte des vidéos d’actions motrices collaboratives </a:t>
            </a:r>
            <a:r>
              <a:rPr lang="fr-FR" sz="2800" b="1" spc="130" dirty="0">
                <a:solidFill>
                  <a:srgbClr val="1F233B"/>
                </a:solidFill>
                <a:latin typeface="Montserrat-Medium"/>
                <a:cs typeface="Montserrat-Medium"/>
              </a:rPr>
              <a:t>entre adultes  </a:t>
            </a:r>
            <a:r>
              <a:rPr lang="fr-FR" sz="2800" spc="130" dirty="0">
                <a:solidFill>
                  <a:srgbClr val="1F233B"/>
                </a:solidFill>
                <a:latin typeface="Montserrat-Medium"/>
                <a:cs typeface="Montserrat-Medium"/>
              </a:rPr>
              <a:t>filmées par TEDyBEAR (Jacqueline Nadel, Justin Malleret, Aurélie Cherrier)</a:t>
            </a:r>
            <a:br>
              <a:rPr lang="fr-FR" sz="2800" spc="130" dirty="0">
                <a:solidFill>
                  <a:srgbClr val="1F233B"/>
                </a:solidFill>
                <a:latin typeface="Montserrat-Medium"/>
                <a:cs typeface="Montserrat-Medium"/>
              </a:rPr>
            </a:br>
            <a:endParaRPr lang="fr-FR" sz="28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r>
              <a:rPr lang="fr-FR" sz="2800" spc="130" dirty="0">
                <a:solidFill>
                  <a:srgbClr val="1F233B"/>
                </a:solidFill>
                <a:latin typeface="Montserrat-Medium"/>
                <a:cs typeface="Montserrat-Medium"/>
              </a:rPr>
              <a:t> Nous contacter si vous souhaitez les consulter </a:t>
            </a:r>
            <a:br>
              <a:rPr lang="fr-FR" sz="2800" spc="130" dirty="0">
                <a:solidFill>
                  <a:srgbClr val="1F233B"/>
                </a:solidFill>
                <a:latin typeface="Montserrat-Medium"/>
                <a:cs typeface="Montserrat-Medium"/>
              </a:rPr>
            </a:br>
            <a:r>
              <a:rPr lang="fr-FR" sz="2800" spc="130" dirty="0">
                <a:solidFill>
                  <a:srgbClr val="1F233B"/>
                </a:solidFill>
                <a:latin typeface="Montserrat-Medium"/>
                <a:cs typeface="Montserrat-Medium"/>
              </a:rPr>
              <a:t>  Email : </a:t>
            </a:r>
            <a:r>
              <a:rPr lang="fr-FR" sz="2800" spc="130" dirty="0">
                <a:solidFill>
                  <a:schemeClr val="tx2">
                    <a:lumMod val="75000"/>
                  </a:schemeClr>
                </a:solidFill>
                <a:latin typeface="Montserrat-Medium"/>
                <a:cs typeface="Montserrat-Medium"/>
              </a:rPr>
              <a:t>MARTIN@LIMSI.FR </a:t>
            </a:r>
            <a:br>
              <a:rPr lang="fr-FR" sz="2800" spc="130" dirty="0">
                <a:solidFill>
                  <a:srgbClr val="1F233B"/>
                </a:solidFill>
                <a:latin typeface="Montserrat-Medium"/>
                <a:cs typeface="Montserrat-Medium"/>
              </a:rPr>
            </a:br>
            <a:endParaRPr lang="fr-FR" sz="28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endParaRPr sz="2800" dirty="0">
              <a:latin typeface="Montserrat-Medium"/>
              <a:cs typeface="Montserrat-Medium"/>
            </a:endParaRPr>
          </a:p>
        </p:txBody>
      </p:sp>
      <p:sp>
        <p:nvSpPr>
          <p:cNvPr id="5" name="Espace réservé du numéro de diapositive 4">
            <a:extLst>
              <a:ext uri="{FF2B5EF4-FFF2-40B4-BE49-F238E27FC236}">
                <a16:creationId xmlns:a16="http://schemas.microsoft.com/office/drawing/2014/main" id="{71CE6468-67C3-4DF7-B1E0-F755BE72E6E9}"/>
              </a:ext>
            </a:extLst>
          </p:cNvPr>
          <p:cNvSpPr>
            <a:spLocks noGrp="1"/>
          </p:cNvSpPr>
          <p:nvPr>
            <p:ph type="sldNum" sz="quarter" idx="7"/>
          </p:nvPr>
        </p:nvSpPr>
        <p:spPr/>
        <p:txBody>
          <a:bodyPr/>
          <a:lstStyle/>
          <a:p>
            <a:fld id="{B6F15528-21DE-4FAA-801E-634DDDAF4B2B}" type="slidenum">
              <a:rPr lang="fr-FR" smtClean="0"/>
              <a:t>12</a:t>
            </a:fld>
            <a:endParaRPr lang="fr-FR"/>
          </a:p>
        </p:txBody>
      </p:sp>
      <p:pic>
        <p:nvPicPr>
          <p:cNvPr id="4" name="Image 3">
            <a:extLst>
              <a:ext uri="{FF2B5EF4-FFF2-40B4-BE49-F238E27FC236}">
                <a16:creationId xmlns:a16="http://schemas.microsoft.com/office/drawing/2014/main" id="{907D19FD-7783-40A8-B234-2BFF47530B2E}"/>
              </a:ext>
            </a:extLst>
          </p:cNvPr>
          <p:cNvPicPr>
            <a:picLocks noChangeAspect="1"/>
          </p:cNvPicPr>
          <p:nvPr/>
        </p:nvPicPr>
        <p:blipFill>
          <a:blip r:embed="rId2"/>
          <a:stretch>
            <a:fillRect/>
          </a:stretch>
        </p:blipFill>
        <p:spPr>
          <a:xfrm>
            <a:off x="2921000" y="4918517"/>
            <a:ext cx="7391521" cy="4648200"/>
          </a:xfrm>
          <a:prstGeom prst="rect">
            <a:avLst/>
          </a:prstGeom>
        </p:spPr>
      </p:pic>
    </p:spTree>
    <p:extLst>
      <p:ext uri="{BB962C8B-B14F-4D97-AF65-F5344CB8AC3E}">
        <p14:creationId xmlns:p14="http://schemas.microsoft.com/office/powerpoint/2010/main" val="6947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a:spLocks noGrp="1"/>
          </p:cNvSpPr>
          <p:nvPr>
            <p:ph type="title"/>
          </p:nvPr>
        </p:nvSpPr>
        <p:spPr>
          <a:xfrm>
            <a:off x="443307" y="387793"/>
            <a:ext cx="12118187" cy="1085867"/>
          </a:xfrm>
          <a:prstGeom prst="rect">
            <a:avLst/>
          </a:prstGeom>
        </p:spPr>
        <p:txBody>
          <a:bodyPr spcFirstLastPara="1" wrap="square" lIns="130027" tIns="130027" rIns="130027" bIns="130027" anchor="t" anchorCtr="0">
            <a:noAutofit/>
          </a:bodyPr>
          <a:lstStyle/>
          <a:p>
            <a:pPr algn="l" rtl="0"/>
            <a:r>
              <a:rPr lang="fr-FR" dirty="0"/>
              <a:t>P</a:t>
            </a:r>
            <a:r>
              <a:rPr lang="en" dirty="0"/>
              <a:t>rogramme d’entraînement </a:t>
            </a:r>
            <a:endParaRPr dirty="0"/>
          </a:p>
        </p:txBody>
      </p:sp>
      <p:sp>
        <p:nvSpPr>
          <p:cNvPr id="385" name="Google Shape;385;p46"/>
          <p:cNvSpPr txBox="1">
            <a:spLocks noGrp="1"/>
          </p:cNvSpPr>
          <p:nvPr>
            <p:ph type="body" idx="1"/>
          </p:nvPr>
        </p:nvSpPr>
        <p:spPr>
          <a:xfrm>
            <a:off x="330201" y="1473660"/>
            <a:ext cx="12499890" cy="6478507"/>
          </a:xfrm>
          <a:prstGeom prst="rect">
            <a:avLst/>
          </a:prstGeom>
        </p:spPr>
        <p:txBody>
          <a:bodyPr spcFirstLastPara="1" wrap="square" lIns="130027" tIns="130027" rIns="130027" bIns="130027" anchor="t" anchorCtr="0">
            <a:noAutofit/>
          </a:bodyPr>
          <a:lstStyle/>
          <a:p>
            <a:pPr indent="-505734" algn="l" rtl="0">
              <a:buSzPts val="2000"/>
            </a:pPr>
            <a:r>
              <a:rPr lang="en" sz="2800" dirty="0">
                <a:latin typeface="Montserrat" panose="00000500000000000000" pitchFamily="2" charset="0"/>
              </a:rPr>
              <a:t>Programme pédagogique et bibliothèque d’actions </a:t>
            </a:r>
            <a:r>
              <a:rPr lang="fr-FR" sz="2800" dirty="0">
                <a:latin typeface="Montserrat" panose="00000500000000000000" pitchFamily="2" charset="0"/>
              </a:rPr>
              <a:t>motrices </a:t>
            </a:r>
            <a:r>
              <a:rPr lang="en" sz="2800" dirty="0">
                <a:latin typeface="Montserrat" panose="00000500000000000000" pitchFamily="2" charset="0"/>
              </a:rPr>
              <a:t>collaboratives variées et de difficulté progressive conçus par J. Nadel</a:t>
            </a:r>
            <a:br>
              <a:rPr lang="en" sz="2800" dirty="0">
                <a:latin typeface="Montserrat" panose="00000500000000000000" pitchFamily="2" charset="0"/>
              </a:rPr>
            </a:br>
            <a:endParaRPr sz="2800" dirty="0">
              <a:latin typeface="Montserrat" panose="00000500000000000000" pitchFamily="2" charset="0"/>
            </a:endParaRPr>
          </a:p>
          <a:p>
            <a:pPr indent="-469610" algn="l" rtl="0">
              <a:buSzPts val="1600"/>
            </a:pPr>
            <a:r>
              <a:rPr lang="fr-FR" sz="2800" dirty="0">
                <a:latin typeface="Montserrat" panose="00000500000000000000" pitchFamily="2" charset="0"/>
              </a:rPr>
              <a:t>Exemple : </a:t>
            </a:r>
            <a:endParaRPr lang="en" sz="2800" dirty="0">
              <a:latin typeface="Montserrat" panose="00000500000000000000" pitchFamily="2" charset="0"/>
            </a:endParaRPr>
          </a:p>
          <a:p>
            <a:pPr lvl="1" indent="-469610" algn="l" rtl="0">
              <a:spcBef>
                <a:spcPts val="0"/>
              </a:spcBef>
              <a:buSzPts val="1600"/>
            </a:pPr>
            <a:r>
              <a:rPr lang="en" sz="2800" dirty="0">
                <a:latin typeface="Montserrat" panose="00000500000000000000" pitchFamily="2" charset="0"/>
              </a:rPr>
              <a:t>hisser la boîte depuis le sol jusqu’à la table</a:t>
            </a:r>
            <a:endParaRPr sz="2800" dirty="0">
              <a:latin typeface="Montserrat" panose="00000500000000000000" pitchFamily="2" charset="0"/>
            </a:endParaRPr>
          </a:p>
          <a:p>
            <a:pPr lvl="1" indent="-469610" algn="l" rtl="0">
              <a:spcBef>
                <a:spcPts val="0"/>
              </a:spcBef>
              <a:buSzPts val="1600"/>
            </a:pPr>
            <a:r>
              <a:rPr lang="en" sz="2800" dirty="0">
                <a:latin typeface="Montserrat" panose="00000500000000000000" pitchFamily="2" charset="0"/>
              </a:rPr>
              <a:t>descendre la boîte depuis la table jusqu’au sol en survolant </a:t>
            </a:r>
            <a:br>
              <a:rPr lang="en" sz="2800" dirty="0">
                <a:latin typeface="Montserrat" panose="00000500000000000000" pitchFamily="2" charset="0"/>
              </a:rPr>
            </a:br>
            <a:r>
              <a:rPr lang="en" sz="2800" dirty="0">
                <a:latin typeface="Montserrat" panose="00000500000000000000" pitchFamily="2" charset="0"/>
              </a:rPr>
              <a:t>le tabouret</a:t>
            </a:r>
            <a:endParaRPr sz="2800" dirty="0">
              <a:latin typeface="Montserrat" panose="00000500000000000000" pitchFamily="2" charset="0"/>
            </a:endParaRPr>
          </a:p>
          <a:p>
            <a:pPr lvl="1" indent="-469610" algn="l" rtl="0">
              <a:spcBef>
                <a:spcPts val="0"/>
              </a:spcBef>
              <a:buSzPts val="1600"/>
            </a:pPr>
            <a:r>
              <a:rPr lang="en" sz="2800" dirty="0">
                <a:latin typeface="Montserrat" panose="00000500000000000000" pitchFamily="2" charset="0"/>
              </a:rPr>
              <a:t>faire glisser le tabouret jusqu’à la table</a:t>
            </a:r>
          </a:p>
          <a:p>
            <a:pPr lvl="1" indent="-469610" algn="l" rtl="0">
              <a:spcBef>
                <a:spcPts val="0"/>
              </a:spcBef>
              <a:buSzPts val="1600"/>
            </a:pPr>
            <a:r>
              <a:rPr lang="fr-FR" sz="2800" dirty="0">
                <a:latin typeface="Montserrat" panose="00000500000000000000" pitchFamily="2" charset="0"/>
              </a:rPr>
              <a:t>à </a:t>
            </a:r>
            <a:r>
              <a:rPr lang="en" sz="2800" dirty="0">
                <a:latin typeface="Montserrat" panose="00000500000000000000" pitchFamily="2" charset="0"/>
              </a:rPr>
              <a:t>différentes vitesses</a:t>
            </a:r>
            <a:endParaRPr sz="2800" dirty="0">
              <a:latin typeface="Montserrat" panose="00000500000000000000" pitchFamily="2" charset="0"/>
            </a:endParaRPr>
          </a:p>
        </p:txBody>
      </p:sp>
      <p:pic>
        <p:nvPicPr>
          <p:cNvPr id="387" name="Google Shape;387;p46"/>
          <p:cNvPicPr preferRelativeResize="0"/>
          <p:nvPr/>
        </p:nvPicPr>
        <p:blipFill>
          <a:blip r:embed="rId3">
            <a:alphaModFix/>
          </a:blip>
          <a:stretch>
            <a:fillRect/>
          </a:stretch>
        </p:blipFill>
        <p:spPr>
          <a:xfrm>
            <a:off x="710399" y="6096000"/>
            <a:ext cx="5344000" cy="3555305"/>
          </a:xfrm>
          <a:prstGeom prst="rect">
            <a:avLst/>
          </a:prstGeom>
          <a:noFill/>
          <a:ln>
            <a:noFill/>
          </a:ln>
        </p:spPr>
      </p:pic>
      <p:pic>
        <p:nvPicPr>
          <p:cNvPr id="388" name="Google Shape;388;p46"/>
          <p:cNvPicPr preferRelativeResize="0"/>
          <p:nvPr/>
        </p:nvPicPr>
        <p:blipFill>
          <a:blip r:embed="rId4">
            <a:alphaModFix/>
          </a:blip>
          <a:stretch>
            <a:fillRect/>
          </a:stretch>
        </p:blipFill>
        <p:spPr>
          <a:xfrm>
            <a:off x="6549970" y="6096003"/>
            <a:ext cx="6011524" cy="3555307"/>
          </a:xfrm>
          <a:prstGeom prst="rect">
            <a:avLst/>
          </a:prstGeom>
          <a:noFill/>
          <a:ln>
            <a:noFill/>
          </a:ln>
        </p:spPr>
      </p:pic>
      <p:sp>
        <p:nvSpPr>
          <p:cNvPr id="2" name="Espace réservé du numéro de diapositive 1">
            <a:extLst>
              <a:ext uri="{FF2B5EF4-FFF2-40B4-BE49-F238E27FC236}">
                <a16:creationId xmlns:a16="http://schemas.microsoft.com/office/drawing/2014/main" id="{12D92CA8-2265-4901-ADE2-3F1678704A75}"/>
              </a:ext>
            </a:extLst>
          </p:cNvPr>
          <p:cNvSpPr>
            <a:spLocks noGrp="1"/>
          </p:cNvSpPr>
          <p:nvPr>
            <p:ph type="sldNum" idx="12"/>
          </p:nvPr>
        </p:nvSpPr>
        <p:spPr/>
        <p:txBody>
          <a:bodyPr/>
          <a:lstStyle/>
          <a:p>
            <a:fld id="{00000000-1234-1234-1234-123412341234}"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299" y="1540144"/>
            <a:ext cx="7327901" cy="2454518"/>
          </a:xfrm>
          <a:prstGeom prst="rect">
            <a:avLst/>
          </a:prstGeom>
        </p:spPr>
        <p:txBody>
          <a:bodyPr vert="horz" wrap="square" lIns="0" tIns="68580" rIns="0" bIns="0" rtlCol="0">
            <a:spAutoFit/>
          </a:bodyPr>
          <a:lstStyle/>
          <a:p>
            <a:pPr marL="12700" marR="5080">
              <a:lnSpc>
                <a:spcPts val="6200"/>
              </a:lnSpc>
              <a:spcBef>
                <a:spcPts val="540"/>
              </a:spcBef>
            </a:pPr>
            <a:r>
              <a:rPr lang="fr-FR" sz="5400" b="1" spc="-35" dirty="0">
                <a:solidFill>
                  <a:srgbClr val="EE4A9A"/>
                </a:solidFill>
                <a:latin typeface="Montserrat"/>
                <a:cs typeface="Montserrat"/>
              </a:rPr>
              <a:t>PRESENTATION</a:t>
            </a:r>
            <a:br>
              <a:rPr lang="fr-FR" sz="5400" b="1" spc="-35" dirty="0">
                <a:solidFill>
                  <a:srgbClr val="EE4A9A"/>
                </a:solidFill>
                <a:latin typeface="Montserrat"/>
                <a:cs typeface="Montserrat"/>
              </a:rPr>
            </a:br>
            <a:r>
              <a:rPr lang="fr-FR" sz="5400" b="1" spc="-35" dirty="0">
                <a:solidFill>
                  <a:srgbClr val="EE4A9A"/>
                </a:solidFill>
                <a:latin typeface="Montserrat"/>
                <a:cs typeface="Montserrat"/>
              </a:rPr>
              <a:t>DE </a:t>
            </a:r>
            <a:r>
              <a:rPr sz="5400" b="1" spc="-155" dirty="0">
                <a:solidFill>
                  <a:srgbClr val="EE4A9A"/>
                </a:solidFill>
                <a:latin typeface="Montserrat"/>
                <a:cs typeface="Montserrat"/>
              </a:rPr>
              <a:t>LA</a:t>
            </a:r>
            <a:r>
              <a:rPr lang="fr-FR" sz="5400" b="1" spc="-155" dirty="0">
                <a:solidFill>
                  <a:srgbClr val="EE4A9A"/>
                </a:solidFill>
                <a:latin typeface="Montserrat"/>
                <a:cs typeface="Montserrat"/>
              </a:rPr>
              <a:t> </a:t>
            </a:r>
            <a:r>
              <a:rPr sz="5400" b="1" spc="-145" dirty="0">
                <a:solidFill>
                  <a:srgbClr val="EE4A9A"/>
                </a:solidFill>
                <a:latin typeface="Montserrat"/>
                <a:cs typeface="Montserrat"/>
              </a:rPr>
              <a:t>PLATEFORME  </a:t>
            </a:r>
            <a:r>
              <a:rPr sz="5400" b="1" spc="-25" dirty="0">
                <a:solidFill>
                  <a:srgbClr val="EE4A9A"/>
                </a:solidFill>
                <a:latin typeface="Montserrat"/>
                <a:cs typeface="Montserrat"/>
              </a:rPr>
              <a:t>MIMETIC</a:t>
            </a:r>
            <a:endParaRPr sz="5400" dirty="0">
              <a:latin typeface="Montserrat"/>
              <a:cs typeface="Montserrat"/>
            </a:endParaRP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826FE97C-12A9-4738-842E-4E812E3A57BC}"/>
              </a:ext>
            </a:extLst>
          </p:cNvPr>
          <p:cNvSpPr>
            <a:spLocks noGrp="1"/>
          </p:cNvSpPr>
          <p:nvPr>
            <p:ph type="sldNum" sz="quarter" idx="7"/>
          </p:nvPr>
        </p:nvSpPr>
        <p:spPr/>
        <p:txBody>
          <a:bodyPr/>
          <a:lstStyle/>
          <a:p>
            <a:fld id="{B6F15528-21DE-4FAA-801E-634DDDAF4B2B}" type="slidenum">
              <a:rPr lang="fr-FR" smtClean="0"/>
              <a:t>14</a:t>
            </a:fld>
            <a:endParaRPr lang="fr-FR"/>
          </a:p>
        </p:txBody>
      </p:sp>
    </p:spTree>
    <p:extLst>
      <p:ext uri="{BB962C8B-B14F-4D97-AF65-F5344CB8AC3E}">
        <p14:creationId xmlns:p14="http://schemas.microsoft.com/office/powerpoint/2010/main" val="8078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5"/>
          <p:cNvSpPr txBox="1">
            <a:spLocks noGrp="1"/>
          </p:cNvSpPr>
          <p:nvPr>
            <p:ph type="title"/>
          </p:nvPr>
        </p:nvSpPr>
        <p:spPr>
          <a:xfrm>
            <a:off x="443307" y="291473"/>
            <a:ext cx="12118187" cy="1085867"/>
          </a:xfrm>
          <a:prstGeom prst="rect">
            <a:avLst/>
          </a:prstGeom>
        </p:spPr>
        <p:txBody>
          <a:bodyPr spcFirstLastPara="1" wrap="square" lIns="130027" tIns="130027" rIns="130027" bIns="130027" anchor="t" anchorCtr="0">
            <a:noAutofit/>
          </a:bodyPr>
          <a:lstStyle/>
          <a:p>
            <a:pPr algn="l" rtl="0"/>
            <a:r>
              <a:rPr lang="en"/>
              <a:t>Nouvelles Technologies pour l’autisme</a:t>
            </a:r>
            <a:endParaRPr/>
          </a:p>
        </p:txBody>
      </p:sp>
      <p:sp>
        <p:nvSpPr>
          <p:cNvPr id="378" name="Google Shape;378;p45"/>
          <p:cNvSpPr txBox="1">
            <a:spLocks noGrp="1"/>
          </p:cNvSpPr>
          <p:nvPr>
            <p:ph type="body" idx="1"/>
          </p:nvPr>
        </p:nvSpPr>
        <p:spPr>
          <a:xfrm>
            <a:off x="443307" y="1637558"/>
            <a:ext cx="12118187" cy="6478507"/>
          </a:xfrm>
          <a:prstGeom prst="rect">
            <a:avLst/>
          </a:prstGeom>
        </p:spPr>
        <p:txBody>
          <a:bodyPr spcFirstLastPara="1" wrap="square" lIns="130027" tIns="130027" rIns="130027" bIns="130027" anchor="t" anchorCtr="0">
            <a:noAutofit/>
          </a:bodyPr>
          <a:lstStyle/>
          <a:p>
            <a:pPr indent="-541858" algn="l" rtl="0">
              <a:buSzPts val="2400"/>
            </a:pPr>
            <a:r>
              <a:rPr lang="en" sz="3600" dirty="0"/>
              <a:t>Très nombreuses </a:t>
            </a:r>
            <a:r>
              <a:rPr lang="fr-FR" sz="3600" dirty="0"/>
              <a:t>utilisations de nouvelles technologies </a:t>
            </a:r>
            <a:r>
              <a:rPr lang="en" sz="3200" dirty="0"/>
              <a:t>(Grossard et al. 2018)</a:t>
            </a:r>
            <a:br>
              <a:rPr lang="en" sz="3200" dirty="0"/>
            </a:br>
            <a:endParaRPr sz="3600" dirty="0"/>
          </a:p>
          <a:p>
            <a:pPr indent="-559920" algn="l" rtl="0">
              <a:buSzPts val="2600"/>
            </a:pPr>
            <a:r>
              <a:rPr lang="en" sz="3600" dirty="0"/>
              <a:t>Combinent rarement entraînement d’aptitudes sociales </a:t>
            </a:r>
            <a:br>
              <a:rPr lang="en" sz="3600" dirty="0"/>
            </a:br>
            <a:r>
              <a:rPr lang="en" sz="3600" b="1" dirty="0"/>
              <a:t>et </a:t>
            </a:r>
            <a:br>
              <a:rPr lang="en" sz="3600" b="1" dirty="0"/>
            </a:br>
            <a:r>
              <a:rPr lang="en" sz="3600" dirty="0"/>
              <a:t>aptitudes motrices avec le corps entier</a:t>
            </a:r>
            <a:br>
              <a:rPr lang="en" sz="3600" dirty="0"/>
            </a:br>
            <a:endParaRPr sz="3600" dirty="0"/>
          </a:p>
          <a:p>
            <a:pPr indent="-559920" algn="l" rtl="0">
              <a:buSzPts val="2600"/>
            </a:pPr>
            <a:r>
              <a:rPr lang="en" sz="3600" dirty="0"/>
              <a:t>Visent surtout les enfants avec </a:t>
            </a:r>
            <a:br>
              <a:rPr lang="en" sz="3600" dirty="0"/>
            </a:br>
            <a:r>
              <a:rPr lang="en" sz="3600" dirty="0"/>
              <a:t>Trouble du Spectre de l’Autisme </a:t>
            </a:r>
            <a:r>
              <a:rPr lang="en" sz="3600" b="1" dirty="0"/>
              <a:t>verbaux</a:t>
            </a:r>
            <a:br>
              <a:rPr lang="en" sz="3600" b="1" dirty="0"/>
            </a:br>
            <a:endParaRPr sz="3600" b="1" dirty="0"/>
          </a:p>
          <a:p>
            <a:pPr indent="-559920" algn="l" rtl="0">
              <a:buSzPts val="2600"/>
            </a:pPr>
            <a:r>
              <a:rPr lang="fr-FR" sz="3600" dirty="0"/>
              <a:t>Quand elles sont uniquement v</a:t>
            </a:r>
            <a:r>
              <a:rPr lang="en" sz="3600" dirty="0"/>
              <a:t>irtuelles, </a:t>
            </a:r>
            <a:br>
              <a:rPr lang="en" sz="3600" dirty="0"/>
            </a:br>
            <a:r>
              <a:rPr lang="fr-FR" sz="3600" dirty="0"/>
              <a:t>cela limite le </a:t>
            </a:r>
            <a:r>
              <a:rPr lang="en" sz="3600" dirty="0"/>
              <a:t>lien avec le contexte physique et social</a:t>
            </a:r>
            <a:endParaRPr sz="3600" dirty="0"/>
          </a:p>
          <a:p>
            <a:pPr indent="0" algn="l" rtl="0">
              <a:spcBef>
                <a:spcPts val="2276"/>
              </a:spcBef>
              <a:spcAft>
                <a:spcPts val="2276"/>
              </a:spcAft>
              <a:buNone/>
            </a:pPr>
            <a:endParaRPr sz="3600" dirty="0"/>
          </a:p>
        </p:txBody>
      </p:sp>
      <p:sp>
        <p:nvSpPr>
          <p:cNvPr id="2" name="Espace réservé du numéro de diapositive 1">
            <a:extLst>
              <a:ext uri="{FF2B5EF4-FFF2-40B4-BE49-F238E27FC236}">
                <a16:creationId xmlns:a16="http://schemas.microsoft.com/office/drawing/2014/main" id="{08B796C2-03C4-4B36-B236-2B8B0FA7462F}"/>
              </a:ext>
            </a:extLst>
          </p:cNvPr>
          <p:cNvSpPr>
            <a:spLocks noGrp="1"/>
          </p:cNvSpPr>
          <p:nvPr>
            <p:ph type="sldNum" idx="12"/>
          </p:nvPr>
        </p:nvSpPr>
        <p:spPr/>
        <p:txBody>
          <a:bodyPr/>
          <a:lstStyle/>
          <a:p>
            <a:fld id="{00000000-1234-1234-1234-123412341234}"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8662"/>
            <a:ext cx="10755630" cy="566822"/>
          </a:xfrm>
          <a:prstGeom prst="rect">
            <a:avLst/>
          </a:prstGeom>
        </p:spPr>
        <p:txBody>
          <a:bodyPr vert="horz" wrap="square" lIns="0" tIns="12700" rIns="0" bIns="0" rtlCol="0">
            <a:spAutoFit/>
          </a:bodyPr>
          <a:lstStyle/>
          <a:p>
            <a:pPr marL="12700">
              <a:lnSpc>
                <a:spcPct val="100000"/>
              </a:lnSpc>
              <a:spcBef>
                <a:spcPts val="100"/>
              </a:spcBef>
            </a:pPr>
            <a:r>
              <a:rPr lang="fr-FR" spc="-45" dirty="0"/>
              <a:t>Objectifs de la plateforme MIMETIC</a:t>
            </a:r>
            <a:endParaRPr spc="-50" dirty="0"/>
          </a:p>
        </p:txBody>
      </p:sp>
      <p:sp>
        <p:nvSpPr>
          <p:cNvPr id="3" name="object 3"/>
          <p:cNvSpPr txBox="1"/>
          <p:nvPr/>
        </p:nvSpPr>
        <p:spPr>
          <a:xfrm>
            <a:off x="444500" y="3048000"/>
            <a:ext cx="12115800" cy="4970590"/>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Apprendre de façon ludique à se placer comme il faut par rapport à un petit avatar pour déplacer ensemble un objet</a:t>
            </a:r>
            <a:br>
              <a:rPr lang="fr-FR" sz="3000" spc="130" dirty="0">
                <a:solidFill>
                  <a:srgbClr val="1F233B"/>
                </a:solidFill>
                <a:latin typeface="Montserrat-Medium"/>
                <a:cs typeface="Montserrat-Medium"/>
              </a:rPr>
            </a:br>
            <a:endParaRPr lang="fr-FR" sz="30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L’objet a 2 parties : </a:t>
            </a:r>
          </a:p>
          <a:p>
            <a:pPr marL="469900" marR="299720" lvl="1">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une partie réelle portée par l’enfant </a:t>
            </a:r>
          </a:p>
          <a:p>
            <a:pPr marL="469900" marR="299720" lvl="1">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une partie virtuelle portée par le petit avatar</a:t>
            </a:r>
            <a:br>
              <a:rPr lang="fr-FR" sz="3000" spc="130" dirty="0">
                <a:solidFill>
                  <a:srgbClr val="1F233B"/>
                </a:solidFill>
                <a:latin typeface="Montserrat-Medium"/>
                <a:cs typeface="Montserrat-Medium"/>
              </a:rPr>
            </a:br>
            <a:endParaRPr lang="fr-FR" sz="30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Il ne faut pas que les 2 parties de l’objet se détachent </a:t>
            </a:r>
            <a:br>
              <a:rPr lang="fr-FR" sz="3000" spc="130" dirty="0">
                <a:solidFill>
                  <a:srgbClr val="1F233B"/>
                </a:solidFill>
                <a:latin typeface="Montserrat-Medium"/>
                <a:cs typeface="Montserrat-Medium"/>
              </a:rPr>
            </a:br>
            <a:br>
              <a:rPr lang="fr-FR" sz="3000" spc="130" dirty="0">
                <a:solidFill>
                  <a:srgbClr val="1F233B"/>
                </a:solidFill>
                <a:latin typeface="Montserrat-Medium"/>
                <a:cs typeface="Montserrat-Medium"/>
              </a:rPr>
            </a:br>
            <a:r>
              <a:rPr lang="fr-FR" sz="3000" spc="130" dirty="0">
                <a:solidFill>
                  <a:srgbClr val="1F233B"/>
                </a:solidFill>
                <a:latin typeface="Montserrat-Medium"/>
                <a:cs typeface="Montserrat-Medium"/>
              </a:rPr>
              <a:t>=&gt; il faut se coordonner avec l’avatar</a:t>
            </a:r>
          </a:p>
        </p:txBody>
      </p:sp>
      <p:sp>
        <p:nvSpPr>
          <p:cNvPr id="5" name="Espace réservé du numéro de diapositive 4">
            <a:extLst>
              <a:ext uri="{FF2B5EF4-FFF2-40B4-BE49-F238E27FC236}">
                <a16:creationId xmlns:a16="http://schemas.microsoft.com/office/drawing/2014/main" id="{95FC9E42-361E-4E3E-B1F7-1F52C221E15C}"/>
              </a:ext>
            </a:extLst>
          </p:cNvPr>
          <p:cNvSpPr>
            <a:spLocks noGrp="1"/>
          </p:cNvSpPr>
          <p:nvPr>
            <p:ph type="sldNum" sz="quarter" idx="7"/>
          </p:nvPr>
        </p:nvSpPr>
        <p:spPr/>
        <p:txBody>
          <a:bodyPr/>
          <a:lstStyle/>
          <a:p>
            <a:fld id="{B6F15528-21DE-4FAA-801E-634DDDAF4B2B}" type="slidenum">
              <a:rPr lang="fr-FR" smtClean="0"/>
              <a:t>16</a:t>
            </a:fld>
            <a:endParaRPr lang="fr-FR"/>
          </a:p>
        </p:txBody>
      </p:sp>
    </p:spTree>
    <p:extLst>
      <p:ext uri="{BB962C8B-B14F-4D97-AF65-F5344CB8AC3E}">
        <p14:creationId xmlns:p14="http://schemas.microsoft.com/office/powerpoint/2010/main" val="331603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8662"/>
            <a:ext cx="10755630" cy="566822"/>
          </a:xfrm>
          <a:prstGeom prst="rect">
            <a:avLst/>
          </a:prstGeom>
        </p:spPr>
        <p:txBody>
          <a:bodyPr vert="horz" wrap="square" lIns="0" tIns="12700" rIns="0" bIns="0" rtlCol="0">
            <a:spAutoFit/>
          </a:bodyPr>
          <a:lstStyle/>
          <a:p>
            <a:pPr marL="12700">
              <a:lnSpc>
                <a:spcPct val="100000"/>
              </a:lnSpc>
              <a:spcBef>
                <a:spcPts val="100"/>
              </a:spcBef>
            </a:pPr>
            <a:r>
              <a:rPr lang="fr-FR" spc="-45" dirty="0"/>
              <a:t>Objectifs de la plateforme MIMETIC</a:t>
            </a:r>
            <a:endParaRPr spc="-50" dirty="0"/>
          </a:p>
        </p:txBody>
      </p:sp>
      <p:sp>
        <p:nvSpPr>
          <p:cNvPr id="5" name="Espace réservé du numéro de diapositive 4">
            <a:extLst>
              <a:ext uri="{FF2B5EF4-FFF2-40B4-BE49-F238E27FC236}">
                <a16:creationId xmlns:a16="http://schemas.microsoft.com/office/drawing/2014/main" id="{95FC9E42-361E-4E3E-B1F7-1F52C221E15C}"/>
              </a:ext>
            </a:extLst>
          </p:cNvPr>
          <p:cNvSpPr>
            <a:spLocks noGrp="1"/>
          </p:cNvSpPr>
          <p:nvPr>
            <p:ph type="sldNum" sz="quarter" idx="7"/>
          </p:nvPr>
        </p:nvSpPr>
        <p:spPr/>
        <p:txBody>
          <a:bodyPr/>
          <a:lstStyle/>
          <a:p>
            <a:fld id="{B6F15528-21DE-4FAA-801E-634DDDAF4B2B}" type="slidenum">
              <a:rPr lang="fr-FR" smtClean="0"/>
              <a:t>17</a:t>
            </a:fld>
            <a:endParaRPr lang="fr-FR"/>
          </a:p>
        </p:txBody>
      </p:sp>
      <p:pic>
        <p:nvPicPr>
          <p:cNvPr id="6" name="Google Shape;154;p26" descr="https://lh3.googleusercontent.com/TgXoe6_pxaAgVtFNXvrpMI3DRKRIhfPKpkMbbZkokHMbfumfSTDjU-PuoaZs8U-xEyQCp_2n8kC4k69CvylziaqIpPqPjwAigcG9jFFYSF0D9dhIPkZ5_9GgkjGZq9JyubqfluZobwc">
            <a:extLst>
              <a:ext uri="{FF2B5EF4-FFF2-40B4-BE49-F238E27FC236}">
                <a16:creationId xmlns:a16="http://schemas.microsoft.com/office/drawing/2014/main" id="{79A288AC-3A7B-4F09-A489-454ACE60925B}"/>
              </a:ext>
            </a:extLst>
          </p:cNvPr>
          <p:cNvPicPr preferRelativeResize="0"/>
          <p:nvPr/>
        </p:nvPicPr>
        <p:blipFill rotWithShape="1">
          <a:blip r:embed="rId2">
            <a:alphaModFix/>
          </a:blip>
          <a:srcRect/>
          <a:stretch/>
        </p:blipFill>
        <p:spPr>
          <a:xfrm>
            <a:off x="1701800" y="2016675"/>
            <a:ext cx="9144000" cy="7054173"/>
          </a:xfrm>
          <a:prstGeom prst="rect">
            <a:avLst/>
          </a:prstGeom>
          <a:noFill/>
          <a:ln>
            <a:noFill/>
          </a:ln>
        </p:spPr>
      </p:pic>
    </p:spTree>
    <p:extLst>
      <p:ext uri="{BB962C8B-B14F-4D97-AF65-F5344CB8AC3E}">
        <p14:creationId xmlns:p14="http://schemas.microsoft.com/office/powerpoint/2010/main" val="376331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443307" y="431135"/>
            <a:ext cx="12118187" cy="1085867"/>
          </a:xfrm>
          <a:prstGeom prst="rect">
            <a:avLst/>
          </a:prstGeom>
        </p:spPr>
        <p:txBody>
          <a:bodyPr spcFirstLastPara="1" wrap="square" lIns="130027" tIns="130027" rIns="130027" bIns="130027" anchor="t" anchorCtr="0">
            <a:noAutofit/>
          </a:bodyPr>
          <a:lstStyle/>
          <a:p>
            <a:pPr algn="l" rtl="0"/>
            <a:r>
              <a:rPr lang="en"/>
              <a:t>Hauteur réglable du dispositif </a:t>
            </a:r>
            <a:br>
              <a:rPr lang="en"/>
            </a:br>
            <a:r>
              <a:rPr lang="en"/>
              <a:t>pour s’adapter à la taille des enfants</a:t>
            </a:r>
            <a:endParaRPr/>
          </a:p>
        </p:txBody>
      </p:sp>
      <p:sp>
        <p:nvSpPr>
          <p:cNvPr id="194" name="Google Shape;194;p31"/>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endParaRPr/>
          </a:p>
        </p:txBody>
      </p:sp>
      <p:pic>
        <p:nvPicPr>
          <p:cNvPr id="196" name="Google Shape;196;p31"/>
          <p:cNvPicPr preferRelativeResize="0"/>
          <p:nvPr/>
        </p:nvPicPr>
        <p:blipFill>
          <a:blip r:embed="rId3">
            <a:alphaModFix/>
          </a:blip>
          <a:stretch>
            <a:fillRect/>
          </a:stretch>
        </p:blipFill>
        <p:spPr>
          <a:xfrm>
            <a:off x="1291822" y="2280888"/>
            <a:ext cx="10421154" cy="6781333"/>
          </a:xfrm>
          <a:prstGeom prst="rect">
            <a:avLst/>
          </a:prstGeom>
          <a:noFill/>
          <a:ln>
            <a:noFill/>
          </a:ln>
        </p:spPr>
      </p:pic>
      <p:sp>
        <p:nvSpPr>
          <p:cNvPr id="2" name="Espace réservé du numéro de diapositive 1">
            <a:extLst>
              <a:ext uri="{FF2B5EF4-FFF2-40B4-BE49-F238E27FC236}">
                <a16:creationId xmlns:a16="http://schemas.microsoft.com/office/drawing/2014/main" id="{04703FD9-A991-4336-8CAD-C9F10A30FCCA}"/>
              </a:ext>
            </a:extLst>
          </p:cNvPr>
          <p:cNvSpPr>
            <a:spLocks noGrp="1"/>
          </p:cNvSpPr>
          <p:nvPr>
            <p:ph type="sldNum" idx="12"/>
          </p:nvPr>
        </p:nvSpPr>
        <p:spPr/>
        <p:txBody>
          <a:bodyPr/>
          <a:lstStyle/>
          <a:p>
            <a:fld id="{00000000-1234-1234-1234-123412341234}"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8662"/>
            <a:ext cx="10755630" cy="566822"/>
          </a:xfrm>
          <a:prstGeom prst="rect">
            <a:avLst/>
          </a:prstGeom>
        </p:spPr>
        <p:txBody>
          <a:bodyPr vert="horz" wrap="square" lIns="0" tIns="12700" rIns="0" bIns="0" rtlCol="0">
            <a:spAutoFit/>
          </a:bodyPr>
          <a:lstStyle/>
          <a:p>
            <a:pPr marL="12700">
              <a:lnSpc>
                <a:spcPct val="100000"/>
              </a:lnSpc>
              <a:spcBef>
                <a:spcPts val="100"/>
              </a:spcBef>
            </a:pPr>
            <a:r>
              <a:rPr lang="fr-FR" spc="-45" dirty="0"/>
              <a:t>Objets de la plateforme MIMETIC</a:t>
            </a:r>
            <a:endParaRPr spc="-50" dirty="0"/>
          </a:p>
        </p:txBody>
      </p:sp>
      <p:sp>
        <p:nvSpPr>
          <p:cNvPr id="3" name="object 3"/>
          <p:cNvSpPr txBox="1"/>
          <p:nvPr/>
        </p:nvSpPr>
        <p:spPr>
          <a:xfrm>
            <a:off x="711200" y="2192392"/>
            <a:ext cx="12115800" cy="1456808"/>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La table (violette)</a:t>
            </a: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Le tabouret (rouge)</a:t>
            </a: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La boîte (bleue)</a:t>
            </a:r>
          </a:p>
        </p:txBody>
      </p:sp>
      <p:sp>
        <p:nvSpPr>
          <p:cNvPr id="5" name="Espace réservé du numéro de diapositive 4">
            <a:extLst>
              <a:ext uri="{FF2B5EF4-FFF2-40B4-BE49-F238E27FC236}">
                <a16:creationId xmlns:a16="http://schemas.microsoft.com/office/drawing/2014/main" id="{95FC9E42-361E-4E3E-B1F7-1F52C221E15C}"/>
              </a:ext>
            </a:extLst>
          </p:cNvPr>
          <p:cNvSpPr>
            <a:spLocks noGrp="1"/>
          </p:cNvSpPr>
          <p:nvPr>
            <p:ph type="sldNum" sz="quarter" idx="7"/>
          </p:nvPr>
        </p:nvSpPr>
        <p:spPr/>
        <p:txBody>
          <a:bodyPr/>
          <a:lstStyle/>
          <a:p>
            <a:fld id="{B6F15528-21DE-4FAA-801E-634DDDAF4B2B}" type="slidenum">
              <a:rPr lang="fr-FR" smtClean="0"/>
              <a:t>19</a:t>
            </a:fld>
            <a:endParaRPr lang="fr-FR"/>
          </a:p>
        </p:txBody>
      </p:sp>
      <p:pic>
        <p:nvPicPr>
          <p:cNvPr id="6" name="Google Shape;163;p27">
            <a:extLst>
              <a:ext uri="{FF2B5EF4-FFF2-40B4-BE49-F238E27FC236}">
                <a16:creationId xmlns:a16="http://schemas.microsoft.com/office/drawing/2014/main" id="{8C053322-D267-4A65-9CF0-2B29A40A62AF}"/>
              </a:ext>
            </a:extLst>
          </p:cNvPr>
          <p:cNvPicPr preferRelativeResize="0"/>
          <p:nvPr/>
        </p:nvPicPr>
        <p:blipFill>
          <a:blip r:embed="rId2">
            <a:alphaModFix/>
          </a:blip>
          <a:stretch>
            <a:fillRect/>
          </a:stretch>
        </p:blipFill>
        <p:spPr>
          <a:xfrm>
            <a:off x="1854200" y="4692875"/>
            <a:ext cx="8634631" cy="4066844"/>
          </a:xfrm>
          <a:prstGeom prst="rect">
            <a:avLst/>
          </a:prstGeom>
          <a:noFill/>
          <a:ln>
            <a:noFill/>
          </a:ln>
        </p:spPr>
      </p:pic>
    </p:spTree>
    <p:extLst>
      <p:ext uri="{BB962C8B-B14F-4D97-AF65-F5344CB8AC3E}">
        <p14:creationId xmlns:p14="http://schemas.microsoft.com/office/powerpoint/2010/main" val="428784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09800"/>
            <a:ext cx="13004800" cy="5232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36282" y="3865422"/>
            <a:ext cx="11811000" cy="4028923"/>
          </a:xfrm>
          <a:prstGeom prst="rect">
            <a:avLst/>
          </a:prstGeom>
        </p:spPr>
        <p:txBody>
          <a:bodyPr vert="horz" wrap="square" lIns="0" tIns="11430" rIns="0" bIns="0" rtlCol="0">
            <a:spAutoFit/>
          </a:bodyPr>
          <a:lstStyle/>
          <a:p>
            <a:pPr marL="12700" marR="5080">
              <a:lnSpc>
                <a:spcPct val="101000"/>
              </a:lnSpc>
              <a:spcBef>
                <a:spcPts val="90"/>
              </a:spcBef>
            </a:pPr>
            <a:r>
              <a:rPr sz="2850" spc="-15" dirty="0">
                <a:solidFill>
                  <a:srgbClr val="FFFFFF"/>
                </a:solidFill>
                <a:latin typeface="Montserrat-Medium"/>
                <a:cs typeface="Montserrat-Medium"/>
              </a:rPr>
              <a:t>Ce </a:t>
            </a:r>
            <a:r>
              <a:rPr sz="2850" spc="5" dirty="0">
                <a:solidFill>
                  <a:srgbClr val="FFFFFF"/>
                </a:solidFill>
                <a:latin typeface="Montserrat-Medium"/>
                <a:cs typeface="Montserrat-Medium"/>
              </a:rPr>
              <a:t>livrable </a:t>
            </a:r>
            <a:r>
              <a:rPr sz="2850" spc="15" dirty="0">
                <a:solidFill>
                  <a:srgbClr val="FFFFFF"/>
                </a:solidFill>
                <a:latin typeface="Montserrat-Medium"/>
                <a:cs typeface="Montserrat-Medium"/>
              </a:rPr>
              <a:t>a </a:t>
            </a:r>
            <a:r>
              <a:rPr sz="2850" spc="-5" dirty="0">
                <a:solidFill>
                  <a:srgbClr val="FFFFFF"/>
                </a:solidFill>
                <a:latin typeface="Montserrat-Medium"/>
                <a:cs typeface="Montserrat-Medium"/>
              </a:rPr>
              <a:t>été </a:t>
            </a:r>
            <a:r>
              <a:rPr sz="2850" dirty="0">
                <a:solidFill>
                  <a:srgbClr val="FFFFFF"/>
                </a:solidFill>
                <a:latin typeface="Montserrat-Medium"/>
                <a:cs typeface="Montserrat-Medium"/>
              </a:rPr>
              <a:t>réalisé </a:t>
            </a:r>
            <a:r>
              <a:rPr sz="2850" spc="15" dirty="0">
                <a:solidFill>
                  <a:srgbClr val="FFFFFF"/>
                </a:solidFill>
                <a:latin typeface="Montserrat-Medium"/>
                <a:cs typeface="Montserrat-Medium"/>
              </a:rPr>
              <a:t>dans </a:t>
            </a:r>
            <a:r>
              <a:rPr sz="2850" spc="10" dirty="0">
                <a:solidFill>
                  <a:srgbClr val="FFFFFF"/>
                </a:solidFill>
                <a:latin typeface="Montserrat-Medium"/>
                <a:cs typeface="Montserrat-Medium"/>
              </a:rPr>
              <a:t>le </a:t>
            </a:r>
            <a:r>
              <a:rPr sz="2850" spc="5" dirty="0">
                <a:solidFill>
                  <a:srgbClr val="FFFFFF"/>
                </a:solidFill>
                <a:latin typeface="Montserrat-Medium"/>
                <a:cs typeface="Montserrat-Medium"/>
              </a:rPr>
              <a:t>cadre </a:t>
            </a:r>
            <a:r>
              <a:rPr sz="2850" spc="15" dirty="0">
                <a:solidFill>
                  <a:srgbClr val="FFFFFF"/>
                </a:solidFill>
                <a:latin typeface="Montserrat-Medium"/>
                <a:cs typeface="Montserrat-Medium"/>
              </a:rPr>
              <a:t>du </a:t>
            </a:r>
            <a:r>
              <a:rPr sz="2850" spc="5" dirty="0">
                <a:solidFill>
                  <a:srgbClr val="FFFFFF"/>
                </a:solidFill>
                <a:latin typeface="Montserrat-Medium"/>
                <a:cs typeface="Montserrat-Medium"/>
              </a:rPr>
              <a:t>projet  </a:t>
            </a:r>
            <a:r>
              <a:rPr sz="2850" spc="15" dirty="0">
                <a:solidFill>
                  <a:srgbClr val="FFFFFF"/>
                </a:solidFill>
                <a:latin typeface="Montserrat-Medium"/>
                <a:cs typeface="Montserrat-Medium"/>
              </a:rPr>
              <a:t>MIMETIC </a:t>
            </a:r>
            <a:r>
              <a:rPr sz="2850" spc="10" dirty="0">
                <a:solidFill>
                  <a:srgbClr val="FFFFFF"/>
                </a:solidFill>
                <a:latin typeface="Montserrat-Medium"/>
                <a:cs typeface="Montserrat-Medium"/>
              </a:rPr>
              <a:t>« Logiciel </a:t>
            </a:r>
            <a:r>
              <a:rPr sz="2850" spc="15" dirty="0">
                <a:solidFill>
                  <a:srgbClr val="FFFFFF"/>
                </a:solidFill>
                <a:latin typeface="Montserrat-Medium"/>
                <a:cs typeface="Montserrat-Medium"/>
              </a:rPr>
              <a:t>pour </a:t>
            </a:r>
            <a:r>
              <a:rPr sz="2850" spc="5" dirty="0">
                <a:solidFill>
                  <a:srgbClr val="FFFFFF"/>
                </a:solidFill>
                <a:latin typeface="Montserrat-Medium"/>
                <a:cs typeface="Montserrat-Medium"/>
              </a:rPr>
              <a:t>l’entraînement </a:t>
            </a:r>
            <a:r>
              <a:rPr sz="2850" spc="10" dirty="0">
                <a:solidFill>
                  <a:srgbClr val="FFFFFF"/>
                </a:solidFill>
                <a:latin typeface="Montserrat-Medium"/>
                <a:cs typeface="Montserrat-Medium"/>
              </a:rPr>
              <a:t>combiné </a:t>
            </a:r>
            <a:r>
              <a:rPr sz="2850" spc="15" dirty="0">
                <a:solidFill>
                  <a:srgbClr val="FFFFFF"/>
                </a:solidFill>
                <a:latin typeface="Montserrat-Medium"/>
                <a:cs typeface="Montserrat-Medium"/>
              </a:rPr>
              <a:t>à  </a:t>
            </a:r>
            <a:r>
              <a:rPr sz="2850" spc="5" dirty="0">
                <a:solidFill>
                  <a:srgbClr val="FFFFFF"/>
                </a:solidFill>
                <a:latin typeface="Montserrat-Medium"/>
                <a:cs typeface="Montserrat-Medium"/>
              </a:rPr>
              <a:t>l’interaction </a:t>
            </a:r>
            <a:r>
              <a:rPr sz="2850" spc="10" dirty="0">
                <a:solidFill>
                  <a:srgbClr val="FFFFFF"/>
                </a:solidFill>
                <a:latin typeface="Montserrat-Medium"/>
                <a:cs typeface="Montserrat-Medium"/>
              </a:rPr>
              <a:t>sociale </a:t>
            </a:r>
            <a:r>
              <a:rPr sz="2850" spc="5" dirty="0">
                <a:solidFill>
                  <a:srgbClr val="FFFFFF"/>
                </a:solidFill>
                <a:latin typeface="Montserrat-Medium"/>
                <a:cs typeface="Montserrat-Medium"/>
              </a:rPr>
              <a:t>coopérative </a:t>
            </a:r>
            <a:r>
              <a:rPr sz="2850" spc="10" dirty="0">
                <a:solidFill>
                  <a:srgbClr val="FFFFFF"/>
                </a:solidFill>
                <a:latin typeface="Montserrat-Medium"/>
                <a:cs typeface="Montserrat-Medium"/>
              </a:rPr>
              <a:t>et </a:t>
            </a:r>
            <a:r>
              <a:rPr sz="2850" spc="15" dirty="0">
                <a:solidFill>
                  <a:srgbClr val="FFFFFF"/>
                </a:solidFill>
                <a:latin typeface="Montserrat-Medium"/>
                <a:cs typeface="Montserrat-Medium"/>
              </a:rPr>
              <a:t>à </a:t>
            </a:r>
            <a:r>
              <a:rPr sz="2850" spc="10" dirty="0">
                <a:solidFill>
                  <a:srgbClr val="FFFFFF"/>
                </a:solidFill>
                <a:latin typeface="Montserrat-Medium"/>
                <a:cs typeface="Montserrat-Medium"/>
              </a:rPr>
              <a:t>l’apprentissage  </a:t>
            </a:r>
            <a:r>
              <a:rPr sz="2850" spc="5" dirty="0" err="1">
                <a:solidFill>
                  <a:srgbClr val="FFFFFF"/>
                </a:solidFill>
                <a:latin typeface="Montserrat-Medium"/>
                <a:cs typeface="Montserrat-Medium"/>
              </a:rPr>
              <a:t>moteur</a:t>
            </a:r>
            <a:r>
              <a:rPr sz="2850" spc="5" dirty="0">
                <a:solidFill>
                  <a:srgbClr val="FFFFFF"/>
                </a:solidFill>
                <a:latin typeface="Montserrat-Medium"/>
                <a:cs typeface="Montserrat-Medium"/>
              </a:rPr>
              <a:t> </a:t>
            </a:r>
            <a:r>
              <a:rPr sz="2850" spc="10" dirty="0">
                <a:solidFill>
                  <a:srgbClr val="FFFFFF"/>
                </a:solidFill>
                <a:latin typeface="Montserrat-Medium"/>
                <a:cs typeface="Montserrat-Medium"/>
              </a:rPr>
              <a:t>»</a:t>
            </a:r>
            <a:r>
              <a:rPr sz="2850" spc="15" dirty="0">
                <a:solidFill>
                  <a:srgbClr val="FFFFFF"/>
                </a:solidFill>
                <a:latin typeface="Montserrat-Medium"/>
                <a:cs typeface="Montserrat-Medium"/>
              </a:rPr>
              <a:t>.</a:t>
            </a:r>
            <a:r>
              <a:rPr lang="fr-FR" sz="2850" spc="15" dirty="0">
                <a:solidFill>
                  <a:srgbClr val="FFFFFF"/>
                </a:solidFill>
                <a:latin typeface="Montserrat-Medium"/>
                <a:cs typeface="Montserrat-Medium"/>
              </a:rPr>
              <a:t> </a:t>
            </a:r>
          </a:p>
          <a:p>
            <a:pPr marL="12700" marR="5080">
              <a:lnSpc>
                <a:spcPct val="101000"/>
              </a:lnSpc>
              <a:spcBef>
                <a:spcPts val="90"/>
              </a:spcBef>
            </a:pPr>
            <a:endParaRPr lang="fr-FR" sz="2850" spc="15" dirty="0">
              <a:solidFill>
                <a:srgbClr val="FFFFFF"/>
              </a:solidFill>
              <a:latin typeface="Montserrat-Medium"/>
              <a:cs typeface="Montserrat-Medium"/>
            </a:endParaRPr>
          </a:p>
          <a:p>
            <a:pPr marL="12700" marR="5080">
              <a:lnSpc>
                <a:spcPct val="101000"/>
              </a:lnSpc>
              <a:spcBef>
                <a:spcPts val="90"/>
              </a:spcBef>
            </a:pPr>
            <a:r>
              <a:rPr lang="fr-FR" sz="2850" spc="15" dirty="0">
                <a:solidFill>
                  <a:srgbClr val="FFFFFF"/>
                </a:solidFill>
                <a:latin typeface="Montserrat-Medium"/>
                <a:cs typeface="Montserrat-Medium"/>
              </a:rPr>
              <a:t>Ce projet est lauréat de l’Appel à projets Autisme et Nouvelles Technologies, coordonné par la FIRAH et soutenu par la Fondation Orange et la Fondation UEFA pour l’enfance</a:t>
            </a:r>
          </a:p>
          <a:p>
            <a:pPr marL="12700" marR="5080">
              <a:lnSpc>
                <a:spcPct val="101000"/>
              </a:lnSpc>
              <a:spcBef>
                <a:spcPts val="90"/>
              </a:spcBef>
            </a:pPr>
            <a:endParaRPr lang="fr-FR" sz="2850" spc="15" dirty="0">
              <a:solidFill>
                <a:srgbClr val="FFFFFF"/>
              </a:solidFill>
              <a:latin typeface="Montserrat-Medium"/>
              <a:cs typeface="Montserrat-Medium"/>
            </a:endParaRPr>
          </a:p>
          <a:p>
            <a:pPr marL="12700" marR="5080">
              <a:lnSpc>
                <a:spcPct val="101000"/>
              </a:lnSpc>
              <a:spcBef>
                <a:spcPts val="90"/>
              </a:spcBef>
            </a:pPr>
            <a:endParaRPr sz="2850" dirty="0">
              <a:latin typeface="Montserrat-Medium"/>
              <a:cs typeface="Montserrat-Medium"/>
            </a:endParaRPr>
          </a:p>
        </p:txBody>
      </p:sp>
      <p:grpSp>
        <p:nvGrpSpPr>
          <p:cNvPr id="4" name="object 4"/>
          <p:cNvGrpSpPr/>
          <p:nvPr/>
        </p:nvGrpSpPr>
        <p:grpSpPr>
          <a:xfrm>
            <a:off x="4826003" y="2565393"/>
            <a:ext cx="3631565" cy="915669"/>
            <a:chOff x="4826003" y="2565393"/>
            <a:chExt cx="3631565" cy="915669"/>
          </a:xfrm>
        </p:grpSpPr>
        <p:sp>
          <p:nvSpPr>
            <p:cNvPr id="5" name="object 5"/>
            <p:cNvSpPr/>
            <p:nvPr/>
          </p:nvSpPr>
          <p:spPr>
            <a:xfrm>
              <a:off x="4826000" y="2565399"/>
              <a:ext cx="3631565" cy="915669"/>
            </a:xfrm>
            <a:custGeom>
              <a:avLst/>
              <a:gdLst/>
              <a:ahLst/>
              <a:cxnLst/>
              <a:rect l="l" t="t" r="r" b="b"/>
              <a:pathLst>
                <a:path w="3631565" h="915670">
                  <a:moveTo>
                    <a:pt x="629018" y="907059"/>
                  </a:moveTo>
                  <a:lnTo>
                    <a:pt x="628472" y="526034"/>
                  </a:lnTo>
                  <a:lnTo>
                    <a:pt x="628192" y="332232"/>
                  </a:lnTo>
                  <a:lnTo>
                    <a:pt x="540334" y="332232"/>
                  </a:lnTo>
                  <a:lnTo>
                    <a:pt x="316153" y="713257"/>
                  </a:lnTo>
                  <a:lnTo>
                    <a:pt x="206921" y="530961"/>
                  </a:lnTo>
                  <a:lnTo>
                    <a:pt x="87858" y="332232"/>
                  </a:lnTo>
                  <a:lnTo>
                    <a:pt x="0" y="332232"/>
                  </a:lnTo>
                  <a:lnTo>
                    <a:pt x="0" y="907059"/>
                  </a:lnTo>
                  <a:lnTo>
                    <a:pt x="101815" y="907059"/>
                  </a:lnTo>
                  <a:lnTo>
                    <a:pt x="101815" y="530961"/>
                  </a:lnTo>
                  <a:lnTo>
                    <a:pt x="290690" y="841362"/>
                  </a:lnTo>
                  <a:lnTo>
                    <a:pt x="338315" y="841362"/>
                  </a:lnTo>
                  <a:lnTo>
                    <a:pt x="415048" y="713257"/>
                  </a:lnTo>
                  <a:lnTo>
                    <a:pt x="527189" y="526034"/>
                  </a:lnTo>
                  <a:lnTo>
                    <a:pt x="528015" y="907059"/>
                  </a:lnTo>
                  <a:lnTo>
                    <a:pt x="629018" y="907059"/>
                  </a:lnTo>
                  <a:close/>
                </a:path>
                <a:path w="3631565" h="915670">
                  <a:moveTo>
                    <a:pt x="1201889" y="72694"/>
                  </a:moveTo>
                  <a:lnTo>
                    <a:pt x="1200658" y="56413"/>
                  </a:lnTo>
                  <a:lnTo>
                    <a:pt x="1196949" y="42392"/>
                  </a:lnTo>
                  <a:lnTo>
                    <a:pt x="1195857" y="40309"/>
                  </a:lnTo>
                  <a:lnTo>
                    <a:pt x="1190777" y="30619"/>
                  </a:lnTo>
                  <a:lnTo>
                    <a:pt x="1182141" y="21094"/>
                  </a:lnTo>
                  <a:lnTo>
                    <a:pt x="1170800" y="13754"/>
                  </a:lnTo>
                  <a:lnTo>
                    <a:pt x="1158887" y="9385"/>
                  </a:lnTo>
                  <a:lnTo>
                    <a:pt x="1158887" y="59436"/>
                  </a:lnTo>
                  <a:lnTo>
                    <a:pt x="1158887" y="70269"/>
                  </a:lnTo>
                  <a:lnTo>
                    <a:pt x="1132522" y="102920"/>
                  </a:lnTo>
                  <a:lnTo>
                    <a:pt x="1122883" y="103454"/>
                  </a:lnTo>
                  <a:lnTo>
                    <a:pt x="1094676" y="103454"/>
                  </a:lnTo>
                  <a:lnTo>
                    <a:pt x="1094676" y="40309"/>
                  </a:lnTo>
                  <a:lnTo>
                    <a:pt x="1118590" y="40309"/>
                  </a:lnTo>
                  <a:lnTo>
                    <a:pt x="1155623" y="51727"/>
                  </a:lnTo>
                  <a:lnTo>
                    <a:pt x="1158887" y="59436"/>
                  </a:lnTo>
                  <a:lnTo>
                    <a:pt x="1158887" y="9385"/>
                  </a:lnTo>
                  <a:lnTo>
                    <a:pt x="1156512" y="8509"/>
                  </a:lnTo>
                  <a:lnTo>
                    <a:pt x="1139291" y="5359"/>
                  </a:lnTo>
                  <a:lnTo>
                    <a:pt x="1119124" y="4305"/>
                  </a:lnTo>
                  <a:lnTo>
                    <a:pt x="1052753" y="4305"/>
                  </a:lnTo>
                  <a:lnTo>
                    <a:pt x="1052753" y="192138"/>
                  </a:lnTo>
                  <a:lnTo>
                    <a:pt x="1094676" y="192138"/>
                  </a:lnTo>
                  <a:lnTo>
                    <a:pt x="1094676" y="139738"/>
                  </a:lnTo>
                  <a:lnTo>
                    <a:pt x="1119657" y="139738"/>
                  </a:lnTo>
                  <a:lnTo>
                    <a:pt x="1170114" y="130670"/>
                  </a:lnTo>
                  <a:lnTo>
                    <a:pt x="1196467" y="103454"/>
                  </a:lnTo>
                  <a:lnTo>
                    <a:pt x="1196822" y="102819"/>
                  </a:lnTo>
                  <a:lnTo>
                    <a:pt x="1200619" y="88925"/>
                  </a:lnTo>
                  <a:lnTo>
                    <a:pt x="1201889" y="72694"/>
                  </a:lnTo>
                  <a:close/>
                </a:path>
                <a:path w="3631565" h="915670">
                  <a:moveTo>
                    <a:pt x="1398841" y="192138"/>
                  </a:moveTo>
                  <a:lnTo>
                    <a:pt x="1356410" y="132207"/>
                  </a:lnTo>
                  <a:lnTo>
                    <a:pt x="1351280" y="124955"/>
                  </a:lnTo>
                  <a:lnTo>
                    <a:pt x="1366913" y="116370"/>
                  </a:lnTo>
                  <a:lnTo>
                    <a:pt x="1378089" y="103797"/>
                  </a:lnTo>
                  <a:lnTo>
                    <a:pt x="1381277" y="95935"/>
                  </a:lnTo>
                  <a:lnTo>
                    <a:pt x="1384795" y="87223"/>
                  </a:lnTo>
                  <a:lnTo>
                    <a:pt x="1387030" y="66649"/>
                  </a:lnTo>
                  <a:lnTo>
                    <a:pt x="1385862" y="51384"/>
                  </a:lnTo>
                  <a:lnTo>
                    <a:pt x="1382877" y="40309"/>
                  </a:lnTo>
                  <a:lnTo>
                    <a:pt x="1382356" y="38366"/>
                  </a:lnTo>
                  <a:lnTo>
                    <a:pt x="1376514" y="27609"/>
                  </a:lnTo>
                  <a:lnTo>
                    <a:pt x="1368348" y="19088"/>
                  </a:lnTo>
                  <a:lnTo>
                    <a:pt x="1357439" y="12623"/>
                  </a:lnTo>
                  <a:lnTo>
                    <a:pt x="1344295" y="8305"/>
                  </a:lnTo>
                  <a:lnTo>
                    <a:pt x="1344295" y="56667"/>
                  </a:lnTo>
                  <a:lnTo>
                    <a:pt x="1344295" y="76898"/>
                  </a:lnTo>
                  <a:lnTo>
                    <a:pt x="1307223" y="95935"/>
                  </a:lnTo>
                  <a:lnTo>
                    <a:pt x="1276578" y="95935"/>
                  </a:lnTo>
                  <a:lnTo>
                    <a:pt x="1276578" y="40309"/>
                  </a:lnTo>
                  <a:lnTo>
                    <a:pt x="1308023" y="40309"/>
                  </a:lnTo>
                  <a:lnTo>
                    <a:pt x="1344295" y="56667"/>
                  </a:lnTo>
                  <a:lnTo>
                    <a:pt x="1344295" y="8305"/>
                  </a:lnTo>
                  <a:lnTo>
                    <a:pt x="1343393" y="8001"/>
                  </a:lnTo>
                  <a:lnTo>
                    <a:pt x="1326210" y="5232"/>
                  </a:lnTo>
                  <a:lnTo>
                    <a:pt x="1305877" y="4305"/>
                  </a:lnTo>
                  <a:lnTo>
                    <a:pt x="1234668" y="4305"/>
                  </a:lnTo>
                  <a:lnTo>
                    <a:pt x="1234668" y="192138"/>
                  </a:lnTo>
                  <a:lnTo>
                    <a:pt x="1276578" y="192138"/>
                  </a:lnTo>
                  <a:lnTo>
                    <a:pt x="1276578" y="132207"/>
                  </a:lnTo>
                  <a:lnTo>
                    <a:pt x="1305610" y="132207"/>
                  </a:lnTo>
                  <a:lnTo>
                    <a:pt x="1347254" y="192138"/>
                  </a:lnTo>
                  <a:lnTo>
                    <a:pt x="1398841" y="192138"/>
                  </a:lnTo>
                  <a:close/>
                </a:path>
                <a:path w="3631565" h="915670">
                  <a:moveTo>
                    <a:pt x="1614627" y="97015"/>
                  </a:moveTo>
                  <a:lnTo>
                    <a:pt x="1607502" y="59016"/>
                  </a:lnTo>
                  <a:lnTo>
                    <a:pt x="1571891" y="16306"/>
                  </a:lnTo>
                  <a:lnTo>
                    <a:pt x="1571891" y="97142"/>
                  </a:lnTo>
                  <a:lnTo>
                    <a:pt x="1570888" y="109232"/>
                  </a:lnTo>
                  <a:lnTo>
                    <a:pt x="1547253" y="147561"/>
                  </a:lnTo>
                  <a:lnTo>
                    <a:pt x="1516138" y="157467"/>
                  </a:lnTo>
                  <a:lnTo>
                    <a:pt x="1504848" y="156362"/>
                  </a:lnTo>
                  <a:lnTo>
                    <a:pt x="1469453" y="130594"/>
                  </a:lnTo>
                  <a:lnTo>
                    <a:pt x="1460385" y="97142"/>
                  </a:lnTo>
                  <a:lnTo>
                    <a:pt x="1461401" y="85039"/>
                  </a:lnTo>
                  <a:lnTo>
                    <a:pt x="1485036" y="46532"/>
                  </a:lnTo>
                  <a:lnTo>
                    <a:pt x="1516138" y="36550"/>
                  </a:lnTo>
                  <a:lnTo>
                    <a:pt x="1527429" y="37655"/>
                  </a:lnTo>
                  <a:lnTo>
                    <a:pt x="1562823" y="63614"/>
                  </a:lnTo>
                  <a:lnTo>
                    <a:pt x="1571891" y="97142"/>
                  </a:lnTo>
                  <a:lnTo>
                    <a:pt x="1571891" y="16306"/>
                  </a:lnTo>
                  <a:lnTo>
                    <a:pt x="1571078" y="15646"/>
                  </a:lnTo>
                  <a:lnTo>
                    <a:pt x="1554365" y="6946"/>
                  </a:lnTo>
                  <a:lnTo>
                    <a:pt x="1536014" y="1739"/>
                  </a:lnTo>
                  <a:lnTo>
                    <a:pt x="1516011" y="0"/>
                  </a:lnTo>
                  <a:lnTo>
                    <a:pt x="1496009" y="1739"/>
                  </a:lnTo>
                  <a:lnTo>
                    <a:pt x="1445869" y="27813"/>
                  </a:lnTo>
                  <a:lnTo>
                    <a:pt x="1419161" y="77177"/>
                  </a:lnTo>
                  <a:lnTo>
                    <a:pt x="1417383" y="97015"/>
                  </a:lnTo>
                  <a:lnTo>
                    <a:pt x="1419161" y="116852"/>
                  </a:lnTo>
                  <a:lnTo>
                    <a:pt x="1445869" y="166204"/>
                  </a:lnTo>
                  <a:lnTo>
                    <a:pt x="1496009" y="192278"/>
                  </a:lnTo>
                  <a:lnTo>
                    <a:pt x="1516011" y="194017"/>
                  </a:lnTo>
                  <a:lnTo>
                    <a:pt x="1536014" y="192278"/>
                  </a:lnTo>
                  <a:lnTo>
                    <a:pt x="1586141" y="166204"/>
                  </a:lnTo>
                  <a:lnTo>
                    <a:pt x="1612849" y="116852"/>
                  </a:lnTo>
                  <a:lnTo>
                    <a:pt x="1614627" y="97015"/>
                  </a:lnTo>
                  <a:close/>
                </a:path>
                <a:path w="3631565" h="915670">
                  <a:moveTo>
                    <a:pt x="1675180" y="907059"/>
                  </a:moveTo>
                  <a:lnTo>
                    <a:pt x="1674634" y="526034"/>
                  </a:lnTo>
                  <a:lnTo>
                    <a:pt x="1674355" y="332232"/>
                  </a:lnTo>
                  <a:lnTo>
                    <a:pt x="1586484" y="332232"/>
                  </a:lnTo>
                  <a:lnTo>
                    <a:pt x="1362303" y="713257"/>
                  </a:lnTo>
                  <a:lnTo>
                    <a:pt x="1253083" y="530961"/>
                  </a:lnTo>
                  <a:lnTo>
                    <a:pt x="1134021" y="332232"/>
                  </a:lnTo>
                  <a:lnTo>
                    <a:pt x="1046149" y="332232"/>
                  </a:lnTo>
                  <a:lnTo>
                    <a:pt x="1046149" y="907059"/>
                  </a:lnTo>
                  <a:lnTo>
                    <a:pt x="1147978" y="907059"/>
                  </a:lnTo>
                  <a:lnTo>
                    <a:pt x="1147978" y="530961"/>
                  </a:lnTo>
                  <a:lnTo>
                    <a:pt x="1336852" y="841362"/>
                  </a:lnTo>
                  <a:lnTo>
                    <a:pt x="1384477" y="841362"/>
                  </a:lnTo>
                  <a:lnTo>
                    <a:pt x="1461211" y="713257"/>
                  </a:lnTo>
                  <a:lnTo>
                    <a:pt x="1573352" y="526034"/>
                  </a:lnTo>
                  <a:lnTo>
                    <a:pt x="1574165" y="907059"/>
                  </a:lnTo>
                  <a:lnTo>
                    <a:pt x="1675180" y="907059"/>
                  </a:lnTo>
                  <a:close/>
                </a:path>
                <a:path w="3631565" h="915670">
                  <a:moveTo>
                    <a:pt x="1748980" y="4305"/>
                  </a:moveTo>
                  <a:lnTo>
                    <a:pt x="1651165" y="4305"/>
                  </a:lnTo>
                  <a:lnTo>
                    <a:pt x="1651165" y="40309"/>
                  </a:lnTo>
                  <a:lnTo>
                    <a:pt x="1706791" y="40309"/>
                  </a:lnTo>
                  <a:lnTo>
                    <a:pt x="1706791" y="137591"/>
                  </a:lnTo>
                  <a:lnTo>
                    <a:pt x="1704682" y="144437"/>
                  </a:lnTo>
                  <a:lnTo>
                    <a:pt x="1696262" y="153568"/>
                  </a:lnTo>
                  <a:lnTo>
                    <a:pt x="1691208" y="155854"/>
                  </a:lnTo>
                  <a:lnTo>
                    <a:pt x="1685290" y="155854"/>
                  </a:lnTo>
                  <a:lnTo>
                    <a:pt x="1676120" y="154711"/>
                  </a:lnTo>
                  <a:lnTo>
                    <a:pt x="1667154" y="151295"/>
                  </a:lnTo>
                  <a:lnTo>
                    <a:pt x="1658391" y="145580"/>
                  </a:lnTo>
                  <a:lnTo>
                    <a:pt x="1649818" y="137591"/>
                  </a:lnTo>
                  <a:lnTo>
                    <a:pt x="1628063" y="167678"/>
                  </a:lnTo>
                  <a:lnTo>
                    <a:pt x="1641221" y="179082"/>
                  </a:lnTo>
                  <a:lnTo>
                    <a:pt x="1655470" y="187236"/>
                  </a:lnTo>
                  <a:lnTo>
                    <a:pt x="1670786" y="192125"/>
                  </a:lnTo>
                  <a:lnTo>
                    <a:pt x="1687169" y="193751"/>
                  </a:lnTo>
                  <a:lnTo>
                    <a:pt x="1700136" y="192709"/>
                  </a:lnTo>
                  <a:lnTo>
                    <a:pt x="1739239" y="167678"/>
                  </a:lnTo>
                  <a:lnTo>
                    <a:pt x="1744726" y="155854"/>
                  </a:lnTo>
                  <a:lnTo>
                    <a:pt x="1747901" y="142570"/>
                  </a:lnTo>
                  <a:lnTo>
                    <a:pt x="1748980" y="126834"/>
                  </a:lnTo>
                  <a:lnTo>
                    <a:pt x="1748980" y="4305"/>
                  </a:lnTo>
                  <a:close/>
                </a:path>
                <a:path w="3631565" h="915670">
                  <a:moveTo>
                    <a:pt x="1931974" y="155054"/>
                  </a:moveTo>
                  <a:lnTo>
                    <a:pt x="1835505" y="155054"/>
                  </a:lnTo>
                  <a:lnTo>
                    <a:pt x="1835505" y="116090"/>
                  </a:lnTo>
                  <a:lnTo>
                    <a:pt x="1919605" y="116090"/>
                  </a:lnTo>
                  <a:lnTo>
                    <a:pt x="1919605" y="80352"/>
                  </a:lnTo>
                  <a:lnTo>
                    <a:pt x="1835505" y="80352"/>
                  </a:lnTo>
                  <a:lnTo>
                    <a:pt x="1835505" y="41656"/>
                  </a:lnTo>
                  <a:lnTo>
                    <a:pt x="1929015" y="41656"/>
                  </a:lnTo>
                  <a:lnTo>
                    <a:pt x="1929015" y="4305"/>
                  </a:lnTo>
                  <a:lnTo>
                    <a:pt x="1793582" y="4305"/>
                  </a:lnTo>
                  <a:lnTo>
                    <a:pt x="1793582" y="192138"/>
                  </a:lnTo>
                  <a:lnTo>
                    <a:pt x="1931974" y="192138"/>
                  </a:lnTo>
                  <a:lnTo>
                    <a:pt x="1931974" y="155054"/>
                  </a:lnTo>
                  <a:close/>
                </a:path>
                <a:path w="3631565" h="915670">
                  <a:moveTo>
                    <a:pt x="2102065" y="4305"/>
                  </a:moveTo>
                  <a:lnTo>
                    <a:pt x="1953729" y="4305"/>
                  </a:lnTo>
                  <a:lnTo>
                    <a:pt x="1953729" y="40576"/>
                  </a:lnTo>
                  <a:lnTo>
                    <a:pt x="2006942" y="40576"/>
                  </a:lnTo>
                  <a:lnTo>
                    <a:pt x="2006942" y="192138"/>
                  </a:lnTo>
                  <a:lnTo>
                    <a:pt x="2048852" y="192138"/>
                  </a:lnTo>
                  <a:lnTo>
                    <a:pt x="2048852" y="40576"/>
                  </a:lnTo>
                  <a:lnTo>
                    <a:pt x="2102065" y="40576"/>
                  </a:lnTo>
                  <a:lnTo>
                    <a:pt x="2102065" y="4305"/>
                  </a:lnTo>
                  <a:close/>
                </a:path>
                <a:path w="3631565" h="915670">
                  <a:moveTo>
                    <a:pt x="2261489" y="817549"/>
                  </a:moveTo>
                  <a:lnTo>
                    <a:pt x="1937118" y="817549"/>
                  </a:lnTo>
                  <a:lnTo>
                    <a:pt x="1937118" y="659066"/>
                  </a:lnTo>
                  <a:lnTo>
                    <a:pt x="2214676" y="659066"/>
                  </a:lnTo>
                  <a:lnTo>
                    <a:pt x="2214676" y="571195"/>
                  </a:lnTo>
                  <a:lnTo>
                    <a:pt x="1937118" y="571195"/>
                  </a:lnTo>
                  <a:lnTo>
                    <a:pt x="1937118" y="421741"/>
                  </a:lnTo>
                  <a:lnTo>
                    <a:pt x="2249982" y="421741"/>
                  </a:lnTo>
                  <a:lnTo>
                    <a:pt x="2249982" y="332232"/>
                  </a:lnTo>
                  <a:lnTo>
                    <a:pt x="1830362" y="332232"/>
                  </a:lnTo>
                  <a:lnTo>
                    <a:pt x="1830362" y="907059"/>
                  </a:lnTo>
                  <a:lnTo>
                    <a:pt x="2261489" y="907059"/>
                  </a:lnTo>
                  <a:lnTo>
                    <a:pt x="2261489" y="817549"/>
                  </a:lnTo>
                  <a:close/>
                </a:path>
                <a:path w="3631565" h="915670">
                  <a:moveTo>
                    <a:pt x="2794431" y="332232"/>
                  </a:moveTo>
                  <a:lnTo>
                    <a:pt x="2306650" y="332232"/>
                  </a:lnTo>
                  <a:lnTo>
                    <a:pt x="2306650" y="422567"/>
                  </a:lnTo>
                  <a:lnTo>
                    <a:pt x="2497163" y="422567"/>
                  </a:lnTo>
                  <a:lnTo>
                    <a:pt x="2497163" y="907059"/>
                  </a:lnTo>
                  <a:lnTo>
                    <a:pt x="2603919" y="907059"/>
                  </a:lnTo>
                  <a:lnTo>
                    <a:pt x="2603919" y="422567"/>
                  </a:lnTo>
                  <a:lnTo>
                    <a:pt x="2794431" y="422567"/>
                  </a:lnTo>
                  <a:lnTo>
                    <a:pt x="2794431" y="332232"/>
                  </a:lnTo>
                  <a:close/>
                </a:path>
                <a:path w="3631565" h="915670">
                  <a:moveTo>
                    <a:pt x="2981655" y="332232"/>
                  </a:moveTo>
                  <a:lnTo>
                    <a:pt x="2874899" y="332232"/>
                  </a:lnTo>
                  <a:lnTo>
                    <a:pt x="2874899" y="907059"/>
                  </a:lnTo>
                  <a:lnTo>
                    <a:pt x="2981655" y="907059"/>
                  </a:lnTo>
                  <a:lnTo>
                    <a:pt x="2981655" y="332232"/>
                  </a:lnTo>
                  <a:close/>
                </a:path>
                <a:path w="3631565" h="915670">
                  <a:moveTo>
                    <a:pt x="3631184" y="420103"/>
                  </a:moveTo>
                  <a:lnTo>
                    <a:pt x="3586429" y="378828"/>
                  </a:lnTo>
                  <a:lnTo>
                    <a:pt x="3532644" y="348653"/>
                  </a:lnTo>
                  <a:lnTo>
                    <a:pt x="3471253" y="330174"/>
                  </a:lnTo>
                  <a:lnTo>
                    <a:pt x="3403727" y="324027"/>
                  </a:lnTo>
                  <a:lnTo>
                    <a:pt x="3361245" y="326402"/>
                  </a:lnTo>
                  <a:lnTo>
                    <a:pt x="3320885" y="333565"/>
                  </a:lnTo>
                  <a:lnTo>
                    <a:pt x="3282619" y="345490"/>
                  </a:lnTo>
                  <a:lnTo>
                    <a:pt x="3246463" y="362204"/>
                  </a:lnTo>
                  <a:lnTo>
                    <a:pt x="3213227" y="383120"/>
                  </a:lnTo>
                  <a:lnTo>
                    <a:pt x="3183737" y="407682"/>
                  </a:lnTo>
                  <a:lnTo>
                    <a:pt x="3158007" y="435876"/>
                  </a:lnTo>
                  <a:lnTo>
                    <a:pt x="3136011" y="467728"/>
                  </a:lnTo>
                  <a:lnTo>
                    <a:pt x="3118408" y="502475"/>
                  </a:lnTo>
                  <a:lnTo>
                    <a:pt x="3105835" y="539381"/>
                  </a:lnTo>
                  <a:lnTo>
                    <a:pt x="3098292" y="578434"/>
                  </a:lnTo>
                  <a:lnTo>
                    <a:pt x="3095777" y="619645"/>
                  </a:lnTo>
                  <a:lnTo>
                    <a:pt x="3098266" y="660857"/>
                  </a:lnTo>
                  <a:lnTo>
                    <a:pt x="3105734" y="699909"/>
                  </a:lnTo>
                  <a:lnTo>
                    <a:pt x="3118180" y="736815"/>
                  </a:lnTo>
                  <a:lnTo>
                    <a:pt x="3135604" y="771563"/>
                  </a:lnTo>
                  <a:lnTo>
                    <a:pt x="3157410" y="803402"/>
                  </a:lnTo>
                  <a:lnTo>
                    <a:pt x="3183026" y="831608"/>
                  </a:lnTo>
                  <a:lnTo>
                    <a:pt x="3212439" y="856170"/>
                  </a:lnTo>
                  <a:lnTo>
                    <a:pt x="3245650" y="877087"/>
                  </a:lnTo>
                  <a:lnTo>
                    <a:pt x="3281794" y="893787"/>
                  </a:lnTo>
                  <a:lnTo>
                    <a:pt x="3320059" y="905725"/>
                  </a:lnTo>
                  <a:lnTo>
                    <a:pt x="3360420" y="912888"/>
                  </a:lnTo>
                  <a:lnTo>
                    <a:pt x="3402901" y="915276"/>
                  </a:lnTo>
                  <a:lnTo>
                    <a:pt x="3437458" y="913726"/>
                  </a:lnTo>
                  <a:lnTo>
                    <a:pt x="3502126" y="901407"/>
                  </a:lnTo>
                  <a:lnTo>
                    <a:pt x="3560432" y="876935"/>
                  </a:lnTo>
                  <a:lnTo>
                    <a:pt x="3609911" y="841197"/>
                  </a:lnTo>
                  <a:lnTo>
                    <a:pt x="3628796" y="821651"/>
                  </a:lnTo>
                  <a:lnTo>
                    <a:pt x="3631184" y="819188"/>
                  </a:lnTo>
                  <a:lnTo>
                    <a:pt x="3562210" y="753503"/>
                  </a:lnTo>
                  <a:lnTo>
                    <a:pt x="3529203" y="783323"/>
                  </a:lnTo>
                  <a:lnTo>
                    <a:pt x="3492601" y="804608"/>
                  </a:lnTo>
                  <a:lnTo>
                    <a:pt x="3452418" y="817384"/>
                  </a:lnTo>
                  <a:lnTo>
                    <a:pt x="3408654" y="821651"/>
                  </a:lnTo>
                  <a:lnTo>
                    <a:pt x="3379851" y="820026"/>
                  </a:lnTo>
                  <a:lnTo>
                    <a:pt x="3326879" y="807097"/>
                  </a:lnTo>
                  <a:lnTo>
                    <a:pt x="3280587" y="781596"/>
                  </a:lnTo>
                  <a:lnTo>
                    <a:pt x="3244050" y="745680"/>
                  </a:lnTo>
                  <a:lnTo>
                    <a:pt x="3218129" y="700176"/>
                  </a:lnTo>
                  <a:lnTo>
                    <a:pt x="3204997" y="648030"/>
                  </a:lnTo>
                  <a:lnTo>
                    <a:pt x="3203359" y="619645"/>
                  </a:lnTo>
                  <a:lnTo>
                    <a:pt x="3204997" y="591261"/>
                  </a:lnTo>
                  <a:lnTo>
                    <a:pt x="3218129" y="539115"/>
                  </a:lnTo>
                  <a:lnTo>
                    <a:pt x="3244050" y="493623"/>
                  </a:lnTo>
                  <a:lnTo>
                    <a:pt x="3280587" y="457695"/>
                  </a:lnTo>
                  <a:lnTo>
                    <a:pt x="3326879" y="432181"/>
                  </a:lnTo>
                  <a:lnTo>
                    <a:pt x="3379851" y="419252"/>
                  </a:lnTo>
                  <a:lnTo>
                    <a:pt x="3408654" y="417639"/>
                  </a:lnTo>
                  <a:lnTo>
                    <a:pt x="3452418" y="421843"/>
                  </a:lnTo>
                  <a:lnTo>
                    <a:pt x="3492601" y="434467"/>
                  </a:lnTo>
                  <a:lnTo>
                    <a:pt x="3529203" y="455510"/>
                  </a:lnTo>
                  <a:lnTo>
                    <a:pt x="3562210" y="484974"/>
                  </a:lnTo>
                  <a:lnTo>
                    <a:pt x="3631184" y="420103"/>
                  </a:lnTo>
                  <a:close/>
                </a:path>
              </a:pathLst>
            </a:custGeom>
            <a:solidFill>
              <a:srgbClr val="FFFFFF"/>
            </a:solidFill>
          </p:spPr>
          <p:txBody>
            <a:bodyPr wrap="square" lIns="0" tIns="0" rIns="0" bIns="0" rtlCol="0"/>
            <a:lstStyle/>
            <a:p>
              <a:endParaRPr/>
            </a:p>
          </p:txBody>
        </p:sp>
        <p:sp>
          <p:nvSpPr>
            <p:cNvPr id="6" name="object 6"/>
            <p:cNvSpPr/>
            <p:nvPr/>
          </p:nvSpPr>
          <p:spPr>
            <a:xfrm>
              <a:off x="5560098" y="2812884"/>
              <a:ext cx="236220" cy="659765"/>
            </a:xfrm>
            <a:custGeom>
              <a:avLst/>
              <a:gdLst/>
              <a:ahLst/>
              <a:cxnLst/>
              <a:rect l="l" t="t" r="r" b="b"/>
              <a:pathLst>
                <a:path w="236220" h="659764">
                  <a:moveTo>
                    <a:pt x="198272" y="178054"/>
                  </a:moveTo>
                  <a:lnTo>
                    <a:pt x="91528" y="178054"/>
                  </a:lnTo>
                  <a:lnTo>
                    <a:pt x="0" y="659574"/>
                  </a:lnTo>
                  <a:lnTo>
                    <a:pt x="106756" y="659574"/>
                  </a:lnTo>
                  <a:lnTo>
                    <a:pt x="198272" y="178054"/>
                  </a:lnTo>
                  <a:close/>
                </a:path>
                <a:path w="236220" h="659764">
                  <a:moveTo>
                    <a:pt x="235673" y="0"/>
                  </a:moveTo>
                  <a:lnTo>
                    <a:pt x="128917" y="0"/>
                  </a:lnTo>
                  <a:lnTo>
                    <a:pt x="112560" y="86906"/>
                  </a:lnTo>
                  <a:lnTo>
                    <a:pt x="219316" y="86906"/>
                  </a:lnTo>
                  <a:lnTo>
                    <a:pt x="235673" y="0"/>
                  </a:lnTo>
                  <a:close/>
                </a:path>
              </a:pathLst>
            </a:custGeom>
            <a:solidFill>
              <a:srgbClr val="EE4A9A"/>
            </a:solidFill>
          </p:spPr>
          <p:txBody>
            <a:bodyPr wrap="square" lIns="0" tIns="0" rIns="0" bIns="0" rtlCol="0"/>
            <a:lstStyle/>
            <a:p>
              <a:endParaRPr/>
            </a:p>
          </p:txBody>
        </p:sp>
      </p:grpSp>
      <p:sp>
        <p:nvSpPr>
          <p:cNvPr id="8" name="Espace réservé du numéro de diapositive 7">
            <a:extLst>
              <a:ext uri="{FF2B5EF4-FFF2-40B4-BE49-F238E27FC236}">
                <a16:creationId xmlns:a16="http://schemas.microsoft.com/office/drawing/2014/main" id="{FF5CC7BA-7059-426F-AB2A-A500EB9B3723}"/>
              </a:ext>
            </a:extLst>
          </p:cNvPr>
          <p:cNvSpPr>
            <a:spLocks noGrp="1"/>
          </p:cNvSpPr>
          <p:nvPr>
            <p:ph type="sldNum" sz="quarter" idx="7"/>
          </p:nvPr>
        </p:nvSpPr>
        <p:spPr/>
        <p:txBody>
          <a:bodyPr/>
          <a:lstStyle/>
          <a:p>
            <a:fld id="{B6F15528-21DE-4FAA-801E-634DDDAF4B2B}" type="slidenum">
              <a:rPr lang="fr-FR" smtClean="0"/>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dirty="0"/>
              <a:t>Vue globale de la plateforme </a:t>
            </a:r>
            <a:r>
              <a:rPr lang="fr-FR" dirty="0"/>
              <a:t>MIMETIC</a:t>
            </a:r>
            <a:endParaRPr dirty="0"/>
          </a:p>
        </p:txBody>
      </p:sp>
      <p:sp>
        <p:nvSpPr>
          <p:cNvPr id="169" name="Google Shape;169;p28"/>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None/>
            </a:pPr>
            <a:endParaRPr dirty="0"/>
          </a:p>
          <a:p>
            <a:pPr marL="0" indent="0" algn="l" rtl="0">
              <a:spcBef>
                <a:spcPts val="2276"/>
              </a:spcBef>
              <a:buNone/>
            </a:pPr>
            <a:endParaRPr dirty="0"/>
          </a:p>
          <a:p>
            <a:pPr marL="0" indent="0" algn="l" rtl="0">
              <a:spcBef>
                <a:spcPts val="2276"/>
              </a:spcBef>
              <a:buNone/>
            </a:pPr>
            <a:endParaRPr lang="fr-FR" dirty="0"/>
          </a:p>
          <a:p>
            <a:pPr marL="0" indent="0" algn="l" rtl="0">
              <a:spcBef>
                <a:spcPts val="2276"/>
              </a:spcBef>
              <a:buNone/>
            </a:pPr>
            <a:endParaRPr dirty="0"/>
          </a:p>
          <a:p>
            <a:pPr marL="0" indent="0" algn="l" rtl="0">
              <a:spcBef>
                <a:spcPts val="2276"/>
              </a:spcBef>
              <a:buNone/>
            </a:pPr>
            <a:endParaRPr dirty="0"/>
          </a:p>
          <a:p>
            <a:pPr marL="0" indent="0" algn="l" rtl="0">
              <a:spcBef>
                <a:spcPts val="2276"/>
              </a:spcBef>
              <a:buNone/>
            </a:pPr>
            <a:endParaRPr dirty="0"/>
          </a:p>
          <a:p>
            <a:pPr marL="0" indent="0" algn="l" rtl="0">
              <a:spcBef>
                <a:spcPts val="2276"/>
              </a:spcBef>
              <a:buNone/>
            </a:pPr>
            <a:endParaRPr dirty="0"/>
          </a:p>
          <a:p>
            <a:pPr marL="0" indent="0" algn="l" rtl="0">
              <a:spcBef>
                <a:spcPts val="2276"/>
              </a:spcBef>
              <a:spcAft>
                <a:spcPts val="2276"/>
              </a:spcAft>
              <a:buNone/>
            </a:pPr>
            <a:r>
              <a:rPr lang="en" sz="3200" dirty="0">
                <a:latin typeface="Montserrat" panose="00000500000000000000" pitchFamily="2" charset="0"/>
              </a:rPr>
              <a:t>a. Installation interactive complète. </a:t>
            </a:r>
            <a:br>
              <a:rPr lang="en" sz="3200" dirty="0">
                <a:latin typeface="Montserrat" panose="00000500000000000000" pitchFamily="2" charset="0"/>
              </a:rPr>
            </a:br>
            <a:r>
              <a:rPr lang="en" sz="3200" dirty="0">
                <a:latin typeface="Montserrat" panose="00000500000000000000" pitchFamily="2" charset="0"/>
              </a:rPr>
              <a:t>b. Objet tangible sur le mur et détaché de celui-ci. </a:t>
            </a:r>
            <a:br>
              <a:rPr lang="en" sz="3200" dirty="0">
                <a:latin typeface="Montserrat" panose="00000500000000000000" pitchFamily="2" charset="0"/>
              </a:rPr>
            </a:br>
            <a:r>
              <a:rPr lang="en" sz="3200" dirty="0">
                <a:latin typeface="Montserrat" panose="00000500000000000000" pitchFamily="2" charset="0"/>
              </a:rPr>
              <a:t>c. Système de suivi intégré à l'objet jumeau arrière. </a:t>
            </a:r>
            <a:br>
              <a:rPr lang="en" sz="3200" dirty="0">
                <a:latin typeface="Montserrat" panose="00000500000000000000" pitchFamily="2" charset="0"/>
              </a:rPr>
            </a:br>
            <a:r>
              <a:rPr lang="en" sz="3200" dirty="0">
                <a:latin typeface="Montserrat" panose="00000500000000000000" pitchFamily="2" charset="0"/>
              </a:rPr>
              <a:t>d. Télécommande pour configurer la formation.</a:t>
            </a:r>
            <a:endParaRPr sz="3200" dirty="0">
              <a:latin typeface="Montserrat" panose="00000500000000000000" pitchFamily="2" charset="0"/>
            </a:endParaRPr>
          </a:p>
        </p:txBody>
      </p:sp>
      <p:pic>
        <p:nvPicPr>
          <p:cNvPr id="171" name="Google Shape;171;p28"/>
          <p:cNvPicPr preferRelativeResize="0"/>
          <p:nvPr/>
        </p:nvPicPr>
        <p:blipFill>
          <a:blip r:embed="rId3">
            <a:alphaModFix/>
          </a:blip>
          <a:stretch>
            <a:fillRect/>
          </a:stretch>
        </p:blipFill>
        <p:spPr>
          <a:xfrm>
            <a:off x="443307" y="2124266"/>
            <a:ext cx="12013794" cy="3888044"/>
          </a:xfrm>
          <a:prstGeom prst="rect">
            <a:avLst/>
          </a:prstGeom>
          <a:noFill/>
          <a:ln>
            <a:noFill/>
          </a:ln>
        </p:spPr>
      </p:pic>
      <p:sp>
        <p:nvSpPr>
          <p:cNvPr id="2" name="Espace réservé du numéro de diapositive 1">
            <a:extLst>
              <a:ext uri="{FF2B5EF4-FFF2-40B4-BE49-F238E27FC236}">
                <a16:creationId xmlns:a16="http://schemas.microsoft.com/office/drawing/2014/main" id="{283F1007-7299-4C0E-93AF-A6F98AC58665}"/>
              </a:ext>
            </a:extLst>
          </p:cNvPr>
          <p:cNvSpPr>
            <a:spLocks noGrp="1"/>
          </p:cNvSpPr>
          <p:nvPr>
            <p:ph type="sldNum" idx="12"/>
          </p:nvPr>
        </p:nvSpPr>
        <p:spPr/>
        <p:txBody>
          <a:bodyPr/>
          <a:lstStyle/>
          <a:p>
            <a:fld id="{00000000-1234-1234-1234-123412341234}"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43306" y="549784"/>
            <a:ext cx="12118187" cy="1085867"/>
          </a:xfrm>
          <a:prstGeom prst="rect">
            <a:avLst/>
          </a:prstGeom>
        </p:spPr>
        <p:txBody>
          <a:bodyPr spcFirstLastPara="1" wrap="square" lIns="130027" tIns="130027" rIns="130027" bIns="130027" anchor="t" anchorCtr="0">
            <a:noAutofit/>
          </a:bodyPr>
          <a:lstStyle/>
          <a:p>
            <a:pPr algn="l" rtl="0"/>
            <a:r>
              <a:rPr lang="fr-FR" dirty="0"/>
              <a:t>Vue globale de la </a:t>
            </a:r>
            <a:br>
              <a:rPr lang="fr-FR" dirty="0"/>
            </a:br>
            <a:r>
              <a:rPr lang="fr-FR" dirty="0"/>
              <a:t>plateforme MIMETIC</a:t>
            </a:r>
            <a:endParaRPr dirty="0"/>
          </a:p>
        </p:txBody>
      </p:sp>
      <p:sp>
        <p:nvSpPr>
          <p:cNvPr id="177" name="Google Shape;177;p2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endParaRPr dirty="0"/>
          </a:p>
        </p:txBody>
      </p:sp>
      <p:pic>
        <p:nvPicPr>
          <p:cNvPr id="179" name="Google Shape;179;p29"/>
          <p:cNvPicPr preferRelativeResize="0"/>
          <p:nvPr/>
        </p:nvPicPr>
        <p:blipFill>
          <a:blip r:embed="rId3">
            <a:alphaModFix/>
          </a:blip>
          <a:stretch>
            <a:fillRect/>
          </a:stretch>
        </p:blipFill>
        <p:spPr>
          <a:xfrm>
            <a:off x="7508875" y="1"/>
            <a:ext cx="5495925" cy="9753599"/>
          </a:xfrm>
          <a:prstGeom prst="rect">
            <a:avLst/>
          </a:prstGeom>
          <a:noFill/>
          <a:ln>
            <a:noFill/>
          </a:ln>
        </p:spPr>
      </p:pic>
      <p:sp>
        <p:nvSpPr>
          <p:cNvPr id="2" name="Espace réservé du numéro de diapositive 1">
            <a:extLst>
              <a:ext uri="{FF2B5EF4-FFF2-40B4-BE49-F238E27FC236}">
                <a16:creationId xmlns:a16="http://schemas.microsoft.com/office/drawing/2014/main" id="{4BA16408-9F65-4EFB-B40F-EE7374086B7A}"/>
              </a:ext>
            </a:extLst>
          </p:cNvPr>
          <p:cNvSpPr>
            <a:spLocks noGrp="1"/>
          </p:cNvSpPr>
          <p:nvPr>
            <p:ph type="sldNum" idx="12"/>
          </p:nvPr>
        </p:nvSpPr>
        <p:spPr/>
        <p:txBody>
          <a:bodyPr/>
          <a:lstStyle/>
          <a:p>
            <a:fld id="{00000000-1234-1234-1234-123412341234}"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82151" y="369980"/>
            <a:ext cx="12118187" cy="1085867"/>
          </a:xfrm>
          <a:prstGeom prst="rect">
            <a:avLst/>
          </a:prstGeom>
        </p:spPr>
        <p:txBody>
          <a:bodyPr spcFirstLastPara="1" wrap="square" lIns="130027" tIns="130027" rIns="130027" bIns="130027" anchor="t" anchorCtr="0">
            <a:noAutofit/>
          </a:bodyPr>
          <a:lstStyle/>
          <a:p>
            <a:pPr algn="l" rtl="0"/>
            <a:r>
              <a:rPr lang="en"/>
              <a:t>Télécommande </a:t>
            </a:r>
            <a:endParaRPr/>
          </a:p>
        </p:txBody>
      </p:sp>
      <p:sp>
        <p:nvSpPr>
          <p:cNvPr id="186" name="Google Shape;186;p30"/>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endParaRPr/>
          </a:p>
        </p:txBody>
      </p:sp>
      <p:pic>
        <p:nvPicPr>
          <p:cNvPr id="187" name="Google Shape;187;p30"/>
          <p:cNvPicPr preferRelativeResize="0"/>
          <p:nvPr/>
        </p:nvPicPr>
        <p:blipFill>
          <a:blip r:embed="rId3">
            <a:alphaModFix/>
          </a:blip>
          <a:stretch>
            <a:fillRect/>
          </a:stretch>
        </p:blipFill>
        <p:spPr>
          <a:xfrm>
            <a:off x="382151" y="1455858"/>
            <a:ext cx="7197440" cy="4055609"/>
          </a:xfrm>
          <a:prstGeom prst="rect">
            <a:avLst/>
          </a:prstGeom>
          <a:noFill/>
          <a:ln>
            <a:noFill/>
          </a:ln>
        </p:spPr>
      </p:pic>
      <p:pic>
        <p:nvPicPr>
          <p:cNvPr id="188" name="Google Shape;188;p30"/>
          <p:cNvPicPr preferRelativeResize="0"/>
          <p:nvPr/>
        </p:nvPicPr>
        <p:blipFill>
          <a:blip r:embed="rId4">
            <a:alphaModFix/>
          </a:blip>
          <a:stretch>
            <a:fillRect/>
          </a:stretch>
        </p:blipFill>
        <p:spPr>
          <a:xfrm>
            <a:off x="6327682" y="5858305"/>
            <a:ext cx="6502401" cy="3663963"/>
          </a:xfrm>
          <a:prstGeom prst="rect">
            <a:avLst/>
          </a:prstGeom>
          <a:noFill/>
          <a:ln>
            <a:noFill/>
          </a:ln>
        </p:spPr>
      </p:pic>
      <p:sp>
        <p:nvSpPr>
          <p:cNvPr id="2" name="Espace réservé du numéro de diapositive 1">
            <a:extLst>
              <a:ext uri="{FF2B5EF4-FFF2-40B4-BE49-F238E27FC236}">
                <a16:creationId xmlns:a16="http://schemas.microsoft.com/office/drawing/2014/main" id="{E5E2CE54-5292-493E-A3AE-D2ACE4C200BF}"/>
              </a:ext>
            </a:extLst>
          </p:cNvPr>
          <p:cNvSpPr>
            <a:spLocks noGrp="1"/>
          </p:cNvSpPr>
          <p:nvPr>
            <p:ph type="sldNum" idx="12"/>
          </p:nvPr>
        </p:nvSpPr>
        <p:spPr/>
        <p:txBody>
          <a:bodyPr/>
          <a:lstStyle/>
          <a:p>
            <a:fld id="{00000000-1234-1234-1234-123412341234}"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Les deux agents virtuels</a:t>
            </a:r>
            <a:endParaRPr/>
          </a:p>
        </p:txBody>
      </p:sp>
      <p:sp>
        <p:nvSpPr>
          <p:cNvPr id="202" name="Google Shape;202;p32"/>
          <p:cNvSpPr txBox="1">
            <a:spLocks noGrp="1"/>
          </p:cNvSpPr>
          <p:nvPr>
            <p:ph type="body" idx="1"/>
          </p:nvPr>
        </p:nvSpPr>
        <p:spPr>
          <a:xfrm>
            <a:off x="445742" y="1897288"/>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r>
              <a:rPr lang="en" sz="2800" dirty="0">
                <a:latin typeface="Montserrat" panose="00000500000000000000" pitchFamily="2" charset="0"/>
              </a:rPr>
              <a:t>A gauche : Michou (il suit les mouvements de l’enfant: il l’imite)</a:t>
            </a:r>
            <a:br>
              <a:rPr lang="en" sz="2800" dirty="0">
                <a:latin typeface="Montserrat" panose="00000500000000000000" pitchFamily="2" charset="0"/>
              </a:rPr>
            </a:br>
            <a:r>
              <a:rPr lang="en" sz="2800" dirty="0">
                <a:latin typeface="Montserrat" panose="00000500000000000000" pitchFamily="2" charset="0"/>
              </a:rPr>
              <a:t>A droite : Lola (elle est autonome: il faut que l’enfant la suive et l’imite)</a:t>
            </a:r>
            <a:endParaRPr sz="2800" dirty="0">
              <a:latin typeface="Montserrat" panose="00000500000000000000" pitchFamily="2" charset="0"/>
            </a:endParaRPr>
          </a:p>
        </p:txBody>
      </p:sp>
      <p:pic>
        <p:nvPicPr>
          <p:cNvPr id="204" name="Google Shape;204;p32"/>
          <p:cNvPicPr preferRelativeResize="0"/>
          <p:nvPr/>
        </p:nvPicPr>
        <p:blipFill>
          <a:blip r:embed="rId3">
            <a:alphaModFix/>
          </a:blip>
          <a:stretch>
            <a:fillRect/>
          </a:stretch>
        </p:blipFill>
        <p:spPr>
          <a:xfrm>
            <a:off x="1778000" y="3312994"/>
            <a:ext cx="8464319" cy="5606612"/>
          </a:xfrm>
          <a:prstGeom prst="rect">
            <a:avLst/>
          </a:prstGeom>
          <a:noFill/>
          <a:ln>
            <a:noFill/>
          </a:ln>
        </p:spPr>
      </p:pic>
      <p:sp>
        <p:nvSpPr>
          <p:cNvPr id="2" name="Espace réservé du numéro de diapositive 1">
            <a:extLst>
              <a:ext uri="{FF2B5EF4-FFF2-40B4-BE49-F238E27FC236}">
                <a16:creationId xmlns:a16="http://schemas.microsoft.com/office/drawing/2014/main" id="{BE253FB6-F664-496E-A1D8-B68F5120A2A6}"/>
              </a:ext>
            </a:extLst>
          </p:cNvPr>
          <p:cNvSpPr>
            <a:spLocks noGrp="1"/>
          </p:cNvSpPr>
          <p:nvPr>
            <p:ph type="sldNum" idx="12"/>
          </p:nvPr>
        </p:nvSpPr>
        <p:spPr/>
        <p:txBody>
          <a:bodyPr/>
          <a:lstStyle/>
          <a:p>
            <a:fld id="{00000000-1234-1234-1234-123412341234}"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174933" y="538169"/>
            <a:ext cx="12829867" cy="1085867"/>
          </a:xfrm>
          <a:prstGeom prst="rect">
            <a:avLst/>
          </a:prstGeom>
        </p:spPr>
        <p:txBody>
          <a:bodyPr spcFirstLastPara="1" wrap="square" lIns="130027" tIns="130027" rIns="130027" bIns="130027" anchor="t" anchorCtr="0">
            <a:noAutofit/>
          </a:bodyPr>
          <a:lstStyle/>
          <a:p>
            <a:pPr algn="l" rtl="0"/>
            <a:r>
              <a:rPr lang="en" dirty="0"/>
              <a:t>Les deux agents virtuels </a:t>
            </a:r>
            <a:br>
              <a:rPr lang="en" dirty="0"/>
            </a:br>
            <a:r>
              <a:rPr lang="en" dirty="0"/>
              <a:t>se comportent différemment</a:t>
            </a:r>
            <a:endParaRPr dirty="0"/>
          </a:p>
        </p:txBody>
      </p:sp>
      <p:sp>
        <p:nvSpPr>
          <p:cNvPr id="210" name="Google Shape;210;p33"/>
          <p:cNvSpPr txBox="1">
            <a:spLocks noGrp="1"/>
          </p:cNvSpPr>
          <p:nvPr>
            <p:ph type="body" idx="1"/>
          </p:nvPr>
        </p:nvSpPr>
        <p:spPr>
          <a:xfrm>
            <a:off x="626738" y="19102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r>
              <a:rPr lang="en" sz="2800" dirty="0">
                <a:latin typeface="Montserrat" panose="00000500000000000000" pitchFamily="2" charset="0"/>
              </a:rPr>
              <a:t>a. Les deux agents virtuels</a:t>
            </a:r>
            <a:br>
              <a:rPr lang="en" sz="2800" dirty="0">
                <a:latin typeface="Montserrat" panose="00000500000000000000" pitchFamily="2" charset="0"/>
              </a:rPr>
            </a:br>
            <a:r>
              <a:rPr lang="en" sz="2800" dirty="0">
                <a:latin typeface="Montserrat" panose="00000500000000000000" pitchFamily="2" charset="0"/>
              </a:rPr>
              <a:t>b. Séquence de mouvements </a:t>
            </a:r>
            <a:r>
              <a:rPr lang="fr-FR" sz="2800" dirty="0">
                <a:latin typeface="Montserrat" panose="00000500000000000000" pitchFamily="2" charset="0"/>
              </a:rPr>
              <a:t>avec Michou</a:t>
            </a:r>
            <a:r>
              <a:rPr lang="en" sz="2800" dirty="0">
                <a:latin typeface="Montserrat" panose="00000500000000000000" pitchFamily="2" charset="0"/>
              </a:rPr>
              <a:t>. </a:t>
            </a:r>
            <a:br>
              <a:rPr lang="en" sz="2800" dirty="0">
                <a:latin typeface="Montserrat" panose="00000500000000000000" pitchFamily="2" charset="0"/>
              </a:rPr>
            </a:br>
            <a:r>
              <a:rPr lang="en" sz="2800" dirty="0">
                <a:latin typeface="Montserrat" panose="00000500000000000000" pitchFamily="2" charset="0"/>
              </a:rPr>
              <a:t>c. Séquence de mouvements </a:t>
            </a:r>
            <a:r>
              <a:rPr lang="fr-FR" sz="2800" dirty="0">
                <a:latin typeface="Montserrat" panose="00000500000000000000" pitchFamily="2" charset="0"/>
              </a:rPr>
              <a:t>avec Lola</a:t>
            </a:r>
            <a:endParaRPr sz="2800" dirty="0">
              <a:latin typeface="Montserrat" panose="00000500000000000000" pitchFamily="2" charset="0"/>
            </a:endParaRPr>
          </a:p>
        </p:txBody>
      </p:sp>
      <p:pic>
        <p:nvPicPr>
          <p:cNvPr id="212" name="Google Shape;212;p33"/>
          <p:cNvPicPr preferRelativeResize="0"/>
          <p:nvPr/>
        </p:nvPicPr>
        <p:blipFill>
          <a:blip r:embed="rId3">
            <a:alphaModFix/>
          </a:blip>
          <a:stretch>
            <a:fillRect/>
          </a:stretch>
        </p:blipFill>
        <p:spPr>
          <a:xfrm>
            <a:off x="733831" y="3996374"/>
            <a:ext cx="11237689" cy="5157013"/>
          </a:xfrm>
          <a:prstGeom prst="rect">
            <a:avLst/>
          </a:prstGeom>
          <a:noFill/>
          <a:ln>
            <a:noFill/>
          </a:ln>
        </p:spPr>
      </p:pic>
      <p:sp>
        <p:nvSpPr>
          <p:cNvPr id="2" name="Espace réservé du numéro de diapositive 1">
            <a:extLst>
              <a:ext uri="{FF2B5EF4-FFF2-40B4-BE49-F238E27FC236}">
                <a16:creationId xmlns:a16="http://schemas.microsoft.com/office/drawing/2014/main" id="{16D78D99-40E5-44CF-A55B-DA374D84C546}"/>
              </a:ext>
            </a:extLst>
          </p:cNvPr>
          <p:cNvSpPr>
            <a:spLocks noGrp="1"/>
          </p:cNvSpPr>
          <p:nvPr>
            <p:ph type="sldNum" idx="12"/>
          </p:nvPr>
        </p:nvSpPr>
        <p:spPr/>
        <p:txBody>
          <a:bodyPr/>
          <a:lstStyle/>
          <a:p>
            <a:fld id="{00000000-1234-1234-1234-123412341234}"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Animations graphiques</a:t>
            </a:r>
            <a:endParaRPr/>
          </a:p>
        </p:txBody>
      </p:sp>
      <p:sp>
        <p:nvSpPr>
          <p:cNvPr id="218" name="Google Shape;218;p34"/>
          <p:cNvSpPr txBox="1">
            <a:spLocks noGrp="1"/>
          </p:cNvSpPr>
          <p:nvPr>
            <p:ph type="body" idx="1"/>
          </p:nvPr>
        </p:nvSpPr>
        <p:spPr>
          <a:xfrm>
            <a:off x="635804" y="2754154"/>
            <a:ext cx="5866597" cy="6478507"/>
          </a:xfrm>
          <a:prstGeom prst="rect">
            <a:avLst/>
          </a:prstGeom>
        </p:spPr>
        <p:txBody>
          <a:bodyPr spcFirstLastPara="1" wrap="square" lIns="130027" tIns="130027" rIns="130027" bIns="130027" anchor="t" anchorCtr="0">
            <a:noAutofit/>
          </a:bodyPr>
          <a:lstStyle/>
          <a:p>
            <a:pPr marL="0" indent="0" algn="ctr" rtl="0">
              <a:buNone/>
            </a:pPr>
            <a:r>
              <a:rPr lang="fr-FR" sz="2800" dirty="0">
                <a:latin typeface="Montserrat" panose="00000500000000000000" pitchFamily="2" charset="0"/>
              </a:rPr>
              <a:t>A</a:t>
            </a:r>
            <a:r>
              <a:rPr lang="en" sz="2800" dirty="0">
                <a:latin typeface="Montserrat" panose="00000500000000000000" pitchFamily="2" charset="0"/>
              </a:rPr>
              <a:t>nimation de succès </a:t>
            </a:r>
          </a:p>
          <a:p>
            <a:pPr marL="0" indent="0" algn="ctr" rtl="0">
              <a:buNone/>
            </a:pPr>
            <a:r>
              <a:rPr lang="en" sz="2800" dirty="0">
                <a:latin typeface="Montserrat" panose="00000500000000000000" pitchFamily="2" charset="0"/>
              </a:rPr>
              <a:t>(étoiles autour de l’objet). </a:t>
            </a:r>
            <a:endParaRPr sz="2800" dirty="0">
              <a:latin typeface="Montserrat" panose="00000500000000000000" pitchFamily="2" charset="0"/>
            </a:endParaRPr>
          </a:p>
        </p:txBody>
      </p:sp>
      <p:pic>
        <p:nvPicPr>
          <p:cNvPr id="220" name="Google Shape;220;p34"/>
          <p:cNvPicPr preferRelativeResize="0"/>
          <p:nvPr/>
        </p:nvPicPr>
        <p:blipFill>
          <a:blip r:embed="rId3">
            <a:alphaModFix/>
          </a:blip>
          <a:stretch>
            <a:fillRect/>
          </a:stretch>
        </p:blipFill>
        <p:spPr>
          <a:xfrm>
            <a:off x="635804" y="4186320"/>
            <a:ext cx="11925689" cy="4063720"/>
          </a:xfrm>
          <a:prstGeom prst="rect">
            <a:avLst/>
          </a:prstGeom>
          <a:noFill/>
          <a:ln>
            <a:noFill/>
          </a:ln>
        </p:spPr>
      </p:pic>
      <p:sp>
        <p:nvSpPr>
          <p:cNvPr id="2" name="Espace réservé du numéro de diapositive 1">
            <a:extLst>
              <a:ext uri="{FF2B5EF4-FFF2-40B4-BE49-F238E27FC236}">
                <a16:creationId xmlns:a16="http://schemas.microsoft.com/office/drawing/2014/main" id="{B1AD5AB4-43AA-48CE-8E82-E9E0B5287342}"/>
              </a:ext>
            </a:extLst>
          </p:cNvPr>
          <p:cNvSpPr>
            <a:spLocks noGrp="1"/>
          </p:cNvSpPr>
          <p:nvPr>
            <p:ph type="sldNum" idx="12"/>
          </p:nvPr>
        </p:nvSpPr>
        <p:spPr/>
        <p:txBody>
          <a:bodyPr/>
          <a:lstStyle/>
          <a:p>
            <a:fld id="{00000000-1234-1234-1234-123412341234}" type="slidenum">
              <a:rPr lang="fr-FR" smtClean="0"/>
              <a:pPr/>
              <a:t>25</a:t>
            </a:fld>
            <a:endParaRPr lang="fr-FR"/>
          </a:p>
        </p:txBody>
      </p:sp>
      <p:sp>
        <p:nvSpPr>
          <p:cNvPr id="6" name="Google Shape;218;p34">
            <a:extLst>
              <a:ext uri="{FF2B5EF4-FFF2-40B4-BE49-F238E27FC236}">
                <a16:creationId xmlns:a16="http://schemas.microsoft.com/office/drawing/2014/main" id="{0C80C43A-31E5-48DB-A031-7A0485222752}"/>
              </a:ext>
            </a:extLst>
          </p:cNvPr>
          <p:cNvSpPr txBox="1">
            <a:spLocks/>
          </p:cNvSpPr>
          <p:nvPr/>
        </p:nvSpPr>
        <p:spPr>
          <a:xfrm>
            <a:off x="6730999" y="2522568"/>
            <a:ext cx="5715001" cy="5593486"/>
          </a:xfrm>
          <a:prstGeom prst="rect">
            <a:avLst/>
          </a:prstGeom>
        </p:spPr>
        <p:txBody>
          <a:bodyPr spcFirstLastPara="1" wrap="square" lIns="130027" tIns="130027" rIns="130027" bIns="130027" anchor="t" anchorCtr="0">
            <a:noAutofit/>
          </a:bodyPr>
          <a:lstStyle>
            <a:lvl1pPr marL="650230" lvl="0" indent="-487672">
              <a:spcBef>
                <a:spcPts val="0"/>
              </a:spcBef>
              <a:spcAft>
                <a:spcPts val="0"/>
              </a:spcAft>
              <a:buSzPts val="1800"/>
              <a:buChar char="●"/>
              <a:defRPr b="0" i="0">
                <a:solidFill>
                  <a:schemeClr val="tx1"/>
                </a:solidFill>
                <a:latin typeface="+mn-lt"/>
                <a:ea typeface="+mn-ea"/>
                <a:cs typeface="+mn-cs"/>
              </a:defRPr>
            </a:lvl1pPr>
            <a:lvl2pPr marL="1300460" lvl="1" indent="-451549">
              <a:spcBef>
                <a:spcPts val="2276"/>
              </a:spcBef>
              <a:spcAft>
                <a:spcPts val="0"/>
              </a:spcAft>
              <a:buSzPts val="1400"/>
              <a:buChar char="○"/>
              <a:defRPr>
                <a:latin typeface="+mn-lt"/>
                <a:ea typeface="+mn-ea"/>
                <a:cs typeface="+mn-cs"/>
              </a:defRPr>
            </a:lvl2pPr>
            <a:lvl3pPr marL="1950690" lvl="2" indent="-451549">
              <a:spcBef>
                <a:spcPts val="2276"/>
              </a:spcBef>
              <a:spcAft>
                <a:spcPts val="0"/>
              </a:spcAft>
              <a:buSzPts val="1400"/>
              <a:buChar char="■"/>
              <a:defRPr>
                <a:latin typeface="+mn-lt"/>
                <a:ea typeface="+mn-ea"/>
                <a:cs typeface="+mn-cs"/>
              </a:defRPr>
            </a:lvl3pPr>
            <a:lvl4pPr marL="2600919" lvl="3" indent="-451549">
              <a:spcBef>
                <a:spcPts val="2276"/>
              </a:spcBef>
              <a:spcAft>
                <a:spcPts val="0"/>
              </a:spcAft>
              <a:buSzPts val="1400"/>
              <a:buChar char="●"/>
              <a:defRPr>
                <a:latin typeface="+mn-lt"/>
                <a:ea typeface="+mn-ea"/>
                <a:cs typeface="+mn-cs"/>
              </a:defRPr>
            </a:lvl4pPr>
            <a:lvl5pPr marL="3251149" lvl="4" indent="-451549">
              <a:spcBef>
                <a:spcPts val="2276"/>
              </a:spcBef>
              <a:spcAft>
                <a:spcPts val="0"/>
              </a:spcAft>
              <a:buSzPts val="1400"/>
              <a:buChar char="○"/>
              <a:defRPr>
                <a:latin typeface="+mn-lt"/>
                <a:ea typeface="+mn-ea"/>
                <a:cs typeface="+mn-cs"/>
              </a:defRPr>
            </a:lvl5pPr>
            <a:lvl6pPr marL="3901379" lvl="5" indent="-451549">
              <a:spcBef>
                <a:spcPts val="2276"/>
              </a:spcBef>
              <a:spcAft>
                <a:spcPts val="0"/>
              </a:spcAft>
              <a:buSzPts val="1400"/>
              <a:buChar char="■"/>
              <a:defRPr>
                <a:latin typeface="+mn-lt"/>
                <a:ea typeface="+mn-ea"/>
                <a:cs typeface="+mn-cs"/>
              </a:defRPr>
            </a:lvl6pPr>
            <a:lvl7pPr marL="4551609" lvl="6" indent="-451549">
              <a:spcBef>
                <a:spcPts val="2276"/>
              </a:spcBef>
              <a:spcAft>
                <a:spcPts val="0"/>
              </a:spcAft>
              <a:buSzPts val="1400"/>
              <a:buChar char="●"/>
              <a:defRPr>
                <a:latin typeface="+mn-lt"/>
                <a:ea typeface="+mn-ea"/>
                <a:cs typeface="+mn-cs"/>
              </a:defRPr>
            </a:lvl7pPr>
            <a:lvl8pPr marL="5201839" lvl="7" indent="-451549">
              <a:spcBef>
                <a:spcPts val="2276"/>
              </a:spcBef>
              <a:spcAft>
                <a:spcPts val="0"/>
              </a:spcAft>
              <a:buSzPts val="1400"/>
              <a:buChar char="○"/>
              <a:defRPr>
                <a:latin typeface="+mn-lt"/>
                <a:ea typeface="+mn-ea"/>
                <a:cs typeface="+mn-cs"/>
              </a:defRPr>
            </a:lvl8pPr>
            <a:lvl9pPr marL="5852069" lvl="8" indent="-451549">
              <a:spcBef>
                <a:spcPts val="2276"/>
              </a:spcBef>
              <a:spcAft>
                <a:spcPts val="2276"/>
              </a:spcAft>
              <a:buSzPts val="1400"/>
              <a:buChar char="■"/>
              <a:defRPr>
                <a:latin typeface="+mn-lt"/>
                <a:ea typeface="+mn-ea"/>
                <a:cs typeface="+mn-cs"/>
              </a:defRPr>
            </a:lvl9pPr>
          </a:lstStyle>
          <a:p>
            <a:pPr marL="0" indent="0" algn="ctr" rtl="0">
              <a:spcBef>
                <a:spcPts val="2276"/>
              </a:spcBef>
              <a:spcAft>
                <a:spcPts val="2276"/>
              </a:spcAft>
              <a:buFontTx/>
              <a:buNone/>
            </a:pPr>
            <a:r>
              <a:rPr lang="fr-FR" sz="2800" kern="0" dirty="0">
                <a:latin typeface="Montserrat" panose="00000500000000000000" pitchFamily="2" charset="0"/>
              </a:rPr>
              <a:t>Animation d’échec </a:t>
            </a:r>
            <a:br>
              <a:rPr lang="fr-FR" sz="2800" kern="0" dirty="0">
                <a:latin typeface="Montserrat" panose="00000500000000000000" pitchFamily="2" charset="0"/>
              </a:rPr>
            </a:br>
            <a:r>
              <a:rPr lang="fr-FR" sz="2800" kern="0" dirty="0">
                <a:latin typeface="Montserrat" panose="00000500000000000000" pitchFamily="2" charset="0"/>
              </a:rPr>
              <a:t>(fumée autour de l’objet)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299" y="1540144"/>
            <a:ext cx="6998441" cy="5622655"/>
          </a:xfrm>
          <a:prstGeom prst="rect">
            <a:avLst/>
          </a:prstGeom>
        </p:spPr>
        <p:txBody>
          <a:bodyPr vert="horz" wrap="square" lIns="0" tIns="68580" rIns="0" bIns="0" rtlCol="0">
            <a:spAutoFit/>
          </a:bodyPr>
          <a:lstStyle/>
          <a:p>
            <a:pPr marL="12700" marR="5080">
              <a:lnSpc>
                <a:spcPts val="6200"/>
              </a:lnSpc>
              <a:spcBef>
                <a:spcPts val="540"/>
              </a:spcBef>
            </a:pPr>
            <a:r>
              <a:rPr sz="5400" b="1" spc="-35" dirty="0">
                <a:solidFill>
                  <a:srgbClr val="EE4A9A"/>
                </a:solidFill>
                <a:latin typeface="Montserrat"/>
                <a:cs typeface="Montserrat"/>
              </a:rPr>
              <a:t>ENTRAÎNEMENT  </a:t>
            </a:r>
            <a:r>
              <a:rPr sz="5400" b="1" spc="-175" dirty="0">
                <a:solidFill>
                  <a:srgbClr val="EE4A9A"/>
                </a:solidFill>
                <a:latin typeface="Montserrat"/>
                <a:cs typeface="Montserrat"/>
              </a:rPr>
              <a:t>AUX </a:t>
            </a:r>
            <a:r>
              <a:rPr sz="5400" b="1" spc="-35" dirty="0">
                <a:solidFill>
                  <a:srgbClr val="EE4A9A"/>
                </a:solidFill>
                <a:latin typeface="Montserrat"/>
                <a:cs typeface="Montserrat"/>
              </a:rPr>
              <a:t>ACTIONS  </a:t>
            </a:r>
            <a:r>
              <a:rPr sz="5400" b="1" spc="-55" dirty="0">
                <a:solidFill>
                  <a:srgbClr val="EE4A9A"/>
                </a:solidFill>
                <a:latin typeface="Montserrat"/>
                <a:cs typeface="Montserrat"/>
              </a:rPr>
              <a:t>MOTRICES  </a:t>
            </a:r>
            <a:r>
              <a:rPr sz="5400" b="1" spc="-95" dirty="0">
                <a:solidFill>
                  <a:srgbClr val="EE4A9A"/>
                </a:solidFill>
                <a:latin typeface="Montserrat"/>
                <a:cs typeface="Montserrat"/>
              </a:rPr>
              <a:t>C</a:t>
            </a:r>
            <a:r>
              <a:rPr sz="5400" b="1" spc="-165" dirty="0">
                <a:solidFill>
                  <a:srgbClr val="EE4A9A"/>
                </a:solidFill>
                <a:latin typeface="Montserrat"/>
                <a:cs typeface="Montserrat"/>
              </a:rPr>
              <a:t>OLLABOR</a:t>
            </a:r>
            <a:r>
              <a:rPr sz="5400" b="1" spc="-395" dirty="0">
                <a:solidFill>
                  <a:srgbClr val="EE4A9A"/>
                </a:solidFill>
                <a:latin typeface="Montserrat"/>
                <a:cs typeface="Montserrat"/>
              </a:rPr>
              <a:t>A</a:t>
            </a:r>
            <a:r>
              <a:rPr sz="5400" b="1" spc="-80" dirty="0">
                <a:solidFill>
                  <a:srgbClr val="EE4A9A"/>
                </a:solidFill>
                <a:latin typeface="Montserrat"/>
                <a:cs typeface="Montserrat"/>
              </a:rPr>
              <a:t>TIVES  </a:t>
            </a:r>
            <a:r>
              <a:rPr sz="5400" b="1" u="sng" spc="-190" dirty="0">
                <a:solidFill>
                  <a:srgbClr val="EE4A9A"/>
                </a:solidFill>
                <a:latin typeface="Montserrat"/>
                <a:cs typeface="Montserrat"/>
              </a:rPr>
              <a:t>AVEC</a:t>
            </a:r>
            <a:r>
              <a:rPr sz="5400" b="1" spc="-190" dirty="0">
                <a:solidFill>
                  <a:srgbClr val="EE4A9A"/>
                </a:solidFill>
                <a:latin typeface="Montserrat"/>
                <a:cs typeface="Montserrat"/>
              </a:rPr>
              <a:t> </a:t>
            </a:r>
            <a:r>
              <a:rPr sz="5400" b="1" spc="-155" dirty="0">
                <a:solidFill>
                  <a:srgbClr val="EE4A9A"/>
                </a:solidFill>
                <a:latin typeface="Montserrat"/>
                <a:cs typeface="Montserrat"/>
              </a:rPr>
              <a:t>LA  </a:t>
            </a:r>
            <a:r>
              <a:rPr sz="5400" b="1" spc="-145" dirty="0">
                <a:solidFill>
                  <a:srgbClr val="EE4A9A"/>
                </a:solidFill>
                <a:latin typeface="Montserrat"/>
                <a:cs typeface="Montserrat"/>
              </a:rPr>
              <a:t>PLATEFORME  </a:t>
            </a:r>
            <a:r>
              <a:rPr sz="5400" b="1" spc="-25" dirty="0">
                <a:solidFill>
                  <a:srgbClr val="EE4A9A"/>
                </a:solidFill>
                <a:latin typeface="Montserrat"/>
                <a:cs typeface="Montserrat"/>
              </a:rPr>
              <a:t>MIMETIC</a:t>
            </a:r>
            <a:endParaRPr sz="5400" dirty="0">
              <a:latin typeface="Montserrat"/>
              <a:cs typeface="Montserrat"/>
            </a:endParaRP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826FE97C-12A9-4738-842E-4E812E3A57BC}"/>
              </a:ext>
            </a:extLst>
          </p:cNvPr>
          <p:cNvSpPr>
            <a:spLocks noGrp="1"/>
          </p:cNvSpPr>
          <p:nvPr>
            <p:ph type="sldNum" sz="quarter" idx="7"/>
          </p:nvPr>
        </p:nvSpPr>
        <p:spPr/>
        <p:txBody>
          <a:bodyPr/>
          <a:lstStyle/>
          <a:p>
            <a:fld id="{B6F15528-21DE-4FAA-801E-634DDDAF4B2B}" type="slidenum">
              <a:rPr lang="fr-FR" smtClean="0"/>
              <a:t>26</a:t>
            </a:fld>
            <a:endParaRPr lang="fr-FR"/>
          </a:p>
        </p:txBody>
      </p:sp>
    </p:spTree>
    <p:extLst>
      <p:ext uri="{BB962C8B-B14F-4D97-AF65-F5344CB8AC3E}">
        <p14:creationId xmlns:p14="http://schemas.microsoft.com/office/powerpoint/2010/main" val="381900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43307" y="400557"/>
            <a:ext cx="12118187" cy="1085867"/>
          </a:xfrm>
          <a:prstGeom prst="rect">
            <a:avLst/>
          </a:prstGeom>
        </p:spPr>
        <p:txBody>
          <a:bodyPr spcFirstLastPara="1" wrap="square" lIns="130027" tIns="130027" rIns="130027" bIns="130027" anchor="t" anchorCtr="0">
            <a:noAutofit/>
          </a:bodyPr>
          <a:lstStyle/>
          <a:p>
            <a:pPr algn="l" rtl="0"/>
            <a:r>
              <a:rPr lang="en"/>
              <a:t>Adapter le protocole aux spécificités </a:t>
            </a:r>
            <a:br>
              <a:rPr lang="en"/>
            </a:br>
            <a:r>
              <a:rPr lang="en"/>
              <a:t>de chaque enfant</a:t>
            </a:r>
            <a:endParaRPr/>
          </a:p>
        </p:txBody>
      </p:sp>
      <p:sp>
        <p:nvSpPr>
          <p:cNvPr id="240" name="Google Shape;240;p37"/>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None/>
            </a:pPr>
            <a:r>
              <a:rPr lang="en" sz="3600" dirty="0">
                <a:latin typeface="Montserrat" panose="00000500000000000000" pitchFamily="2" charset="0"/>
              </a:rPr>
              <a:t>Trois phases : </a:t>
            </a:r>
            <a:endParaRPr sz="3600" dirty="0">
              <a:latin typeface="Montserrat" panose="00000500000000000000" pitchFamily="2" charset="0"/>
            </a:endParaRPr>
          </a:p>
          <a:p>
            <a:pPr marL="878415" indent="-742950" algn="l" rtl="0">
              <a:spcBef>
                <a:spcPts val="2276"/>
              </a:spcBef>
              <a:buSzPts val="2100"/>
              <a:buFont typeface="+mj-lt"/>
              <a:buAutoNum type="arabicPeriod"/>
            </a:pPr>
            <a:r>
              <a:rPr lang="en" sz="3600" dirty="0">
                <a:latin typeface="Montserrat" panose="00000500000000000000" pitchFamily="2" charset="0"/>
              </a:rPr>
              <a:t>une phase de familiarisation avec la plate-forme</a:t>
            </a:r>
            <a:br>
              <a:rPr lang="en" sz="3600" dirty="0">
                <a:latin typeface="Montserrat" panose="00000500000000000000" pitchFamily="2" charset="0"/>
              </a:rPr>
            </a:br>
            <a:endParaRPr sz="3600" dirty="0">
              <a:latin typeface="Montserrat" panose="00000500000000000000" pitchFamily="2" charset="0"/>
            </a:endParaRPr>
          </a:p>
          <a:p>
            <a:pPr marL="878415" indent="-742950" algn="l" rtl="0">
              <a:buSzPts val="2100"/>
              <a:buFont typeface="+mj-lt"/>
              <a:buAutoNum type="arabicPeriod"/>
            </a:pPr>
            <a:r>
              <a:rPr lang="en" sz="3600" dirty="0">
                <a:latin typeface="Montserrat" panose="00000500000000000000" pitchFamily="2" charset="0"/>
              </a:rPr>
              <a:t>une phase d’apprentissage de la coordination </a:t>
            </a:r>
            <a:br>
              <a:rPr lang="en" sz="3600" dirty="0">
                <a:latin typeface="Montserrat" panose="00000500000000000000" pitchFamily="2" charset="0"/>
              </a:rPr>
            </a:br>
            <a:r>
              <a:rPr lang="en" sz="3600" dirty="0">
                <a:latin typeface="Montserrat" panose="00000500000000000000" pitchFamily="2" charset="0"/>
              </a:rPr>
              <a:t>avec l’avatar </a:t>
            </a:r>
            <a:r>
              <a:rPr lang="fr-FR" sz="3600" dirty="0">
                <a:latin typeface="Montserrat" panose="00000500000000000000" pitchFamily="2" charset="0"/>
              </a:rPr>
              <a:t>Michou </a:t>
            </a:r>
            <a:r>
              <a:rPr lang="en" sz="3600" dirty="0">
                <a:latin typeface="Montserrat" panose="00000500000000000000" pitchFamily="2" charset="0"/>
              </a:rPr>
              <a:t>qui suit l’enfant</a:t>
            </a:r>
            <a:br>
              <a:rPr lang="en" sz="3600" dirty="0">
                <a:latin typeface="Montserrat" panose="00000500000000000000" pitchFamily="2" charset="0"/>
              </a:rPr>
            </a:br>
            <a:endParaRPr sz="3600" dirty="0">
              <a:latin typeface="Montserrat" panose="00000500000000000000" pitchFamily="2" charset="0"/>
            </a:endParaRPr>
          </a:p>
          <a:p>
            <a:pPr marL="878415" indent="-742950" algn="l" rtl="0">
              <a:buSzPts val="2100"/>
              <a:buFont typeface="+mj-lt"/>
              <a:buAutoNum type="arabicPeriod"/>
            </a:pPr>
            <a:r>
              <a:rPr lang="en" sz="3600" dirty="0">
                <a:latin typeface="Montserrat" panose="00000500000000000000" pitchFamily="2" charset="0"/>
              </a:rPr>
              <a:t>une phase d’adaptation </a:t>
            </a:r>
            <a:br>
              <a:rPr lang="en" sz="3600" dirty="0">
                <a:latin typeface="Montserrat" panose="00000500000000000000" pitchFamily="2" charset="0"/>
              </a:rPr>
            </a:br>
            <a:r>
              <a:rPr lang="en" sz="3600" dirty="0">
                <a:latin typeface="Montserrat" panose="00000500000000000000" pitchFamily="2" charset="0"/>
              </a:rPr>
              <a:t>à la vitesse, au trajet et à la direction </a:t>
            </a:r>
            <a:br>
              <a:rPr lang="en" sz="3600" dirty="0">
                <a:latin typeface="Montserrat" panose="00000500000000000000" pitchFamily="2" charset="0"/>
              </a:rPr>
            </a:br>
            <a:r>
              <a:rPr lang="en" sz="3600" dirty="0">
                <a:latin typeface="Montserrat" panose="00000500000000000000" pitchFamily="2" charset="0"/>
              </a:rPr>
              <a:t>de l’avatar </a:t>
            </a:r>
            <a:r>
              <a:rPr lang="fr-FR" sz="3600" dirty="0">
                <a:latin typeface="Montserrat" panose="00000500000000000000" pitchFamily="2" charset="0"/>
              </a:rPr>
              <a:t>Lola </a:t>
            </a:r>
            <a:r>
              <a:rPr lang="en" sz="3600" dirty="0">
                <a:latin typeface="Montserrat" panose="00000500000000000000" pitchFamily="2" charset="0"/>
              </a:rPr>
              <a:t>que l’enfant doit suivre</a:t>
            </a:r>
            <a:endParaRPr sz="3600" dirty="0">
              <a:latin typeface="Montserrat" panose="00000500000000000000" pitchFamily="2" charset="0"/>
            </a:endParaRPr>
          </a:p>
          <a:p>
            <a:pPr marL="0" indent="0" algn="l" rtl="0">
              <a:spcBef>
                <a:spcPts val="2276"/>
              </a:spcBef>
              <a:spcAft>
                <a:spcPts val="2276"/>
              </a:spcAft>
              <a:buNone/>
            </a:pPr>
            <a:endParaRPr sz="36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58569D85-3D84-440B-B674-C18754FD468A}"/>
              </a:ext>
            </a:extLst>
          </p:cNvPr>
          <p:cNvSpPr>
            <a:spLocks noGrp="1"/>
          </p:cNvSpPr>
          <p:nvPr>
            <p:ph type="sldNum" idx="12"/>
          </p:nvPr>
        </p:nvSpPr>
        <p:spPr/>
        <p:txBody>
          <a:bodyPr/>
          <a:lstStyle/>
          <a:p>
            <a:fld id="{00000000-1234-1234-1234-123412341234}"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DA6F02-7CF6-4ECC-934E-5322592CAE59}"/>
              </a:ext>
            </a:extLst>
          </p:cNvPr>
          <p:cNvSpPr>
            <a:spLocks noGrp="1"/>
          </p:cNvSpPr>
          <p:nvPr>
            <p:ph type="title"/>
          </p:nvPr>
        </p:nvSpPr>
        <p:spPr/>
        <p:txBody>
          <a:bodyPr/>
          <a:lstStyle/>
          <a:p>
            <a:r>
              <a:rPr lang="fr-FR" dirty="0"/>
              <a:t>1</a:t>
            </a:r>
            <a:r>
              <a:rPr lang="en" dirty="0"/>
              <a:t>) </a:t>
            </a:r>
            <a:r>
              <a:rPr lang="fr-FR" dirty="0"/>
              <a:t>Phase de familiarisation </a:t>
            </a:r>
            <a:br>
              <a:rPr lang="fr-FR" dirty="0"/>
            </a:br>
            <a:r>
              <a:rPr lang="fr-FR" dirty="0"/>
              <a:t>avec la plateforme</a:t>
            </a:r>
          </a:p>
        </p:txBody>
      </p:sp>
      <p:sp>
        <p:nvSpPr>
          <p:cNvPr id="4" name="Espace réservé du numéro de diapositive 3">
            <a:extLst>
              <a:ext uri="{FF2B5EF4-FFF2-40B4-BE49-F238E27FC236}">
                <a16:creationId xmlns:a16="http://schemas.microsoft.com/office/drawing/2014/main" id="{A0C10291-732A-4729-A596-606F3D398D53}"/>
              </a:ext>
            </a:extLst>
          </p:cNvPr>
          <p:cNvSpPr>
            <a:spLocks noGrp="1"/>
          </p:cNvSpPr>
          <p:nvPr>
            <p:ph type="sldNum" idx="12"/>
          </p:nvPr>
        </p:nvSpPr>
        <p:spPr/>
        <p:txBody>
          <a:bodyPr/>
          <a:lstStyle/>
          <a:p>
            <a:fld id="{00000000-1234-1234-1234-123412341234}" type="slidenum">
              <a:rPr lang="fr-FR" smtClean="0"/>
              <a:pPr/>
              <a:t>28</a:t>
            </a:fld>
            <a:endParaRPr lang="fr-FR"/>
          </a:p>
        </p:txBody>
      </p:sp>
    </p:spTree>
    <p:extLst>
      <p:ext uri="{BB962C8B-B14F-4D97-AF65-F5344CB8AC3E}">
        <p14:creationId xmlns:p14="http://schemas.microsoft.com/office/powerpoint/2010/main" val="236179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marL="650230" indent="-577982" algn="l" rtl="0">
              <a:buAutoNum type="arabicParenR"/>
            </a:pPr>
            <a:r>
              <a:rPr lang="en" dirty="0"/>
              <a:t>Phase de familiarisation avec le lieu et la plateforme</a:t>
            </a:r>
            <a:endParaRPr dirty="0"/>
          </a:p>
        </p:txBody>
      </p:sp>
      <p:sp>
        <p:nvSpPr>
          <p:cNvPr id="247" name="Google Shape;247;p38"/>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342900" indent="-342900" algn="l" rtl="0">
              <a:spcAft>
                <a:spcPts val="2276"/>
              </a:spcAft>
            </a:pPr>
            <a:r>
              <a:rPr lang="fr-FR" sz="3200" dirty="0">
                <a:latin typeface="Montserrat" panose="00000500000000000000" pitchFamily="2" charset="0"/>
              </a:rPr>
              <a:t>être très attentif à cette phase : </a:t>
            </a:r>
            <a:br>
              <a:rPr lang="fr-FR" sz="3200" dirty="0">
                <a:latin typeface="Montserrat" panose="00000500000000000000" pitchFamily="2" charset="0"/>
              </a:rPr>
            </a:br>
            <a:r>
              <a:rPr lang="fr-FR" sz="3200" dirty="0">
                <a:latin typeface="Montserrat" panose="00000500000000000000" pitchFamily="2" charset="0"/>
              </a:rPr>
              <a:t>elle va conditionner la suite pour certains enfants, </a:t>
            </a:r>
            <a:br>
              <a:rPr lang="fr-FR" sz="3200" dirty="0">
                <a:latin typeface="Montserrat" panose="00000500000000000000" pitchFamily="2" charset="0"/>
              </a:rPr>
            </a:br>
            <a:r>
              <a:rPr lang="fr-FR" sz="3200" dirty="0">
                <a:latin typeface="Montserrat" panose="00000500000000000000" pitchFamily="2" charset="0"/>
              </a:rPr>
              <a:t>ceux qui ont du mal à accepter le changement</a:t>
            </a:r>
            <a:br>
              <a:rPr lang="fr-FR" sz="3200" dirty="0">
                <a:latin typeface="Montserrat" panose="00000500000000000000" pitchFamily="2" charset="0"/>
              </a:rPr>
            </a:br>
            <a:endParaRPr lang="fr-FR" sz="3200" dirty="0">
              <a:latin typeface="Montserrat" panose="00000500000000000000" pitchFamily="2" charset="0"/>
            </a:endParaRPr>
          </a:p>
          <a:p>
            <a:pPr marL="342900" indent="-342900" algn="l" rtl="0">
              <a:spcAft>
                <a:spcPts val="2276"/>
              </a:spcAft>
            </a:pPr>
            <a:r>
              <a:rPr lang="fr-FR" sz="3200" dirty="0">
                <a:latin typeface="Montserrat" panose="00000500000000000000" pitchFamily="2" charset="0"/>
              </a:rPr>
              <a:t>il y a un changement important dans une salle qui était réservée à un autre usage : maintenant il y a une plate-forme dedans</a:t>
            </a:r>
          </a:p>
        </p:txBody>
      </p:sp>
      <p:sp>
        <p:nvSpPr>
          <p:cNvPr id="2" name="Espace réservé du numéro de diapositive 1">
            <a:extLst>
              <a:ext uri="{FF2B5EF4-FFF2-40B4-BE49-F238E27FC236}">
                <a16:creationId xmlns:a16="http://schemas.microsoft.com/office/drawing/2014/main" id="{7685CB37-ACAA-486A-8FC5-C187F0F8AA03}"/>
              </a:ext>
            </a:extLst>
          </p:cNvPr>
          <p:cNvSpPr>
            <a:spLocks noGrp="1"/>
          </p:cNvSpPr>
          <p:nvPr>
            <p:ph type="sldNum" idx="12"/>
          </p:nvPr>
        </p:nvSpPr>
        <p:spPr/>
        <p:txBody>
          <a:bodyPr/>
          <a:lstStyle/>
          <a:p>
            <a:fld id="{00000000-1234-1234-1234-123412341234}"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A qui est destiné ce document</a:t>
            </a:r>
            <a:endParaRPr/>
          </a:p>
        </p:txBody>
      </p:sp>
      <p:sp>
        <p:nvSpPr>
          <p:cNvPr id="82" name="Google Shape;82;p16"/>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Clr>
                <a:schemeClr val="dk1"/>
              </a:buClr>
              <a:buSzPts val="1100"/>
              <a:buNone/>
            </a:pPr>
            <a:endParaRPr lang="en" sz="3413" dirty="0"/>
          </a:p>
          <a:p>
            <a:pPr marL="0" indent="0" algn="l" rtl="0">
              <a:buClr>
                <a:schemeClr val="dk1"/>
              </a:buClr>
              <a:buSzPts val="1100"/>
              <a:buNone/>
            </a:pPr>
            <a:endParaRPr lang="en" sz="3413" dirty="0"/>
          </a:p>
          <a:p>
            <a:pPr marL="0" indent="0" algn="just" rtl="0">
              <a:buClr>
                <a:schemeClr val="dk1"/>
              </a:buClr>
              <a:buSzPts val="1100"/>
              <a:buNone/>
            </a:pPr>
            <a:r>
              <a:rPr lang="en" sz="3413" dirty="0"/>
              <a:t>Ce livrable est destiné notamment aux aidants intéressés </a:t>
            </a:r>
            <a:br>
              <a:rPr lang="en" sz="3413" dirty="0"/>
            </a:br>
            <a:r>
              <a:rPr lang="en" sz="3413" dirty="0"/>
              <a:t>à faire progresser dans la collaboration motrice des enfants avec Trouble du Spectre de l’Autisme, avec ou sans un dispositif comme la plateforme MIMETIC. </a:t>
            </a:r>
            <a:endParaRPr sz="3413" dirty="0"/>
          </a:p>
          <a:p>
            <a:pPr marL="0" indent="0" algn="l" rtl="0">
              <a:spcBef>
                <a:spcPts val="2276"/>
              </a:spcBef>
              <a:spcAft>
                <a:spcPts val="2276"/>
              </a:spcAft>
              <a:buNone/>
            </a:pPr>
            <a:endParaRPr dirty="0"/>
          </a:p>
        </p:txBody>
      </p:sp>
      <p:sp>
        <p:nvSpPr>
          <p:cNvPr id="2" name="Espace réservé du numéro de diapositive 1">
            <a:extLst>
              <a:ext uri="{FF2B5EF4-FFF2-40B4-BE49-F238E27FC236}">
                <a16:creationId xmlns:a16="http://schemas.microsoft.com/office/drawing/2014/main" id="{ACE57819-6F89-46FC-8640-FA7A9D645237}"/>
              </a:ext>
            </a:extLst>
          </p:cNvPr>
          <p:cNvSpPr>
            <a:spLocks noGrp="1"/>
          </p:cNvSpPr>
          <p:nvPr>
            <p:ph type="sldNum" idx="12"/>
          </p:nvPr>
        </p:nvSpPr>
        <p:spPr/>
        <p:txBody>
          <a:bodyPr/>
          <a:lstStyle/>
          <a:p>
            <a:fld id="{00000000-1234-1234-1234-123412341234}"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marL="72248" algn="l" rtl="0"/>
            <a:r>
              <a:rPr lang="fr-FR" dirty="0"/>
              <a:t>1</a:t>
            </a:r>
            <a:r>
              <a:rPr lang="en" dirty="0"/>
              <a:t>) </a:t>
            </a:r>
            <a:r>
              <a:rPr lang="fr-FR" dirty="0"/>
              <a:t>Phase de familiarisation avec le lieu et la plateforme</a:t>
            </a:r>
            <a:endParaRPr dirty="0"/>
          </a:p>
        </p:txBody>
      </p:sp>
      <p:sp>
        <p:nvSpPr>
          <p:cNvPr id="247" name="Google Shape;247;p38"/>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342900" indent="-342900" algn="l" rtl="0"/>
            <a:r>
              <a:rPr lang="fr-FR" sz="2400" dirty="0">
                <a:latin typeface="Montserrat" panose="00000500000000000000" pitchFamily="2" charset="0"/>
              </a:rPr>
              <a:t>Si l’enfant comprend suffisamment le langage :</a:t>
            </a:r>
          </a:p>
          <a:p>
            <a:pPr marL="993130" lvl="1" indent="-342900" algn="l" rtl="0"/>
            <a:r>
              <a:rPr lang="fr-FR" sz="2400" dirty="0">
                <a:latin typeface="Montserrat" panose="00000500000000000000" pitchFamily="2" charset="0"/>
              </a:rPr>
              <a:t>on peut lui dire  qu’on a installé un jeu </a:t>
            </a:r>
            <a:br>
              <a:rPr lang="fr-FR" sz="2400" dirty="0">
                <a:latin typeface="Montserrat" panose="00000500000000000000" pitchFamily="2" charset="0"/>
              </a:rPr>
            </a:br>
            <a:r>
              <a:rPr lang="fr-FR" sz="2400" dirty="0">
                <a:latin typeface="Montserrat" panose="00000500000000000000" pitchFamily="2" charset="0"/>
              </a:rPr>
              <a:t>et qu’il pourra aller voir ce jeu s’il en a envie</a:t>
            </a:r>
          </a:p>
          <a:p>
            <a:pPr marL="993130" lvl="1" indent="-342900" algn="l" rtl="0"/>
            <a:r>
              <a:rPr lang="fr-FR" sz="2400" dirty="0">
                <a:latin typeface="Montserrat" panose="00000500000000000000" pitchFamily="2" charset="0"/>
              </a:rPr>
              <a:t>peut-être plusieurs tentatives avant </a:t>
            </a:r>
            <a:br>
              <a:rPr lang="fr-FR" sz="2400" dirty="0">
                <a:latin typeface="Montserrat" panose="00000500000000000000" pitchFamily="2" charset="0"/>
              </a:rPr>
            </a:br>
            <a:r>
              <a:rPr lang="fr-FR" sz="2400" dirty="0">
                <a:latin typeface="Montserrat" panose="00000500000000000000" pitchFamily="2" charset="0"/>
              </a:rPr>
              <a:t>qu’il/elle accepte de rentrer dans la salle transformée. </a:t>
            </a:r>
          </a:p>
          <a:p>
            <a:pPr marL="993130" lvl="1" indent="-342900" algn="l" rtl="0"/>
            <a:r>
              <a:rPr lang="fr-FR" sz="2400" dirty="0">
                <a:latin typeface="Montserrat" panose="00000500000000000000" pitchFamily="2" charset="0"/>
              </a:rPr>
              <a:t>commencer par laisser la porte ouverte : </a:t>
            </a:r>
            <a:br>
              <a:rPr lang="fr-FR" sz="2400" dirty="0">
                <a:latin typeface="Montserrat" panose="00000500000000000000" pitchFamily="2" charset="0"/>
              </a:rPr>
            </a:br>
            <a:r>
              <a:rPr lang="fr-FR" sz="2400" dirty="0">
                <a:latin typeface="Montserrat" panose="00000500000000000000" pitchFamily="2" charset="0"/>
              </a:rPr>
              <a:t>il/elle finira bien par jeter un coup d’œil à l’intérieur. </a:t>
            </a:r>
          </a:p>
          <a:p>
            <a:pPr marL="993130" lvl="1" indent="-342900" algn="l" rtl="0"/>
            <a:r>
              <a:rPr lang="fr-FR" sz="2400" dirty="0">
                <a:latin typeface="Montserrat" panose="00000500000000000000" pitchFamily="2" charset="0"/>
              </a:rPr>
              <a:t>Une autre fois, la plate-forme sera allumée avec l’avatar Michou, </a:t>
            </a:r>
            <a:br>
              <a:rPr lang="fr-FR" sz="2400" dirty="0">
                <a:latin typeface="Montserrat" panose="00000500000000000000" pitchFamily="2" charset="0"/>
              </a:rPr>
            </a:br>
            <a:r>
              <a:rPr lang="fr-FR" sz="2400" dirty="0">
                <a:latin typeface="Montserrat" panose="00000500000000000000" pitchFamily="2" charset="0"/>
              </a:rPr>
              <a:t>celui qui suit</a:t>
            </a:r>
          </a:p>
          <a:p>
            <a:pPr marL="993130" lvl="1" indent="-342900" algn="l" rtl="0"/>
            <a:r>
              <a:rPr lang="fr-FR" sz="2400" dirty="0">
                <a:latin typeface="Montserrat" panose="00000500000000000000" pitchFamily="2" charset="0"/>
              </a:rPr>
              <a:t>dire à l’enfant que Michou l’attend </a:t>
            </a:r>
            <a:br>
              <a:rPr lang="fr-FR" sz="2400" dirty="0">
                <a:latin typeface="Montserrat" panose="00000500000000000000" pitchFamily="2" charset="0"/>
              </a:rPr>
            </a:br>
            <a:r>
              <a:rPr lang="fr-FR" sz="2400" dirty="0">
                <a:latin typeface="Montserrat" panose="00000500000000000000" pitchFamily="2" charset="0"/>
              </a:rPr>
              <a:t>et lui demander s’il veut jouer avec lui. </a:t>
            </a:r>
            <a:endParaRPr sz="24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7685CB37-ACAA-486A-8FC5-C187F0F8AA03}"/>
              </a:ext>
            </a:extLst>
          </p:cNvPr>
          <p:cNvSpPr>
            <a:spLocks noGrp="1"/>
          </p:cNvSpPr>
          <p:nvPr>
            <p:ph type="sldNum" idx="12"/>
          </p:nvPr>
        </p:nvSpPr>
        <p:spPr/>
        <p:txBody>
          <a:bodyPr/>
          <a:lstStyle/>
          <a:p>
            <a:fld id="{00000000-1234-1234-1234-123412341234}" type="slidenum">
              <a:rPr lang="fr-FR" smtClean="0"/>
              <a:pPr/>
              <a:t>30</a:t>
            </a:fld>
            <a:endParaRPr lang="fr-FR"/>
          </a:p>
        </p:txBody>
      </p:sp>
    </p:spTree>
    <p:extLst>
      <p:ext uri="{BB962C8B-B14F-4D97-AF65-F5344CB8AC3E}">
        <p14:creationId xmlns:p14="http://schemas.microsoft.com/office/powerpoint/2010/main" val="305509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1</a:t>
            </a:r>
            <a:r>
              <a:rPr lang="en" dirty="0"/>
              <a:t>) </a:t>
            </a:r>
            <a:r>
              <a:rPr lang="fr-FR" dirty="0"/>
              <a:t>Phase de familiarisation avec la plateforme</a:t>
            </a:r>
            <a:endParaRPr dirty="0"/>
          </a:p>
        </p:txBody>
      </p:sp>
      <p:sp>
        <p:nvSpPr>
          <p:cNvPr id="254" name="Google Shape;254;p39"/>
          <p:cNvSpPr txBox="1">
            <a:spLocks noGrp="1"/>
          </p:cNvSpPr>
          <p:nvPr>
            <p:ph type="body" idx="1"/>
          </p:nvPr>
        </p:nvSpPr>
        <p:spPr>
          <a:xfrm>
            <a:off x="472250" y="2209800"/>
            <a:ext cx="12118187" cy="5463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Si l’enfant est non verbal</a:t>
            </a:r>
          </a:p>
          <a:p>
            <a:pPr marL="1107430" lvl="1" indent="-457200" algn="l" rtl="0">
              <a:spcBef>
                <a:spcPts val="600"/>
              </a:spcBef>
            </a:pPr>
            <a:r>
              <a:rPr lang="fr-FR" sz="2800" dirty="0">
                <a:latin typeface="Montserrat" panose="00000500000000000000" pitchFamily="2" charset="0"/>
              </a:rPr>
              <a:t>on préparera sur tablette une photo de la plate-forme dans la salle</a:t>
            </a:r>
          </a:p>
          <a:p>
            <a:pPr marL="1107430" lvl="1" indent="-457200" algn="l" rtl="0">
              <a:spcBef>
                <a:spcPts val="600"/>
              </a:spcBef>
            </a:pPr>
            <a:r>
              <a:rPr lang="fr-FR" sz="2800" dirty="0">
                <a:latin typeface="Montserrat" panose="00000500000000000000" pitchFamily="2" charset="0"/>
              </a:rPr>
              <a:t>on montrera la photo à l’enfant et on montrera la salle, porte ouverte</a:t>
            </a:r>
          </a:p>
          <a:p>
            <a:pPr marL="1107430" lvl="1" indent="-457200" algn="l" rtl="0">
              <a:spcBef>
                <a:spcPts val="600"/>
              </a:spcBef>
            </a:pPr>
            <a:r>
              <a:rPr lang="fr-FR" sz="2800" dirty="0">
                <a:latin typeface="Montserrat" panose="00000500000000000000" pitchFamily="2" charset="0"/>
              </a:rPr>
              <a:t>une autre fois, de même que précédemment, on allumera la plate-forme et on mimera une action avec Michou, puis on laissera la place à l’enfant qui la prendra s’il veut. </a:t>
            </a:r>
          </a:p>
          <a:p>
            <a:pPr marL="1107430" lvl="1" indent="-457200" algn="l" rtl="0">
              <a:spcBef>
                <a:spcPts val="600"/>
              </a:spcBef>
            </a:pPr>
            <a:r>
              <a:rPr lang="fr-FR" sz="2800" dirty="0">
                <a:latin typeface="Montserrat" panose="00000500000000000000" pitchFamily="2" charset="0"/>
              </a:rPr>
              <a:t>on n’insistera pas. Il vaut mieux patienter et que les lieux et la plate-forme soient bien acceptés, </a:t>
            </a:r>
            <a:br>
              <a:rPr lang="fr-FR" sz="2800" dirty="0">
                <a:latin typeface="Montserrat" panose="00000500000000000000" pitchFamily="2" charset="0"/>
              </a:rPr>
            </a:br>
            <a:r>
              <a:rPr lang="fr-FR" sz="2800" dirty="0">
                <a:latin typeface="Montserrat" panose="00000500000000000000" pitchFamily="2" charset="0"/>
              </a:rPr>
              <a:t>c’est le gage de réussite de l’entraînement.</a:t>
            </a:r>
            <a:br>
              <a:rPr lang="fr-FR" sz="2800" dirty="0">
                <a:latin typeface="Montserrat" panose="00000500000000000000" pitchFamily="2" charset="0"/>
              </a:rPr>
            </a:br>
            <a:endParaRPr lang="fr-F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31</a:t>
            </a:fld>
            <a:endParaRPr lang="fr-FR"/>
          </a:p>
        </p:txBody>
      </p:sp>
    </p:spTree>
    <p:extLst>
      <p:ext uri="{BB962C8B-B14F-4D97-AF65-F5344CB8AC3E}">
        <p14:creationId xmlns:p14="http://schemas.microsoft.com/office/powerpoint/2010/main" val="3986613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1</a:t>
            </a:r>
            <a:r>
              <a:rPr lang="en" dirty="0"/>
              <a:t>) </a:t>
            </a:r>
            <a:r>
              <a:rPr lang="fr-FR" dirty="0"/>
              <a:t>Phase de familiarisation avec la plateforme</a:t>
            </a:r>
            <a:endParaRPr dirty="0"/>
          </a:p>
        </p:txBody>
      </p:sp>
      <p:sp>
        <p:nvSpPr>
          <p:cNvPr id="254" name="Google Shape;254;p39"/>
          <p:cNvSpPr txBox="1">
            <a:spLocks noGrp="1"/>
          </p:cNvSpPr>
          <p:nvPr>
            <p:ph type="body" idx="1"/>
          </p:nvPr>
        </p:nvSpPr>
        <p:spPr>
          <a:xfrm>
            <a:off x="472250" y="2895600"/>
            <a:ext cx="12118187" cy="4777707"/>
          </a:xfrm>
          <a:prstGeom prst="rect">
            <a:avLst/>
          </a:prstGeom>
        </p:spPr>
        <p:txBody>
          <a:bodyPr spcFirstLastPara="1" wrap="square" lIns="130027" tIns="130027" rIns="130027" bIns="130027" anchor="t" anchorCtr="0">
            <a:noAutofit/>
          </a:bodyPr>
          <a:lstStyle/>
          <a:p>
            <a:pPr marL="0" indent="0" algn="ctr" rtl="0">
              <a:spcBef>
                <a:spcPts val="600"/>
              </a:spcBef>
              <a:buNone/>
            </a:pPr>
            <a:endParaRPr lang="fr-FR" sz="4000" dirty="0">
              <a:latin typeface="Montserrat" panose="00000500000000000000" pitchFamily="2" charset="0"/>
            </a:endParaRPr>
          </a:p>
          <a:p>
            <a:pPr marL="0" indent="0" algn="ctr" rtl="0">
              <a:spcBef>
                <a:spcPts val="600"/>
              </a:spcBef>
              <a:buNone/>
            </a:pPr>
            <a:r>
              <a:rPr lang="fr-FR" sz="4000" dirty="0">
                <a:latin typeface="Montserrat" panose="00000500000000000000" pitchFamily="2" charset="0"/>
              </a:rPr>
              <a:t>Voir le </a:t>
            </a:r>
            <a:r>
              <a:rPr lang="fr-FR" sz="4000" b="1" dirty="0">
                <a:latin typeface="Montserrat" panose="00000500000000000000" pitchFamily="2" charset="0"/>
              </a:rPr>
              <a:t>livrable </a:t>
            </a:r>
            <a:br>
              <a:rPr lang="fr-FR" sz="4000" b="1" dirty="0">
                <a:latin typeface="Montserrat" panose="00000500000000000000" pitchFamily="2" charset="0"/>
              </a:rPr>
            </a:br>
            <a:r>
              <a:rPr lang="fr-FR" sz="4000" b="1" dirty="0">
                <a:latin typeface="Montserrat" panose="00000500000000000000" pitchFamily="2" charset="0"/>
              </a:rPr>
              <a:t>« Guide de formation pour les aidants»</a:t>
            </a:r>
            <a:br>
              <a:rPr lang="fr-FR" sz="4000" b="1" dirty="0">
                <a:latin typeface="Montserrat" panose="00000500000000000000" pitchFamily="2" charset="0"/>
              </a:rPr>
            </a:br>
            <a:r>
              <a:rPr lang="fr-FR" sz="4000" dirty="0">
                <a:latin typeface="Montserrat" panose="00000500000000000000" pitchFamily="2" charset="0"/>
              </a:rPr>
              <a:t>pour d’autres suggestions sur la façon de préparer les enfants à accepter la plate-forme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32</a:t>
            </a:fld>
            <a:endParaRPr lang="fr-FR"/>
          </a:p>
        </p:txBody>
      </p:sp>
    </p:spTree>
    <p:extLst>
      <p:ext uri="{BB962C8B-B14F-4D97-AF65-F5344CB8AC3E}">
        <p14:creationId xmlns:p14="http://schemas.microsoft.com/office/powerpoint/2010/main" val="36612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1</a:t>
            </a:r>
            <a:r>
              <a:rPr lang="en" dirty="0"/>
              <a:t>) </a:t>
            </a:r>
            <a:r>
              <a:rPr lang="fr-FR" dirty="0"/>
              <a:t>Phase de familiarisation avec la plateforme</a:t>
            </a:r>
            <a:endParaRPr dirty="0"/>
          </a:p>
        </p:txBody>
      </p:sp>
      <p:sp>
        <p:nvSpPr>
          <p:cNvPr id="254" name="Google Shape;254;p3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dirty="0">
                <a:latin typeface="Montserrat" panose="00000500000000000000" pitchFamily="2" charset="0"/>
              </a:rPr>
              <a:t>Si l’enfant refuse ou manifeste un malaise</a:t>
            </a:r>
          </a:p>
          <a:p>
            <a:pPr marL="1107430" lvl="1" indent="-457200" algn="l" rtl="0">
              <a:spcBef>
                <a:spcPts val="600"/>
              </a:spcBef>
            </a:pPr>
            <a:r>
              <a:rPr lang="fr-FR" sz="3200" dirty="0">
                <a:latin typeface="Montserrat" panose="00000500000000000000" pitchFamily="2" charset="0"/>
              </a:rPr>
              <a:t>Il est préférable de renoncer à l’entraînement pour cet enfant. </a:t>
            </a:r>
          </a:p>
          <a:p>
            <a:pPr marL="1107430" lvl="1" indent="-457200" algn="l" rtl="0">
              <a:spcBef>
                <a:spcPts val="600"/>
              </a:spcBef>
            </a:pPr>
            <a:r>
              <a:rPr lang="fr-FR" sz="3200" dirty="0">
                <a:latin typeface="Montserrat" panose="00000500000000000000" pitchFamily="2" charset="0"/>
              </a:rPr>
              <a:t>Il acceptera peut-être plus tard en voyant les autres venir avec plaisir dans cette salle et utiliser la plate-forme : l’observation à distance permet souvent de faire disparaître les craintes et les résistances.</a:t>
            </a:r>
          </a:p>
          <a:p>
            <a:pPr marL="1107430" lvl="1" indent="-457200" algn="l" rtl="0">
              <a:spcBef>
                <a:spcPts val="600"/>
              </a:spcBef>
            </a:pPr>
            <a:endParaRPr lang="fr-FR" sz="3200" dirty="0">
              <a:latin typeface="Montserrat" panose="00000500000000000000" pitchFamily="2" charset="0"/>
            </a:endParaRPr>
          </a:p>
          <a:p>
            <a:pPr marL="457200" indent="-457200" algn="l" rtl="0">
              <a:spcBef>
                <a:spcPts val="600"/>
              </a:spcBef>
            </a:pPr>
            <a:r>
              <a:rPr lang="fr-FR" sz="3200" dirty="0">
                <a:latin typeface="Montserrat" panose="00000500000000000000" pitchFamily="2" charset="0"/>
              </a:rPr>
              <a:t>Pour d’autres enfants, cette phase n’est pas nécessaire. Ils entrent volontiers dans la pièce et veulent tout de suite participer.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DA6F02-7CF6-4ECC-934E-5322592CAE59}"/>
              </a:ext>
            </a:extLst>
          </p:cNvPr>
          <p:cNvSpPr>
            <a:spLocks noGrp="1"/>
          </p:cNvSpPr>
          <p:nvPr>
            <p:ph type="title"/>
          </p:nvPr>
        </p:nvSpPr>
        <p:spPr/>
        <p:txBody>
          <a:bodyPr/>
          <a:lstStyle/>
          <a:p>
            <a:r>
              <a:rPr lang="fr-FR" dirty="0"/>
              <a:t>2) Phase d’apprentissage de la coordination avec l’avatar Michou qui suit l’enfant</a:t>
            </a:r>
          </a:p>
        </p:txBody>
      </p:sp>
      <p:sp>
        <p:nvSpPr>
          <p:cNvPr id="4" name="Espace réservé du numéro de diapositive 3">
            <a:extLst>
              <a:ext uri="{FF2B5EF4-FFF2-40B4-BE49-F238E27FC236}">
                <a16:creationId xmlns:a16="http://schemas.microsoft.com/office/drawing/2014/main" id="{A0C10291-732A-4729-A596-606F3D398D53}"/>
              </a:ext>
            </a:extLst>
          </p:cNvPr>
          <p:cNvSpPr>
            <a:spLocks noGrp="1"/>
          </p:cNvSpPr>
          <p:nvPr>
            <p:ph type="sldNum" idx="12"/>
          </p:nvPr>
        </p:nvSpPr>
        <p:spPr/>
        <p:txBody>
          <a:bodyPr/>
          <a:lstStyle/>
          <a:p>
            <a:fld id="{00000000-1234-1234-1234-123412341234}" type="slidenum">
              <a:rPr lang="fr-FR" smtClean="0"/>
              <a:pPr/>
              <a:t>34</a:t>
            </a:fld>
            <a:endParaRPr lang="fr-FR"/>
          </a:p>
        </p:txBody>
      </p:sp>
    </p:spTree>
    <p:extLst>
      <p:ext uri="{BB962C8B-B14F-4D97-AF65-F5344CB8AC3E}">
        <p14:creationId xmlns:p14="http://schemas.microsoft.com/office/powerpoint/2010/main" val="2593447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imite l’enfant</a:t>
            </a:r>
            <a:endParaRPr dirty="0"/>
          </a:p>
        </p:txBody>
      </p:sp>
      <p:sp>
        <p:nvSpPr>
          <p:cNvPr id="254" name="Google Shape;254;p39"/>
          <p:cNvSpPr txBox="1">
            <a:spLocks noGrp="1"/>
          </p:cNvSpPr>
          <p:nvPr>
            <p:ph type="body" idx="1"/>
          </p:nvPr>
        </p:nvSpPr>
        <p:spPr>
          <a:xfrm>
            <a:off x="443307" y="2185433"/>
            <a:ext cx="7811693"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u="sng" dirty="0">
                <a:latin typeface="Montserrat" panose="00000500000000000000" pitchFamily="2" charset="0"/>
              </a:rPr>
              <a:t>1</a:t>
            </a:r>
            <a:r>
              <a:rPr lang="fr-FR" sz="3200" u="sng" baseline="30000" dirty="0">
                <a:latin typeface="Montserrat" panose="00000500000000000000" pitchFamily="2" charset="0"/>
              </a:rPr>
              <a:t>ère</a:t>
            </a:r>
            <a:r>
              <a:rPr lang="fr-FR" sz="3200" u="sng" dirty="0">
                <a:latin typeface="Montserrat" panose="00000500000000000000" pitchFamily="2" charset="0"/>
              </a:rPr>
              <a:t> difficulté</a:t>
            </a:r>
            <a:br>
              <a:rPr lang="fr-FR" sz="3200" u="sng" dirty="0">
                <a:latin typeface="Montserrat" panose="00000500000000000000" pitchFamily="2" charset="0"/>
              </a:rPr>
            </a:br>
            <a:endParaRPr lang="fr-FR" sz="3200" u="sng"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L’enfant doit comprendre qu’il doit saisir l’objet réel </a:t>
            </a:r>
            <a:br>
              <a:rPr lang="fr-FR" sz="2400" dirty="0">
                <a:latin typeface="Montserrat" panose="00000500000000000000" pitchFamily="2" charset="0"/>
              </a:rPr>
            </a:br>
            <a:r>
              <a:rPr lang="fr-FR" sz="2400" dirty="0">
                <a:latin typeface="Montserrat" panose="00000500000000000000" pitchFamily="2" charset="0"/>
              </a:rPr>
              <a:t>mais </a:t>
            </a:r>
            <a:r>
              <a:rPr lang="fr-FR" sz="2400" b="1" dirty="0">
                <a:latin typeface="Montserrat" panose="00000500000000000000" pitchFamily="2" charset="0"/>
              </a:rPr>
              <a:t>sans le détacher de l’objet virtuel </a:t>
            </a:r>
            <a:r>
              <a:rPr lang="fr-FR" sz="2400" dirty="0">
                <a:latin typeface="Montserrat" panose="00000500000000000000" pitchFamily="2" charset="0"/>
              </a:rPr>
              <a:t>qu’il voit</a:t>
            </a:r>
          </a:p>
          <a:p>
            <a:pPr marL="1107430" lvl="1" indent="-457200" algn="l" rtl="0">
              <a:spcBef>
                <a:spcPts val="600"/>
              </a:spcBef>
            </a:pPr>
            <a:r>
              <a:rPr lang="fr-FR" sz="2400" dirty="0">
                <a:latin typeface="Montserrat" panose="00000500000000000000" pitchFamily="2" charset="0"/>
              </a:rPr>
              <a:t>sur l’écran </a:t>
            </a:r>
            <a:br>
              <a:rPr lang="fr-FR" sz="2400" dirty="0">
                <a:latin typeface="Montserrat" panose="00000500000000000000" pitchFamily="2" charset="0"/>
              </a:rPr>
            </a:br>
            <a:endParaRPr lang="fr-FR" sz="24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C’est la première difficulté car spontanément l’enfant a tendance à prendre l’objet. </a:t>
            </a:r>
            <a:br>
              <a:rPr lang="fr-FR" sz="2400" dirty="0">
                <a:latin typeface="Montserrat" panose="00000500000000000000" pitchFamily="2" charset="0"/>
              </a:rPr>
            </a:br>
            <a:endParaRPr lang="fr-FR" sz="24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S’il le prend, il le détache de </a:t>
            </a:r>
            <a:r>
              <a:rPr lang="fr-FR" sz="2400">
                <a:latin typeface="Montserrat" panose="00000500000000000000" pitchFamily="2" charset="0"/>
              </a:rPr>
              <a:t>l’objet virtuel et </a:t>
            </a:r>
            <a:r>
              <a:rPr lang="fr-FR" sz="2400" dirty="0">
                <a:latin typeface="Montserrat" panose="00000500000000000000" pitchFamily="2" charset="0"/>
              </a:rPr>
              <a:t>aucune action avec Michou ne peut se réaliser puisque l’objet virtuel </a:t>
            </a:r>
            <a:br>
              <a:rPr lang="fr-FR" sz="2400" dirty="0">
                <a:latin typeface="Montserrat" panose="00000500000000000000" pitchFamily="2" charset="0"/>
              </a:rPr>
            </a:br>
            <a:r>
              <a:rPr lang="fr-FR" sz="2400" dirty="0">
                <a:latin typeface="Montserrat" panose="00000500000000000000" pitchFamily="2" charset="0"/>
              </a:rPr>
              <a:t>et l’objet réel ne sont plus en contact. </a:t>
            </a:r>
            <a:endParaRP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35</a:t>
            </a:fld>
            <a:endParaRPr lang="fr-FR"/>
          </a:p>
        </p:txBody>
      </p:sp>
      <p:pic>
        <p:nvPicPr>
          <p:cNvPr id="5" name="Image 4">
            <a:extLst>
              <a:ext uri="{FF2B5EF4-FFF2-40B4-BE49-F238E27FC236}">
                <a16:creationId xmlns:a16="http://schemas.microsoft.com/office/drawing/2014/main" id="{34D2D2E3-E98F-4FD4-BED4-7855B0D67F3D}"/>
              </a:ext>
            </a:extLst>
          </p:cNvPr>
          <p:cNvPicPr>
            <a:picLocks noChangeAspect="1"/>
          </p:cNvPicPr>
          <p:nvPr/>
        </p:nvPicPr>
        <p:blipFill>
          <a:blip r:embed="rId3"/>
          <a:stretch>
            <a:fillRect/>
          </a:stretch>
        </p:blipFill>
        <p:spPr>
          <a:xfrm>
            <a:off x="8636000" y="2468811"/>
            <a:ext cx="4124325" cy="5581650"/>
          </a:xfrm>
          <a:prstGeom prst="rect">
            <a:avLst/>
          </a:prstGeom>
        </p:spPr>
      </p:pic>
    </p:spTree>
    <p:extLst>
      <p:ext uri="{BB962C8B-B14F-4D97-AF65-F5344CB8AC3E}">
        <p14:creationId xmlns:p14="http://schemas.microsoft.com/office/powerpoint/2010/main" val="1338154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suit l’enfant</a:t>
            </a:r>
            <a:endParaRPr dirty="0"/>
          </a:p>
        </p:txBody>
      </p:sp>
      <p:sp>
        <p:nvSpPr>
          <p:cNvPr id="254" name="Google Shape;254;p39"/>
          <p:cNvSpPr txBox="1">
            <a:spLocks noGrp="1"/>
          </p:cNvSpPr>
          <p:nvPr>
            <p:ph type="body" idx="1"/>
          </p:nvPr>
        </p:nvSpPr>
        <p:spPr>
          <a:xfrm>
            <a:off x="443307" y="2185433"/>
            <a:ext cx="12386784"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dirty="0">
                <a:latin typeface="Montserrat" panose="00000500000000000000" pitchFamily="2" charset="0"/>
              </a:rPr>
              <a:t>Que les enfants soient verbaux ou non, </a:t>
            </a:r>
            <a:br>
              <a:rPr lang="fr-FR" sz="3200" dirty="0">
                <a:latin typeface="Montserrat" panose="00000500000000000000" pitchFamily="2" charset="0"/>
              </a:rPr>
            </a:br>
            <a:r>
              <a:rPr lang="fr-FR" sz="3200" dirty="0">
                <a:latin typeface="Montserrat" panose="00000500000000000000" pitchFamily="2" charset="0"/>
              </a:rPr>
              <a:t>une bonne façon de démarrer est de faire </a:t>
            </a:r>
            <a:br>
              <a:rPr lang="fr-FR" sz="3200" dirty="0">
                <a:latin typeface="Montserrat" panose="00000500000000000000" pitchFamily="2" charset="0"/>
              </a:rPr>
            </a:br>
            <a:r>
              <a:rPr lang="fr-FR" sz="3200" dirty="0">
                <a:latin typeface="Montserrat" panose="00000500000000000000" pitchFamily="2" charset="0"/>
              </a:rPr>
              <a:t>une </a:t>
            </a:r>
            <a:r>
              <a:rPr lang="fr-FR" sz="3200" b="1" dirty="0">
                <a:latin typeface="Montserrat" panose="00000500000000000000" pitchFamily="2" charset="0"/>
              </a:rPr>
              <a:t>démonstration directe </a:t>
            </a:r>
            <a:r>
              <a:rPr lang="fr-FR" sz="3200" dirty="0">
                <a:latin typeface="Montserrat" panose="00000500000000000000" pitchFamily="2" charset="0"/>
              </a:rPr>
              <a:t>: </a:t>
            </a:r>
          </a:p>
          <a:p>
            <a:pPr marL="1107430" lvl="1" indent="-457200" algn="l" rtl="0">
              <a:spcBef>
                <a:spcPts val="600"/>
              </a:spcBef>
            </a:pPr>
            <a:r>
              <a:rPr lang="fr-FR" sz="2800" dirty="0">
                <a:latin typeface="Montserrat" panose="00000500000000000000" pitchFamily="2" charset="0"/>
              </a:rPr>
              <a:t>« tu vois, il faut faire glisser la boîte et Michou la fait glisser aussi. On peut aller poser la boîte sur le tabouret, ou sur la table ou par terre. Là elle est sur le tabouret, on va essayer de la mettre sur la table en la faisant glisser ». </a:t>
            </a:r>
            <a:br>
              <a:rPr lang="fr-FR" sz="2800" dirty="0">
                <a:latin typeface="Montserrat" panose="00000500000000000000" pitchFamily="2" charset="0"/>
              </a:rPr>
            </a:br>
            <a:r>
              <a:rPr lang="fr-FR" sz="2800" dirty="0">
                <a:latin typeface="Montserrat" panose="00000500000000000000" pitchFamily="2" charset="0"/>
              </a:rPr>
              <a:t>   </a:t>
            </a:r>
          </a:p>
          <a:p>
            <a:pPr marL="1107430" lvl="1" indent="-457200" algn="l" rtl="0">
              <a:spcBef>
                <a:spcPts val="600"/>
              </a:spcBef>
            </a:pPr>
            <a:r>
              <a:rPr lang="fr-FR" sz="2800" dirty="0">
                <a:latin typeface="Montserrat" panose="00000500000000000000" pitchFamily="2" charset="0"/>
              </a:rPr>
              <a:t>Pour les enfants non verbaux, on peut mimer plusieurs fois les gestes utiles en insistant bien sur le geste de glisser . </a:t>
            </a:r>
            <a:endParaRP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36</a:t>
            </a:fld>
            <a:endParaRPr lang="fr-FR"/>
          </a:p>
        </p:txBody>
      </p:sp>
    </p:spTree>
    <p:extLst>
      <p:ext uri="{BB962C8B-B14F-4D97-AF65-F5344CB8AC3E}">
        <p14:creationId xmlns:p14="http://schemas.microsoft.com/office/powerpoint/2010/main" val="13278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suit l’enfant</a:t>
            </a:r>
            <a:endParaRPr dirty="0"/>
          </a:p>
        </p:txBody>
      </p:sp>
      <p:sp>
        <p:nvSpPr>
          <p:cNvPr id="254" name="Google Shape;254;p3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dirty="0">
                <a:latin typeface="Montserrat" panose="00000500000000000000" pitchFamily="2" charset="0"/>
              </a:rPr>
              <a:t>Certains enfants comprennent très vite </a:t>
            </a:r>
            <a:br>
              <a:rPr lang="fr-FR" sz="3200" dirty="0">
                <a:latin typeface="Montserrat" panose="00000500000000000000" pitchFamily="2" charset="0"/>
              </a:rPr>
            </a:br>
            <a:r>
              <a:rPr lang="fr-FR" sz="3200" dirty="0">
                <a:latin typeface="Montserrat" panose="00000500000000000000" pitchFamily="2" charset="0"/>
              </a:rPr>
              <a:t>mais pour d’autres il est très difficile de se contrôler pour ne pas prendre l’objet en mains. </a:t>
            </a:r>
          </a:p>
          <a:p>
            <a:pPr marL="1107430" lvl="1" indent="-457200" algn="l" rtl="0">
              <a:spcBef>
                <a:spcPts val="600"/>
              </a:spcBef>
            </a:pPr>
            <a:r>
              <a:rPr lang="fr-FR" sz="2800" dirty="0">
                <a:latin typeface="Montserrat" panose="00000500000000000000" pitchFamily="2" charset="0"/>
              </a:rPr>
              <a:t>Les ratés peuvent durer très longtemps ou bien même réapparaître au début de la séance suivante alors que l’enfant avait compris : </a:t>
            </a:r>
          </a:p>
          <a:p>
            <a:pPr marL="1107430" lvl="1" indent="-457200" algn="l" rtl="0">
              <a:spcBef>
                <a:spcPts val="600"/>
              </a:spcBef>
            </a:pPr>
            <a:r>
              <a:rPr lang="fr-FR" sz="2800" dirty="0">
                <a:latin typeface="Montserrat" panose="00000500000000000000" pitchFamily="2" charset="0"/>
              </a:rPr>
              <a:t>c’est tellement intuitif de prendre l’objet pour le déplacer d’un point à un autre ! </a:t>
            </a:r>
          </a:p>
          <a:p>
            <a:pPr marL="1107430" lvl="1" indent="-457200" algn="l" rtl="0">
              <a:spcBef>
                <a:spcPts val="600"/>
              </a:spcBef>
            </a:pPr>
            <a:r>
              <a:rPr lang="fr-FR" sz="2800" dirty="0">
                <a:latin typeface="Montserrat" panose="00000500000000000000" pitchFamily="2" charset="0"/>
              </a:rPr>
              <a:t>dans cette situation, votre présence et vos encouragements sont essentiels : </a:t>
            </a:r>
            <a:r>
              <a:rPr lang="fr-FR" sz="2800" i="1" dirty="0">
                <a:latin typeface="Montserrat" panose="00000500000000000000" pitchFamily="2" charset="0"/>
              </a:rPr>
              <a:t>‘ Oui ! c’est presque bon, tu vas y arriver ! on recommence ! allez, on le refait ! bravo tu l’as fait glisser un peu ! ‘ </a:t>
            </a:r>
            <a:endParaRPr sz="28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37</a:t>
            </a:fld>
            <a:endParaRPr lang="fr-FR"/>
          </a:p>
        </p:txBody>
      </p:sp>
    </p:spTree>
    <p:extLst>
      <p:ext uri="{BB962C8B-B14F-4D97-AF65-F5344CB8AC3E}">
        <p14:creationId xmlns:p14="http://schemas.microsoft.com/office/powerpoint/2010/main" val="33923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suit l’enfant</a:t>
            </a:r>
            <a:endParaRPr dirty="0"/>
          </a:p>
        </p:txBody>
      </p:sp>
      <p:sp>
        <p:nvSpPr>
          <p:cNvPr id="254" name="Google Shape;254;p3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A cette difficulté s’ajoute la nécessité </a:t>
            </a:r>
            <a:br>
              <a:rPr lang="fr-FR" sz="2800" dirty="0">
                <a:latin typeface="Montserrat" panose="00000500000000000000" pitchFamily="2" charset="0"/>
              </a:rPr>
            </a:br>
            <a:r>
              <a:rPr lang="fr-FR" sz="2800" dirty="0">
                <a:latin typeface="Montserrat" panose="00000500000000000000" pitchFamily="2" charset="0"/>
              </a:rPr>
              <a:t>de </a:t>
            </a:r>
            <a:r>
              <a:rPr lang="fr-FR" sz="2800" b="1" dirty="0">
                <a:latin typeface="Montserrat" panose="00000500000000000000" pitchFamily="2" charset="0"/>
              </a:rPr>
              <a:t>lutter contre la pesanteur </a:t>
            </a:r>
            <a:r>
              <a:rPr lang="fr-FR" sz="2800" dirty="0">
                <a:latin typeface="Montserrat" panose="00000500000000000000" pitchFamily="2" charset="0"/>
              </a:rPr>
              <a:t>en faisant glisser un objet aimanté qui résiste à la poussée </a:t>
            </a:r>
            <a:br>
              <a:rPr lang="fr-FR" sz="2800" dirty="0">
                <a:latin typeface="Montserrat" panose="00000500000000000000" pitchFamily="2" charset="0"/>
              </a:rPr>
            </a:br>
            <a:r>
              <a:rPr lang="fr-FR" sz="2800" dirty="0">
                <a:latin typeface="Montserrat" panose="00000500000000000000" pitchFamily="2" charset="0"/>
              </a:rPr>
              <a:t>(c’est cela qui donne l’impression qu’il est lourd). </a:t>
            </a:r>
          </a:p>
          <a:p>
            <a:pPr marL="1107430" lvl="1" indent="-457200" algn="l" rtl="0">
              <a:spcBef>
                <a:spcPts val="600"/>
              </a:spcBef>
            </a:pPr>
            <a:r>
              <a:rPr lang="fr-FR" sz="2400" dirty="0">
                <a:latin typeface="Montserrat" panose="00000500000000000000" pitchFamily="2" charset="0"/>
              </a:rPr>
              <a:t>Lorsqu’il faut déplacer l’objet en l’élevant, </a:t>
            </a:r>
            <a:br>
              <a:rPr lang="fr-FR" sz="2400" dirty="0">
                <a:latin typeface="Montserrat" panose="00000500000000000000" pitchFamily="2" charset="0"/>
              </a:rPr>
            </a:br>
            <a:r>
              <a:rPr lang="fr-FR" sz="2400" dirty="0">
                <a:latin typeface="Montserrat" panose="00000500000000000000" pitchFamily="2" charset="0"/>
              </a:rPr>
              <a:t>le travail contre la pesanteur est à son summum. </a:t>
            </a:r>
          </a:p>
          <a:p>
            <a:pPr marL="1107430" lvl="1" indent="-457200" algn="l" rtl="0">
              <a:spcBef>
                <a:spcPts val="600"/>
              </a:spcBef>
            </a:pPr>
            <a:r>
              <a:rPr lang="fr-FR" sz="2400" dirty="0">
                <a:latin typeface="Montserrat" panose="00000500000000000000" pitchFamily="2" charset="0"/>
              </a:rPr>
              <a:t>Lorsqu’il faut déplacer l’objet en le descendant, une autre difficulté apparaît, il faut </a:t>
            </a:r>
            <a:r>
              <a:rPr lang="fr-FR" sz="2400" b="1" dirty="0">
                <a:latin typeface="Montserrat" panose="00000500000000000000" pitchFamily="2" charset="0"/>
              </a:rPr>
              <a:t>freiner</a:t>
            </a:r>
            <a:r>
              <a:rPr lang="fr-FR" sz="2400" dirty="0">
                <a:latin typeface="Montserrat" panose="00000500000000000000" pitchFamily="2" charset="0"/>
              </a:rPr>
              <a:t> son geste, sinon l’objet va tomber, toujours en raison de la pesanteur.  </a:t>
            </a:r>
          </a:p>
          <a:p>
            <a:pPr marL="1107430" lvl="1" indent="-457200" algn="l" rtl="0">
              <a:spcBef>
                <a:spcPts val="600"/>
              </a:spcBef>
            </a:pPr>
            <a:endParaRPr lang="fr-FR" sz="2400" dirty="0">
              <a:latin typeface="Montserrat" panose="00000500000000000000" pitchFamily="2" charset="0"/>
            </a:endParaRPr>
          </a:p>
          <a:p>
            <a:pPr marL="457200" indent="-457200" algn="l" rtl="0">
              <a:spcBef>
                <a:spcPts val="600"/>
              </a:spcBef>
            </a:pPr>
            <a:r>
              <a:rPr lang="fr-FR" sz="2800" dirty="0">
                <a:latin typeface="Montserrat" panose="00000500000000000000" pitchFamily="2" charset="0"/>
              </a:rPr>
              <a:t>Il faut donc </a:t>
            </a:r>
            <a:r>
              <a:rPr lang="fr-FR" sz="2800" b="1" dirty="0">
                <a:latin typeface="Montserrat" panose="00000500000000000000" pitchFamily="2" charset="0"/>
              </a:rPr>
              <a:t>contrôler sa force et stabiliser son mouvement en hypertonie</a:t>
            </a:r>
            <a:r>
              <a:rPr lang="fr-FR" sz="2800" dirty="0">
                <a:latin typeface="Montserrat" panose="00000500000000000000" pitchFamily="2" charset="0"/>
              </a:rPr>
              <a:t>, ce qui explique bien des ratés. </a:t>
            </a:r>
            <a:r>
              <a:rPr lang="fr-FR" sz="2800" i="1" dirty="0">
                <a:latin typeface="Montserrat" panose="00000500000000000000" pitchFamily="2" charset="0"/>
              </a:rPr>
              <a:t> </a:t>
            </a:r>
            <a:endParaRPr sz="28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38</a:t>
            </a:fld>
            <a:endParaRPr lang="fr-FR"/>
          </a:p>
        </p:txBody>
      </p:sp>
    </p:spTree>
    <p:extLst>
      <p:ext uri="{BB962C8B-B14F-4D97-AF65-F5344CB8AC3E}">
        <p14:creationId xmlns:p14="http://schemas.microsoft.com/office/powerpoint/2010/main" val="1567691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suit l’enfant</a:t>
            </a:r>
            <a:endParaRPr dirty="0"/>
          </a:p>
        </p:txBody>
      </p:sp>
      <p:sp>
        <p:nvSpPr>
          <p:cNvPr id="254" name="Google Shape;254;p39"/>
          <p:cNvSpPr txBox="1">
            <a:spLocks noGrp="1"/>
          </p:cNvSpPr>
          <p:nvPr>
            <p:ph type="body" idx="1"/>
          </p:nvPr>
        </p:nvSpPr>
        <p:spPr>
          <a:xfrm>
            <a:off x="443307" y="2185433"/>
            <a:ext cx="11469293"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2ème difficulté</a:t>
            </a:r>
          </a:p>
          <a:p>
            <a:pPr marL="1107430" lvl="1" indent="-457200" algn="l" rtl="0">
              <a:spcBef>
                <a:spcPts val="600"/>
              </a:spcBef>
            </a:pPr>
            <a:r>
              <a:rPr lang="fr-FR" sz="2400" dirty="0">
                <a:latin typeface="Montserrat" panose="00000500000000000000" pitchFamily="2" charset="0"/>
              </a:rPr>
              <a:t>Il faut contrôler tout au long du scénario que l’adhérence entre l’objet réel et l’objet virtuel est maintenue. </a:t>
            </a:r>
          </a:p>
          <a:p>
            <a:pPr marL="1107430" lvl="1" indent="-457200" algn="l" rtl="0">
              <a:spcBef>
                <a:spcPts val="600"/>
              </a:spcBef>
            </a:pPr>
            <a:r>
              <a:rPr lang="fr-FR" sz="2400" dirty="0">
                <a:latin typeface="Montserrat" panose="00000500000000000000" pitchFamily="2" charset="0"/>
              </a:rPr>
              <a:t>il faut à la fois </a:t>
            </a:r>
          </a:p>
          <a:p>
            <a:pPr marL="1757660" lvl="2" indent="-457200" algn="l" rtl="0">
              <a:spcBef>
                <a:spcPts val="600"/>
              </a:spcBef>
            </a:pPr>
            <a:r>
              <a:rPr lang="fr-FR" sz="2400" dirty="0">
                <a:latin typeface="Montserrat" panose="00000500000000000000" pitchFamily="2" charset="0"/>
              </a:rPr>
              <a:t>continuer à faire glisser l’objet </a:t>
            </a:r>
            <a:br>
              <a:rPr lang="fr-FR" sz="2400" dirty="0">
                <a:latin typeface="Montserrat" panose="00000500000000000000" pitchFamily="2" charset="0"/>
              </a:rPr>
            </a:br>
            <a:r>
              <a:rPr lang="fr-FR" sz="2400" dirty="0">
                <a:latin typeface="Montserrat" panose="00000500000000000000" pitchFamily="2" charset="0"/>
              </a:rPr>
              <a:t>et se rappeler du but </a:t>
            </a:r>
            <a:br>
              <a:rPr lang="fr-FR" sz="2400" dirty="0">
                <a:latin typeface="Montserrat" panose="00000500000000000000" pitchFamily="2" charset="0"/>
              </a:rPr>
            </a:br>
            <a:r>
              <a:rPr lang="fr-FR" sz="2400" dirty="0">
                <a:latin typeface="Montserrat" panose="00000500000000000000" pitchFamily="2" charset="0"/>
              </a:rPr>
              <a:t>(par ex, mettre le tabouret à côté de la table). </a:t>
            </a:r>
          </a:p>
          <a:p>
            <a:pPr marL="1757660" lvl="2" indent="-457200" algn="l" rtl="0">
              <a:spcBef>
                <a:spcPts val="600"/>
              </a:spcBef>
            </a:pPr>
            <a:r>
              <a:rPr lang="fr-FR" sz="2400" dirty="0">
                <a:latin typeface="Montserrat" panose="00000500000000000000" pitchFamily="2" charset="0"/>
              </a:rPr>
              <a:t>vous pouvez l’aider en lui rappelant le but : ‘on va jusqu’à la table, continue, on n’est pas arrivé’ . </a:t>
            </a:r>
          </a:p>
          <a:p>
            <a:pPr marL="1757660" lvl="2" indent="-457200" algn="l" rtl="0">
              <a:spcBef>
                <a:spcPts val="600"/>
              </a:spcBef>
            </a:pPr>
            <a:r>
              <a:rPr lang="fr-FR" sz="2400" dirty="0">
                <a:latin typeface="Montserrat" panose="00000500000000000000" pitchFamily="2" charset="0"/>
              </a:rPr>
              <a:t>Cet aspect de l’entraînement peut servir de thérapie dans tous les cas où l’enfant perd rapidement l’objectif de ses actions. </a:t>
            </a:r>
            <a:br>
              <a:rPr lang="fr-FR" sz="2400" dirty="0">
                <a:latin typeface="Montserrat" panose="00000500000000000000" pitchFamily="2" charset="0"/>
              </a:rPr>
            </a:br>
            <a:r>
              <a:rPr lang="fr-FR" sz="2400" dirty="0">
                <a:latin typeface="Montserrat" panose="00000500000000000000" pitchFamily="2" charset="0"/>
              </a:rPr>
              <a:t>Comme nous le savons, la capacité de maintenir un objectif fait souvent défaut dans le trouble du spectre autistique.  </a:t>
            </a:r>
            <a:r>
              <a:rPr lang="fr-FR" sz="2400" i="1" dirty="0">
                <a:latin typeface="Montserrat" panose="00000500000000000000" pitchFamily="2" charset="0"/>
              </a:rPr>
              <a:t> </a:t>
            </a:r>
            <a:endParaRPr sz="28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39</a:t>
            </a:fld>
            <a:endParaRPr lang="fr-FR"/>
          </a:p>
        </p:txBody>
      </p:sp>
    </p:spTree>
    <p:extLst>
      <p:ext uri="{BB962C8B-B14F-4D97-AF65-F5344CB8AC3E}">
        <p14:creationId xmlns:p14="http://schemas.microsoft.com/office/powerpoint/2010/main" val="14261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fr-FR" dirty="0"/>
              <a:t>Le projet MIMETIC</a:t>
            </a:r>
            <a:br>
              <a:rPr lang="fr-FR" dirty="0"/>
            </a:br>
            <a:endParaRPr dirty="0"/>
          </a:p>
        </p:txBody>
      </p:sp>
      <p:sp>
        <p:nvSpPr>
          <p:cNvPr id="82" name="Google Shape;82;p16"/>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just" rtl="0">
              <a:buClr>
                <a:schemeClr val="dk1"/>
              </a:buClr>
              <a:buSzPts val="1100"/>
              <a:buNone/>
            </a:pPr>
            <a:r>
              <a:rPr lang="fr-FR" sz="3413" dirty="0">
                <a:latin typeface="Montserrat" panose="00000500000000000000" pitchFamily="2" charset="0"/>
              </a:rPr>
              <a:t>MIMETIC = Motricité </a:t>
            </a:r>
            <a:r>
              <a:rPr lang="fr-FR" sz="3413" dirty="0" err="1">
                <a:latin typeface="Montserrat" panose="00000500000000000000" pitchFamily="2" charset="0"/>
              </a:rPr>
              <a:t>autIsME</a:t>
            </a:r>
            <a:r>
              <a:rPr lang="fr-FR" sz="3413" dirty="0">
                <a:latin typeface="Montserrat" panose="00000500000000000000" pitchFamily="2" charset="0"/>
              </a:rPr>
              <a:t> </a:t>
            </a:r>
            <a:r>
              <a:rPr lang="fr-FR" sz="3413" dirty="0" err="1">
                <a:latin typeface="Montserrat" panose="00000500000000000000" pitchFamily="2" charset="0"/>
              </a:rPr>
              <a:t>acTIvité</a:t>
            </a:r>
            <a:r>
              <a:rPr lang="fr-FR" sz="3413" dirty="0">
                <a:latin typeface="Montserrat" panose="00000500000000000000" pitchFamily="2" charset="0"/>
              </a:rPr>
              <a:t> Conjointe</a:t>
            </a:r>
          </a:p>
          <a:p>
            <a:pPr marL="0" indent="0" algn="just" rtl="0">
              <a:buClr>
                <a:schemeClr val="dk1"/>
              </a:buClr>
              <a:buSzPts val="1100"/>
              <a:buNone/>
            </a:pPr>
            <a:endParaRPr lang="en" sz="3413" dirty="0">
              <a:latin typeface="Montserrat" panose="00000500000000000000" pitchFamily="2" charset="0"/>
            </a:endParaRPr>
          </a:p>
          <a:p>
            <a:pPr marL="0" indent="0" algn="just" rtl="0">
              <a:buClr>
                <a:schemeClr val="dk1"/>
              </a:buClr>
              <a:buSzPts val="1100"/>
              <a:buNone/>
            </a:pPr>
            <a:r>
              <a:rPr lang="fr-FR" sz="3413" dirty="0">
                <a:latin typeface="Montserrat" panose="00000500000000000000" pitchFamily="2" charset="0"/>
              </a:rPr>
              <a:t>« Logiciel pour l’entraînement combiné à l’interaction sociale coopérative et à l’apprentissage moteur »</a:t>
            </a:r>
          </a:p>
          <a:p>
            <a:pPr marL="0" indent="0" algn="just" rtl="0">
              <a:buClr>
                <a:schemeClr val="dk1"/>
              </a:buClr>
              <a:buSzPts val="1100"/>
              <a:buNone/>
            </a:pPr>
            <a:endParaRPr lang="fr-FR" sz="3413" dirty="0">
              <a:latin typeface="Montserrat" panose="00000500000000000000" pitchFamily="2" charset="0"/>
            </a:endParaRPr>
          </a:p>
          <a:p>
            <a:pPr marL="0" indent="0" algn="just" rtl="0">
              <a:buClr>
                <a:schemeClr val="dk1"/>
              </a:buClr>
              <a:buSzPts val="1100"/>
              <a:buNone/>
            </a:pPr>
            <a:r>
              <a:rPr lang="fr-FR" sz="3413" dirty="0">
                <a:latin typeface="Montserrat" panose="00000500000000000000" pitchFamily="2" charset="0"/>
              </a:rPr>
              <a:t>Ce projet est lauréat de l’Appel à projets Autisme et Nouvelles Technologies 2016, coordonné par la FIRAH et soutenu par la Fondation Orange et la Fondation UEFA pour l’enfance</a:t>
            </a:r>
            <a:endParaRPr sz="3413" dirty="0">
              <a:latin typeface="Montserrat" panose="00000500000000000000" pitchFamily="2" charset="0"/>
            </a:endParaRPr>
          </a:p>
          <a:p>
            <a:pPr marL="0" indent="0" algn="l" rtl="0">
              <a:spcBef>
                <a:spcPts val="2276"/>
              </a:spcBef>
              <a:spcAft>
                <a:spcPts val="2276"/>
              </a:spcAft>
              <a:buNone/>
            </a:pPr>
            <a:endParaRPr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ACE57819-6F89-46FC-8640-FA7A9D645237}"/>
              </a:ext>
            </a:extLst>
          </p:cNvPr>
          <p:cNvSpPr>
            <a:spLocks noGrp="1"/>
          </p:cNvSpPr>
          <p:nvPr>
            <p:ph type="sldNum" idx="12"/>
          </p:nvPr>
        </p:nvSpPr>
        <p:spPr/>
        <p:txBody>
          <a:bodyPr/>
          <a:lstStyle/>
          <a:p>
            <a:fld id="{00000000-1234-1234-1234-123412341234}" type="slidenum">
              <a:rPr lang="fr-FR" smtClean="0"/>
              <a:pPr/>
              <a:t>4</a:t>
            </a:fld>
            <a:endParaRPr lang="fr-FR"/>
          </a:p>
        </p:txBody>
      </p:sp>
      <p:grpSp>
        <p:nvGrpSpPr>
          <p:cNvPr id="4" name="Groupe 3">
            <a:extLst>
              <a:ext uri="{FF2B5EF4-FFF2-40B4-BE49-F238E27FC236}">
                <a16:creationId xmlns:a16="http://schemas.microsoft.com/office/drawing/2014/main" id="{51BEA540-D8A0-4EDE-B72F-0F06088DD0B1}"/>
              </a:ext>
            </a:extLst>
          </p:cNvPr>
          <p:cNvGrpSpPr/>
          <p:nvPr/>
        </p:nvGrpSpPr>
        <p:grpSpPr>
          <a:xfrm>
            <a:off x="1930400" y="7382060"/>
            <a:ext cx="9345308" cy="1527640"/>
            <a:chOff x="3563098" y="7591131"/>
            <a:chExt cx="5491112" cy="897610"/>
          </a:xfrm>
        </p:grpSpPr>
        <p:sp>
          <p:nvSpPr>
            <p:cNvPr id="6" name="object 22">
              <a:extLst>
                <a:ext uri="{FF2B5EF4-FFF2-40B4-BE49-F238E27FC236}">
                  <a16:creationId xmlns:a16="http://schemas.microsoft.com/office/drawing/2014/main" id="{7FC32AA6-74AF-4C27-A145-7EB390542680}"/>
                </a:ext>
              </a:extLst>
            </p:cNvPr>
            <p:cNvSpPr/>
            <p:nvPr/>
          </p:nvSpPr>
          <p:spPr>
            <a:xfrm>
              <a:off x="3563098" y="7591131"/>
              <a:ext cx="1682326" cy="885730"/>
            </a:xfrm>
            <a:prstGeom prst="rect">
              <a:avLst/>
            </a:prstGeom>
            <a:blipFill>
              <a:blip r:embed="rId3" cstate="print"/>
              <a:stretch>
                <a:fillRect/>
              </a:stretch>
            </a:blipFill>
          </p:spPr>
          <p:txBody>
            <a:bodyPr wrap="square" lIns="0" tIns="0" rIns="0" bIns="0" rtlCol="0"/>
            <a:lstStyle/>
            <a:p>
              <a:endParaRPr/>
            </a:p>
          </p:txBody>
        </p:sp>
        <p:sp>
          <p:nvSpPr>
            <p:cNvPr id="7" name="object 23">
              <a:extLst>
                <a:ext uri="{FF2B5EF4-FFF2-40B4-BE49-F238E27FC236}">
                  <a16:creationId xmlns:a16="http://schemas.microsoft.com/office/drawing/2014/main" id="{D8510707-676A-4099-AE71-CE024617FE54}"/>
                </a:ext>
              </a:extLst>
            </p:cNvPr>
            <p:cNvSpPr/>
            <p:nvPr/>
          </p:nvSpPr>
          <p:spPr>
            <a:xfrm>
              <a:off x="5498109" y="7797873"/>
              <a:ext cx="1934043" cy="575754"/>
            </a:xfrm>
            <a:prstGeom prst="rect">
              <a:avLst/>
            </a:prstGeom>
            <a:blipFill>
              <a:blip r:embed="rId4" cstate="print"/>
              <a:stretch>
                <a:fillRect/>
              </a:stretch>
            </a:blipFill>
          </p:spPr>
          <p:txBody>
            <a:bodyPr wrap="square" lIns="0" tIns="0" rIns="0" bIns="0" rtlCol="0"/>
            <a:lstStyle/>
            <a:p>
              <a:endParaRPr/>
            </a:p>
          </p:txBody>
        </p:sp>
        <p:sp>
          <p:nvSpPr>
            <p:cNvPr id="8" name="object 24">
              <a:extLst>
                <a:ext uri="{FF2B5EF4-FFF2-40B4-BE49-F238E27FC236}">
                  <a16:creationId xmlns:a16="http://schemas.microsoft.com/office/drawing/2014/main" id="{D1F8AB31-2638-4098-94EC-D116664B1363}"/>
                </a:ext>
              </a:extLst>
            </p:cNvPr>
            <p:cNvSpPr/>
            <p:nvPr/>
          </p:nvSpPr>
          <p:spPr>
            <a:xfrm>
              <a:off x="7721600" y="7648266"/>
              <a:ext cx="1332610" cy="840475"/>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555791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suit l’enfant</a:t>
            </a:r>
            <a:endParaRPr dirty="0"/>
          </a:p>
        </p:txBody>
      </p:sp>
      <p:sp>
        <p:nvSpPr>
          <p:cNvPr id="254" name="Google Shape;254;p39"/>
          <p:cNvSpPr txBox="1">
            <a:spLocks noGrp="1"/>
          </p:cNvSpPr>
          <p:nvPr>
            <p:ph type="body" idx="1"/>
          </p:nvPr>
        </p:nvSpPr>
        <p:spPr>
          <a:xfrm>
            <a:off x="445670" y="1688838"/>
            <a:ext cx="12118187" cy="7474196"/>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3ème difficulté</a:t>
            </a:r>
          </a:p>
          <a:p>
            <a:pPr marL="1107430" lvl="1" indent="-457200" algn="l" rtl="0">
              <a:spcBef>
                <a:spcPts val="600"/>
              </a:spcBef>
            </a:pPr>
            <a:r>
              <a:rPr lang="fr-FR" sz="2400" dirty="0">
                <a:latin typeface="Montserrat" panose="00000500000000000000" pitchFamily="2" charset="0"/>
              </a:rPr>
              <a:t>Effectuer 4 scénarios représentant 4 itinéraires différents : </a:t>
            </a:r>
          </a:p>
          <a:p>
            <a:pPr marL="1757660" lvl="2" indent="-457200" algn="l" rtl="0">
              <a:spcBef>
                <a:spcPts val="600"/>
              </a:spcBef>
            </a:pPr>
            <a:r>
              <a:rPr lang="fr-FR" sz="2000" dirty="0">
                <a:latin typeface="Montserrat" panose="00000500000000000000" pitchFamily="2" charset="0"/>
              </a:rPr>
              <a:t>hisser la boîte du tabouret sur la table ; </a:t>
            </a:r>
          </a:p>
          <a:p>
            <a:pPr marL="1757660" lvl="2" indent="-457200" algn="l" rtl="0">
              <a:spcBef>
                <a:spcPts val="600"/>
              </a:spcBef>
            </a:pPr>
            <a:r>
              <a:rPr lang="fr-FR" sz="2000" dirty="0">
                <a:latin typeface="Montserrat" panose="00000500000000000000" pitchFamily="2" charset="0"/>
              </a:rPr>
              <a:t>glisser le tabouret à côté de la table ; </a:t>
            </a:r>
          </a:p>
          <a:p>
            <a:pPr marL="1757660" lvl="2" indent="-457200" algn="l" rtl="0">
              <a:spcBef>
                <a:spcPts val="600"/>
              </a:spcBef>
            </a:pPr>
            <a:r>
              <a:rPr lang="fr-FR" sz="2000" dirty="0">
                <a:latin typeface="Montserrat" panose="00000500000000000000" pitchFamily="2" charset="0"/>
              </a:rPr>
              <a:t>prendre la boîte sur la table et la placer sur le tabouret ; </a:t>
            </a:r>
          </a:p>
          <a:p>
            <a:pPr marL="1757660" lvl="2" indent="-457200" algn="l" rtl="0">
              <a:spcBef>
                <a:spcPts val="600"/>
              </a:spcBef>
            </a:pPr>
            <a:r>
              <a:rPr lang="fr-FR" sz="2000" dirty="0">
                <a:latin typeface="Montserrat" panose="00000500000000000000" pitchFamily="2" charset="0"/>
              </a:rPr>
              <a:t>prendre la boîte sur le tabouret et la placer sur le sol. </a:t>
            </a:r>
            <a:br>
              <a:rPr lang="fr-FR" sz="2000" dirty="0">
                <a:latin typeface="Montserrat" panose="00000500000000000000" pitchFamily="2" charset="0"/>
              </a:rPr>
            </a:br>
            <a:endParaRPr lang="fr-FR" sz="20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La consigne est </a:t>
            </a:r>
          </a:p>
          <a:p>
            <a:pPr marL="1757660" lvl="2" indent="-457200" algn="l" rtl="0">
              <a:spcBef>
                <a:spcPts val="600"/>
              </a:spcBef>
            </a:pPr>
            <a:r>
              <a:rPr lang="fr-FR" sz="2000" dirty="0">
                <a:latin typeface="Montserrat" panose="00000500000000000000" pitchFamily="2" charset="0"/>
              </a:rPr>
              <a:t>verbale pour les enfants ayant un petit langage, </a:t>
            </a:r>
          </a:p>
          <a:p>
            <a:pPr marL="1757660" lvl="2" indent="-457200" algn="l" rtl="0">
              <a:spcBef>
                <a:spcPts val="600"/>
              </a:spcBef>
            </a:pPr>
            <a:r>
              <a:rPr lang="fr-FR" sz="2000" dirty="0">
                <a:latin typeface="Montserrat" panose="00000500000000000000" pitchFamily="2" charset="0"/>
              </a:rPr>
              <a:t>modélisée en montrant directement l’action à réaliser </a:t>
            </a:r>
            <a:br>
              <a:rPr lang="fr-FR" sz="2000" dirty="0">
                <a:latin typeface="Montserrat" panose="00000500000000000000" pitchFamily="2" charset="0"/>
              </a:rPr>
            </a:br>
            <a:r>
              <a:rPr lang="fr-FR" sz="2000" dirty="0">
                <a:latin typeface="Montserrat" panose="00000500000000000000" pitchFamily="2" charset="0"/>
              </a:rPr>
              <a:t>pour les enfants non verbaux. </a:t>
            </a:r>
            <a:br>
              <a:rPr lang="fr-FR" sz="2000" dirty="0">
                <a:latin typeface="Montserrat" panose="00000500000000000000" pitchFamily="2" charset="0"/>
              </a:rPr>
            </a:br>
            <a:endParaRPr lang="fr-FR" sz="20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Il est nécessaire que les enfants comprennent et suivent la consigne, même s’ils souhaiteraient faire leur propre itinéraire. </a:t>
            </a:r>
          </a:p>
          <a:p>
            <a:pPr marL="1757660" lvl="2" indent="-457200" algn="l" rtl="0">
              <a:spcBef>
                <a:spcPts val="600"/>
              </a:spcBef>
            </a:pPr>
            <a:r>
              <a:rPr lang="fr-FR" sz="2000" dirty="0">
                <a:latin typeface="Montserrat" panose="00000500000000000000" pitchFamily="2" charset="0"/>
              </a:rPr>
              <a:t>Il s’agit d’être capable d’inhiber sa motivation interne </a:t>
            </a:r>
            <a:br>
              <a:rPr lang="fr-FR" sz="2000" dirty="0">
                <a:latin typeface="Montserrat" panose="00000500000000000000" pitchFamily="2" charset="0"/>
              </a:rPr>
            </a:br>
            <a:r>
              <a:rPr lang="fr-FR" sz="2000" dirty="0">
                <a:latin typeface="Montserrat" panose="00000500000000000000" pitchFamily="2" charset="0"/>
              </a:rPr>
              <a:t>afin de réaliser l’action demandée. </a:t>
            </a:r>
          </a:p>
          <a:p>
            <a:pPr marL="1757660" lvl="2" indent="-457200" algn="l" rtl="0">
              <a:spcBef>
                <a:spcPts val="600"/>
              </a:spcBef>
            </a:pPr>
            <a:r>
              <a:rPr lang="fr-FR" sz="2000" dirty="0">
                <a:latin typeface="Montserrat" panose="00000500000000000000" pitchFamily="2" charset="0"/>
              </a:rPr>
              <a:t>Cette capacité à contrôler ses motivations est souvent très faible chez nos enfants. </a:t>
            </a:r>
          </a:p>
          <a:p>
            <a:pPr marL="1757660" lvl="2" indent="-457200" algn="l" rtl="0">
              <a:spcBef>
                <a:spcPts val="600"/>
              </a:spcBef>
            </a:pPr>
            <a:r>
              <a:rPr lang="fr-FR" sz="2000" dirty="0">
                <a:latin typeface="Montserrat" panose="00000500000000000000" pitchFamily="2" charset="0"/>
              </a:rPr>
              <a:t>Le dispositif offre donc la possibilité d’entraîner ces difficultés exécutives de manière ludique. </a:t>
            </a:r>
            <a:r>
              <a:rPr lang="fr-FR" sz="2000" i="1" dirty="0">
                <a:latin typeface="Montserrat" panose="00000500000000000000" pitchFamily="2" charset="0"/>
              </a:rPr>
              <a:t> </a:t>
            </a:r>
            <a:endParaRPr sz="24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40</a:t>
            </a:fld>
            <a:endParaRPr lang="fr-FR"/>
          </a:p>
        </p:txBody>
      </p:sp>
    </p:spTree>
    <p:extLst>
      <p:ext uri="{BB962C8B-B14F-4D97-AF65-F5344CB8AC3E}">
        <p14:creationId xmlns:p14="http://schemas.microsoft.com/office/powerpoint/2010/main" val="56081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Phase d’apprentissage de la coordination </a:t>
            </a:r>
            <a:br>
              <a:rPr lang="en" dirty="0"/>
            </a:br>
            <a:r>
              <a:rPr lang="en" dirty="0"/>
              <a:t>avec l’avatar </a:t>
            </a:r>
            <a:r>
              <a:rPr lang="fr-FR" dirty="0"/>
              <a:t>Michou </a:t>
            </a:r>
            <a:r>
              <a:rPr lang="en" dirty="0"/>
              <a:t>qui suit l’enfant</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La phase d’entraînement avec Michou est efficace </a:t>
            </a:r>
            <a:br>
              <a:rPr lang="fr-FR" sz="2800" dirty="0">
                <a:latin typeface="Montserrat" panose="00000500000000000000" pitchFamily="2" charset="0"/>
              </a:rPr>
            </a:br>
            <a:r>
              <a:rPr lang="fr-FR" sz="2800" dirty="0">
                <a:latin typeface="Montserrat" panose="00000500000000000000" pitchFamily="2" charset="0"/>
              </a:rPr>
              <a:t>si les quatre scénarios sont réussis : </a:t>
            </a:r>
            <a:br>
              <a:rPr lang="fr-FR" sz="2800" dirty="0">
                <a:latin typeface="Montserrat" panose="00000500000000000000" pitchFamily="2" charset="0"/>
              </a:rPr>
            </a:br>
            <a:endParaRPr lang="fr-FR" sz="2800" dirty="0">
              <a:latin typeface="Montserrat" panose="00000500000000000000" pitchFamily="2" charset="0"/>
            </a:endParaRPr>
          </a:p>
          <a:p>
            <a:pPr marL="1107430" lvl="1" indent="-457200" algn="l" rtl="0">
              <a:spcBef>
                <a:spcPts val="600"/>
              </a:spcBef>
            </a:pPr>
            <a:r>
              <a:rPr lang="fr-FR" sz="2800" dirty="0">
                <a:latin typeface="Montserrat" panose="00000500000000000000" pitchFamily="2" charset="0"/>
              </a:rPr>
              <a:t>faire glisser l’objet réel le long de la cloison au lieu de le prendre, </a:t>
            </a:r>
          </a:p>
          <a:p>
            <a:pPr marL="1107430" lvl="1" indent="-457200" algn="l" rtl="0">
              <a:spcBef>
                <a:spcPts val="600"/>
              </a:spcBef>
            </a:pPr>
            <a:r>
              <a:rPr lang="fr-FR" sz="2800" dirty="0">
                <a:latin typeface="Montserrat" panose="00000500000000000000" pitchFamily="2" charset="0"/>
              </a:rPr>
              <a:t>faire en sorte que l’objet virtuel adhère à l’objet réel,</a:t>
            </a:r>
          </a:p>
          <a:p>
            <a:pPr marL="1107430" lvl="1" indent="-457200" algn="l" rtl="0">
              <a:spcBef>
                <a:spcPts val="600"/>
              </a:spcBef>
            </a:pPr>
            <a:r>
              <a:rPr lang="fr-FR" sz="2800" dirty="0">
                <a:latin typeface="Montserrat" panose="00000500000000000000" pitchFamily="2" charset="0"/>
              </a:rPr>
              <a:t>maintenir l’adhérence tout au long du parcours </a:t>
            </a:r>
          </a:p>
          <a:p>
            <a:pPr marL="1107430" lvl="1" indent="-457200" algn="l" rtl="0">
              <a:spcBef>
                <a:spcPts val="600"/>
              </a:spcBef>
            </a:pPr>
            <a:r>
              <a:rPr lang="fr-FR" sz="2800" dirty="0">
                <a:latin typeface="Montserrat" panose="00000500000000000000" pitchFamily="2" charset="0"/>
              </a:rPr>
              <a:t>ne pas donner la priorité à sa propre motivation en réalisant des parcours personnels qui ne suivent pas la consigne.</a:t>
            </a:r>
            <a:r>
              <a:rPr lang="fr-FR" sz="2000" i="1" dirty="0">
                <a:latin typeface="Montserrat" panose="00000500000000000000" pitchFamily="2" charset="0"/>
              </a:rPr>
              <a:t> </a:t>
            </a:r>
            <a:endParaRPr sz="24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41</a:t>
            </a:fld>
            <a:endParaRPr lang="fr-FR"/>
          </a:p>
        </p:txBody>
      </p:sp>
    </p:spTree>
    <p:extLst>
      <p:ext uri="{BB962C8B-B14F-4D97-AF65-F5344CB8AC3E}">
        <p14:creationId xmlns:p14="http://schemas.microsoft.com/office/powerpoint/2010/main" val="554973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DA6F02-7CF6-4ECC-934E-5322592CAE59}"/>
              </a:ext>
            </a:extLst>
          </p:cNvPr>
          <p:cNvSpPr>
            <a:spLocks noGrp="1"/>
          </p:cNvSpPr>
          <p:nvPr>
            <p:ph type="title"/>
          </p:nvPr>
        </p:nvSpPr>
        <p:spPr/>
        <p:txBody>
          <a:bodyPr/>
          <a:lstStyle/>
          <a:p>
            <a:r>
              <a:rPr lang="fr-FR" dirty="0"/>
              <a:t>3) Phase d’adaptation à la vitesse, au trajet et à la direction de l’avatar que l’enfant doit suivre</a:t>
            </a:r>
          </a:p>
        </p:txBody>
      </p:sp>
      <p:sp>
        <p:nvSpPr>
          <p:cNvPr id="4" name="Espace réservé du numéro de diapositive 3">
            <a:extLst>
              <a:ext uri="{FF2B5EF4-FFF2-40B4-BE49-F238E27FC236}">
                <a16:creationId xmlns:a16="http://schemas.microsoft.com/office/drawing/2014/main" id="{A0C10291-732A-4729-A596-606F3D398D53}"/>
              </a:ext>
            </a:extLst>
          </p:cNvPr>
          <p:cNvSpPr>
            <a:spLocks noGrp="1"/>
          </p:cNvSpPr>
          <p:nvPr>
            <p:ph type="sldNum" idx="12"/>
          </p:nvPr>
        </p:nvSpPr>
        <p:spPr/>
        <p:txBody>
          <a:bodyPr/>
          <a:lstStyle/>
          <a:p>
            <a:fld id="{00000000-1234-1234-1234-123412341234}" type="slidenum">
              <a:rPr lang="fr-FR" smtClean="0"/>
              <a:pPr/>
              <a:t>42</a:t>
            </a:fld>
            <a:endParaRPr lang="fr-FR"/>
          </a:p>
        </p:txBody>
      </p:sp>
    </p:spTree>
    <p:extLst>
      <p:ext uri="{BB962C8B-B14F-4D97-AF65-F5344CB8AC3E}">
        <p14:creationId xmlns:p14="http://schemas.microsoft.com/office/powerpoint/2010/main" val="1230612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d’adaptation à la vitesse, au trajet et à la direction de l’avatar que l’enfant doit suivre</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Par son geste, l’avatar Lola indique quel objet elle va déplacer : elle tourne la tête vers l’endroit où elle va placer l’objet. </a:t>
            </a:r>
          </a:p>
          <a:p>
            <a:pPr marL="457200" indent="-457200" algn="l" rtl="0">
              <a:spcBef>
                <a:spcPts val="600"/>
              </a:spcBef>
            </a:pPr>
            <a:r>
              <a:rPr lang="fr-FR" sz="2800" dirty="0">
                <a:latin typeface="Montserrat" panose="00000500000000000000" pitchFamily="2" charset="0"/>
              </a:rPr>
              <a:t>C’est elle qui décide quel objet prendre, </a:t>
            </a:r>
            <a:br>
              <a:rPr lang="fr-FR" sz="2800" dirty="0">
                <a:latin typeface="Montserrat" panose="00000500000000000000" pitchFamily="2" charset="0"/>
              </a:rPr>
            </a:br>
            <a:r>
              <a:rPr lang="fr-FR" sz="2800" dirty="0">
                <a:latin typeface="Montserrat" panose="00000500000000000000" pitchFamily="2" charset="0"/>
              </a:rPr>
              <a:t>où aller et à quelle vitesse. </a:t>
            </a:r>
          </a:p>
          <a:p>
            <a:pPr marL="457200" indent="-457200" algn="l" rtl="0">
              <a:spcBef>
                <a:spcPts val="600"/>
              </a:spcBef>
            </a:pPr>
            <a:r>
              <a:rPr lang="fr-FR" sz="2800" dirty="0">
                <a:latin typeface="Montserrat" panose="00000500000000000000" pitchFamily="2" charset="0"/>
              </a:rPr>
              <a:t>L’enfant n’a plus de protocole à réaliser en suivant une consigne (‘tu vas mettre sur la table la boîte qui est sur le tabouret’) </a:t>
            </a:r>
            <a:br>
              <a:rPr lang="fr-FR" sz="2800" dirty="0">
                <a:latin typeface="Montserrat" panose="00000500000000000000" pitchFamily="2" charset="0"/>
              </a:rPr>
            </a:br>
            <a:r>
              <a:rPr lang="fr-FR" sz="2800" dirty="0">
                <a:latin typeface="Montserrat" panose="00000500000000000000" pitchFamily="2" charset="0"/>
              </a:rPr>
              <a:t>=&gt; il doit suivre Lola : c’est plus difficile</a:t>
            </a:r>
          </a:p>
          <a:p>
            <a:pPr marL="1107430" lvl="1" indent="-457200" algn="l" rtl="0">
              <a:spcBef>
                <a:spcPts val="600"/>
              </a:spcBef>
            </a:pPr>
            <a:r>
              <a:rPr lang="fr-FR" sz="2800" dirty="0">
                <a:latin typeface="Montserrat" panose="00000500000000000000" pitchFamily="2" charset="0"/>
              </a:rPr>
              <a:t>Tout d’abord il faut comprendre quel objet Lola a choisi de prendre. </a:t>
            </a:r>
          </a:p>
          <a:p>
            <a:pPr marL="1107430" lvl="1" indent="-457200" algn="l" rtl="0">
              <a:spcBef>
                <a:spcPts val="600"/>
              </a:spcBef>
            </a:pPr>
            <a:r>
              <a:rPr lang="fr-FR" sz="2800" dirty="0">
                <a:latin typeface="Montserrat" panose="00000500000000000000" pitchFamily="2" charset="0"/>
              </a:rPr>
              <a:t>Elle a les mains dessus donc ce n’est pas le plus compliqué, mais il faut imiter son choix et saisir le même objet.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43</a:t>
            </a:fld>
            <a:endParaRPr lang="fr-FR"/>
          </a:p>
        </p:txBody>
      </p:sp>
    </p:spTree>
    <p:extLst>
      <p:ext uri="{BB962C8B-B14F-4D97-AF65-F5344CB8AC3E}">
        <p14:creationId xmlns:p14="http://schemas.microsoft.com/office/powerpoint/2010/main" val="2156540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d’adaptation à la vitesse, au trajet et à la direction de l’avatar que l’enfant doit suivre</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Vous verrez certains enfants en difficulté car ils préféreraient prendre un autre objet. </a:t>
            </a:r>
          </a:p>
          <a:p>
            <a:pPr marL="457200" indent="-457200" algn="l" rtl="0">
              <a:spcBef>
                <a:spcPts val="600"/>
              </a:spcBef>
            </a:pPr>
            <a:r>
              <a:rPr lang="fr-FR" sz="2800" dirty="0">
                <a:latin typeface="Montserrat" panose="00000500000000000000" pitchFamily="2" charset="0"/>
              </a:rPr>
              <a:t>Vous pourrez devoir les faire essayer plusieurs fois pour qu’ils comprennent que dans ce cas évidemment l’action ne peut pas être réalisée. </a:t>
            </a:r>
          </a:p>
          <a:p>
            <a:pPr marL="457200" indent="-457200" algn="l" rtl="0">
              <a:spcBef>
                <a:spcPts val="600"/>
              </a:spcBef>
            </a:pPr>
            <a:r>
              <a:rPr lang="fr-FR" sz="2800" dirty="0">
                <a:latin typeface="Montserrat" panose="00000500000000000000" pitchFamily="2" charset="0"/>
              </a:rPr>
              <a:t>Voilà une occasion d’apprendre la limite de son bon vouloir. </a:t>
            </a:r>
            <a:br>
              <a:rPr lang="fr-FR" sz="2800" dirty="0">
                <a:latin typeface="Montserrat" panose="00000500000000000000" pitchFamily="2" charset="0"/>
              </a:rPr>
            </a:br>
            <a:r>
              <a:rPr lang="fr-FR" sz="2800" dirty="0">
                <a:latin typeface="Montserrat" panose="00000500000000000000" pitchFamily="2" charset="0"/>
              </a:rPr>
              <a:t>Là encore il faudra du doigté pour ne pas décourager l’enfant.</a:t>
            </a:r>
          </a:p>
          <a:p>
            <a:pPr marL="457200" indent="-457200" algn="l" rtl="0">
              <a:spcBef>
                <a:spcPts val="600"/>
              </a:spcBef>
            </a:pPr>
            <a:r>
              <a:rPr lang="fr-FR" sz="2800" dirty="0">
                <a:latin typeface="Montserrat" panose="00000500000000000000" pitchFamily="2" charset="0"/>
              </a:rPr>
              <a:t>Certains disent à cette occasion qu’ils préfèrent Michou : évidemment avec Michou on fait ce que l’on veut.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44</a:t>
            </a:fld>
            <a:endParaRPr lang="fr-FR"/>
          </a:p>
        </p:txBody>
      </p:sp>
    </p:spTree>
    <p:extLst>
      <p:ext uri="{BB962C8B-B14F-4D97-AF65-F5344CB8AC3E}">
        <p14:creationId xmlns:p14="http://schemas.microsoft.com/office/powerpoint/2010/main" val="3310403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d’adaptation à la vitesse, au trajet et à la direction de l’avatar que l’enfant doit suivre</a:t>
            </a:r>
            <a:endParaRPr dirty="0"/>
          </a:p>
        </p:txBody>
      </p:sp>
      <p:sp>
        <p:nvSpPr>
          <p:cNvPr id="254" name="Google Shape;254;p39"/>
          <p:cNvSpPr txBox="1">
            <a:spLocks noGrp="1"/>
          </p:cNvSpPr>
          <p:nvPr>
            <p:ph type="body" idx="1"/>
          </p:nvPr>
        </p:nvSpPr>
        <p:spPr>
          <a:xfrm>
            <a:off x="443307" y="2438400"/>
            <a:ext cx="7354493" cy="6724634"/>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Lola est tournée vers l’endroit où elle va se rendre : elle indique une direction. </a:t>
            </a:r>
          </a:p>
          <a:p>
            <a:pPr marL="457200" indent="-457200" algn="l" rtl="0">
              <a:spcBef>
                <a:spcPts val="600"/>
              </a:spcBef>
            </a:pPr>
            <a:r>
              <a:rPr lang="fr-FR" sz="2800" dirty="0">
                <a:latin typeface="Montserrat" panose="00000500000000000000" pitchFamily="2" charset="0"/>
              </a:rPr>
              <a:t>Il est très intéressant de constater que très vite les enfants repèrent sa posture comme une sorte de pointage </a:t>
            </a:r>
          </a:p>
          <a:p>
            <a:pPr marL="457200" indent="-457200" algn="l" rtl="0">
              <a:spcBef>
                <a:spcPts val="600"/>
              </a:spcBef>
            </a:pPr>
            <a:r>
              <a:rPr lang="fr-FR" sz="2800" dirty="0">
                <a:latin typeface="Montserrat" panose="00000500000000000000" pitchFamily="2" charset="0"/>
              </a:rPr>
              <a:t>Cela peut les faire avancer vers la compréhension de l’attention conjointe.</a:t>
            </a:r>
          </a:p>
          <a:p>
            <a:pPr marL="1107430" lvl="1" indent="-457200" algn="l" rtl="0">
              <a:spcBef>
                <a:spcPts val="600"/>
              </a:spcBef>
            </a:pPr>
            <a:r>
              <a:rPr lang="fr-FR" sz="2400" dirty="0">
                <a:latin typeface="Montserrat" panose="00000500000000000000" pitchFamily="2" charset="0"/>
              </a:rPr>
              <a:t>A vous de prendre en compte cette information pour les faire progresser, pour qu’ils apprennent que la posture et l’orientation de la tête indiquent un but : c’est une bonne occasion ludique de le faire </a:t>
            </a:r>
            <a:endParaRPr lang="fr-F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45</a:t>
            </a:fld>
            <a:endParaRPr lang="fr-FR"/>
          </a:p>
        </p:txBody>
      </p:sp>
      <p:sp>
        <p:nvSpPr>
          <p:cNvPr id="5" name="Google Shape;254;p39">
            <a:extLst>
              <a:ext uri="{FF2B5EF4-FFF2-40B4-BE49-F238E27FC236}">
                <a16:creationId xmlns:a16="http://schemas.microsoft.com/office/drawing/2014/main" id="{B606EF9B-78B1-4842-A8FB-8BC0FF3867D9}"/>
              </a:ext>
            </a:extLst>
          </p:cNvPr>
          <p:cNvSpPr txBox="1">
            <a:spLocks/>
          </p:cNvSpPr>
          <p:nvPr/>
        </p:nvSpPr>
        <p:spPr>
          <a:xfrm>
            <a:off x="7340600" y="7311779"/>
            <a:ext cx="6121400" cy="1375021"/>
          </a:xfrm>
          <a:prstGeom prst="rect">
            <a:avLst/>
          </a:prstGeom>
        </p:spPr>
        <p:txBody>
          <a:bodyPr spcFirstLastPara="1" wrap="square" lIns="130027" tIns="130027" rIns="130027" bIns="130027" anchor="t" anchorCtr="0">
            <a:noAutofit/>
          </a:bodyPr>
          <a:lstStyle>
            <a:lvl1pPr marL="650230" lvl="0" indent="-487672">
              <a:spcBef>
                <a:spcPts val="0"/>
              </a:spcBef>
              <a:spcAft>
                <a:spcPts val="0"/>
              </a:spcAft>
              <a:buSzPts val="1800"/>
              <a:buChar char="●"/>
              <a:defRPr b="0" i="0">
                <a:solidFill>
                  <a:schemeClr val="tx1"/>
                </a:solidFill>
                <a:latin typeface="+mn-lt"/>
                <a:ea typeface="+mn-ea"/>
                <a:cs typeface="+mn-cs"/>
              </a:defRPr>
            </a:lvl1pPr>
            <a:lvl2pPr marL="1300460" lvl="1" indent="-451549">
              <a:spcBef>
                <a:spcPts val="2276"/>
              </a:spcBef>
              <a:spcAft>
                <a:spcPts val="0"/>
              </a:spcAft>
              <a:buSzPts val="1400"/>
              <a:buChar char="○"/>
              <a:defRPr>
                <a:latin typeface="+mn-lt"/>
                <a:ea typeface="+mn-ea"/>
                <a:cs typeface="+mn-cs"/>
              </a:defRPr>
            </a:lvl2pPr>
            <a:lvl3pPr marL="1950690" lvl="2" indent="-451549">
              <a:spcBef>
                <a:spcPts val="2276"/>
              </a:spcBef>
              <a:spcAft>
                <a:spcPts val="0"/>
              </a:spcAft>
              <a:buSzPts val="1400"/>
              <a:buChar char="■"/>
              <a:defRPr>
                <a:latin typeface="+mn-lt"/>
                <a:ea typeface="+mn-ea"/>
                <a:cs typeface="+mn-cs"/>
              </a:defRPr>
            </a:lvl3pPr>
            <a:lvl4pPr marL="2600919" lvl="3" indent="-451549">
              <a:spcBef>
                <a:spcPts val="2276"/>
              </a:spcBef>
              <a:spcAft>
                <a:spcPts val="0"/>
              </a:spcAft>
              <a:buSzPts val="1400"/>
              <a:buChar char="●"/>
              <a:defRPr>
                <a:latin typeface="+mn-lt"/>
                <a:ea typeface="+mn-ea"/>
                <a:cs typeface="+mn-cs"/>
              </a:defRPr>
            </a:lvl4pPr>
            <a:lvl5pPr marL="3251149" lvl="4" indent="-451549">
              <a:spcBef>
                <a:spcPts val="2276"/>
              </a:spcBef>
              <a:spcAft>
                <a:spcPts val="0"/>
              </a:spcAft>
              <a:buSzPts val="1400"/>
              <a:buChar char="○"/>
              <a:defRPr>
                <a:latin typeface="+mn-lt"/>
                <a:ea typeface="+mn-ea"/>
                <a:cs typeface="+mn-cs"/>
              </a:defRPr>
            </a:lvl5pPr>
            <a:lvl6pPr marL="3901379" lvl="5" indent="-451549">
              <a:spcBef>
                <a:spcPts val="2276"/>
              </a:spcBef>
              <a:spcAft>
                <a:spcPts val="0"/>
              </a:spcAft>
              <a:buSzPts val="1400"/>
              <a:buChar char="■"/>
              <a:defRPr>
                <a:latin typeface="+mn-lt"/>
                <a:ea typeface="+mn-ea"/>
                <a:cs typeface="+mn-cs"/>
              </a:defRPr>
            </a:lvl6pPr>
            <a:lvl7pPr marL="4551609" lvl="6" indent="-451549">
              <a:spcBef>
                <a:spcPts val="2276"/>
              </a:spcBef>
              <a:spcAft>
                <a:spcPts val="0"/>
              </a:spcAft>
              <a:buSzPts val="1400"/>
              <a:buChar char="●"/>
              <a:defRPr>
                <a:latin typeface="+mn-lt"/>
                <a:ea typeface="+mn-ea"/>
                <a:cs typeface="+mn-cs"/>
              </a:defRPr>
            </a:lvl7pPr>
            <a:lvl8pPr marL="5201839" lvl="7" indent="-451549">
              <a:spcBef>
                <a:spcPts val="2276"/>
              </a:spcBef>
              <a:spcAft>
                <a:spcPts val="0"/>
              </a:spcAft>
              <a:buSzPts val="1400"/>
              <a:buChar char="○"/>
              <a:defRPr>
                <a:latin typeface="+mn-lt"/>
                <a:ea typeface="+mn-ea"/>
                <a:cs typeface="+mn-cs"/>
              </a:defRPr>
            </a:lvl8pPr>
            <a:lvl9pPr marL="5852069" lvl="8" indent="-451549">
              <a:spcBef>
                <a:spcPts val="2276"/>
              </a:spcBef>
              <a:spcAft>
                <a:spcPts val="2276"/>
              </a:spcAft>
              <a:buSzPts val="1400"/>
              <a:buChar char="■"/>
              <a:defRPr>
                <a:latin typeface="+mn-lt"/>
                <a:ea typeface="+mn-ea"/>
                <a:cs typeface="+mn-cs"/>
              </a:defRPr>
            </a:lvl9pPr>
          </a:lstStyle>
          <a:p>
            <a:pPr marL="0" indent="0" algn="ctr" rtl="0">
              <a:spcBef>
                <a:spcPts val="600"/>
              </a:spcBef>
              <a:buNone/>
            </a:pPr>
            <a:r>
              <a:rPr lang="fr-FR" sz="2000" kern="0" dirty="0">
                <a:latin typeface="Montserrat" panose="00000500000000000000" pitchFamily="2" charset="0"/>
              </a:rPr>
              <a:t>Lola est prête à soulever la boîte bleue</a:t>
            </a:r>
            <a:br>
              <a:rPr lang="fr-FR" sz="2000" kern="0" dirty="0">
                <a:latin typeface="Montserrat" panose="00000500000000000000" pitchFamily="2" charset="0"/>
              </a:rPr>
            </a:br>
            <a:r>
              <a:rPr lang="fr-FR" sz="2000" kern="0" dirty="0">
                <a:latin typeface="Montserrat" panose="00000500000000000000" pitchFamily="2" charset="0"/>
              </a:rPr>
              <a:t>elle regarde la table violette</a:t>
            </a:r>
            <a:br>
              <a:rPr lang="fr-FR" sz="2000" kern="0" dirty="0">
                <a:latin typeface="Montserrat" panose="00000500000000000000" pitchFamily="2" charset="0"/>
              </a:rPr>
            </a:br>
            <a:r>
              <a:rPr lang="fr-FR" sz="2000" kern="0" dirty="0">
                <a:latin typeface="Montserrat" panose="00000500000000000000" pitchFamily="2" charset="0"/>
              </a:rPr>
              <a:t>où elle va déposer la boîte bleue</a:t>
            </a:r>
          </a:p>
        </p:txBody>
      </p:sp>
      <p:pic>
        <p:nvPicPr>
          <p:cNvPr id="6" name="Google Shape;263;p40">
            <a:extLst>
              <a:ext uri="{FF2B5EF4-FFF2-40B4-BE49-F238E27FC236}">
                <a16:creationId xmlns:a16="http://schemas.microsoft.com/office/drawing/2014/main" id="{69969552-D3A9-4FE1-AF6E-0200F71DA0B6}"/>
              </a:ext>
            </a:extLst>
          </p:cNvPr>
          <p:cNvPicPr preferRelativeResize="0"/>
          <p:nvPr/>
        </p:nvPicPr>
        <p:blipFill>
          <a:blip r:embed="rId3">
            <a:alphaModFix/>
          </a:blip>
          <a:stretch>
            <a:fillRect/>
          </a:stretch>
        </p:blipFill>
        <p:spPr>
          <a:xfrm>
            <a:off x="8102600" y="2057400"/>
            <a:ext cx="4354683" cy="5105400"/>
          </a:xfrm>
          <a:prstGeom prst="rect">
            <a:avLst/>
          </a:prstGeom>
          <a:noFill/>
          <a:ln>
            <a:noFill/>
          </a:ln>
        </p:spPr>
      </p:pic>
    </p:spTree>
    <p:extLst>
      <p:ext uri="{BB962C8B-B14F-4D97-AF65-F5344CB8AC3E}">
        <p14:creationId xmlns:p14="http://schemas.microsoft.com/office/powerpoint/2010/main" val="1398460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d’adaptation à la vitesse, au trajet et à la direction de l’avatar que l’enfant doit suivre</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A) Suivre Lola en </a:t>
            </a:r>
            <a:r>
              <a:rPr lang="fr-FR" sz="2800" b="1" u="sng" dirty="0">
                <a:latin typeface="Montserrat" panose="00000500000000000000" pitchFamily="2" charset="0"/>
              </a:rPr>
              <a:t>vitesse optimale</a:t>
            </a:r>
          </a:p>
          <a:p>
            <a:pPr marL="1107430" lvl="1" indent="-457200" algn="l" rtl="0">
              <a:spcBef>
                <a:spcPts val="600"/>
              </a:spcBef>
            </a:pPr>
            <a:r>
              <a:rPr lang="fr-FR" sz="2800" dirty="0">
                <a:latin typeface="Montserrat" panose="00000500000000000000" pitchFamily="2" charset="0"/>
              </a:rPr>
              <a:t>celle que l’enfant avait quand il s’exerçait avec Michou : </a:t>
            </a:r>
            <a:br>
              <a:rPr lang="fr-FR" sz="2800" dirty="0">
                <a:latin typeface="Montserrat" panose="00000500000000000000" pitchFamily="2" charset="0"/>
              </a:rPr>
            </a:br>
            <a:r>
              <a:rPr lang="fr-FR" sz="2800" dirty="0">
                <a:latin typeface="Montserrat" panose="00000500000000000000" pitchFamily="2" charset="0"/>
              </a:rPr>
              <a:t>avec Michou il prenait la vitesse qu’il voulait. </a:t>
            </a:r>
          </a:p>
          <a:p>
            <a:pPr marL="1107430" lvl="1" indent="-457200" algn="l" rtl="0">
              <a:spcBef>
                <a:spcPts val="600"/>
              </a:spcBef>
            </a:pPr>
            <a:r>
              <a:rPr lang="fr-FR" sz="2800" dirty="0">
                <a:latin typeface="Montserrat" panose="00000500000000000000" pitchFamily="2" charset="0"/>
              </a:rPr>
              <a:t>C’est cette vitesse que choisit Lola dans la première séance.</a:t>
            </a:r>
          </a:p>
          <a:p>
            <a:pPr marL="1107430" lvl="1" indent="-457200" algn="l" rtl="0">
              <a:spcBef>
                <a:spcPts val="600"/>
              </a:spcBef>
            </a:pPr>
            <a:r>
              <a:rPr lang="fr-FR" sz="2800" dirty="0">
                <a:latin typeface="Montserrat" panose="00000500000000000000" pitchFamily="2" charset="0"/>
              </a:rPr>
              <a:t>=&gt; l’enfant doit prendre l’objet que Lola a pris en virtuel, </a:t>
            </a:r>
            <a:br>
              <a:rPr lang="fr-FR" sz="2800" dirty="0">
                <a:latin typeface="Montserrat" panose="00000500000000000000" pitchFamily="2" charset="0"/>
              </a:rPr>
            </a:br>
            <a:r>
              <a:rPr lang="fr-FR" sz="2800" dirty="0">
                <a:latin typeface="Montserrat" panose="00000500000000000000" pitchFamily="2" charset="0"/>
              </a:rPr>
              <a:t>il doit se préparer à aller dans la direction que la posture de Lola indique, et il doit suivre la vitesse de Lola qui est sa vitesse préférée.  </a:t>
            </a:r>
          </a:p>
          <a:p>
            <a:pPr marL="1107430" lvl="1" indent="-457200" algn="l" rtl="0">
              <a:spcBef>
                <a:spcPts val="600"/>
              </a:spcBef>
            </a:pPr>
            <a:r>
              <a:rPr lang="fr-FR" sz="2800" dirty="0">
                <a:latin typeface="Montserrat" panose="00000500000000000000" pitchFamily="2" charset="0"/>
              </a:rPr>
              <a:t>=&gt; La plus grande difficulté et la seule est </a:t>
            </a:r>
            <a:br>
              <a:rPr lang="fr-FR" sz="2800" dirty="0">
                <a:latin typeface="Montserrat" panose="00000500000000000000" pitchFamily="2" charset="0"/>
              </a:rPr>
            </a:br>
            <a:r>
              <a:rPr lang="fr-FR" sz="2800" dirty="0">
                <a:latin typeface="Montserrat" panose="00000500000000000000" pitchFamily="2" charset="0"/>
              </a:rPr>
              <a:t>de comprendre que c’est Lola qui décide </a:t>
            </a:r>
            <a:br>
              <a:rPr lang="fr-FR" sz="2800" dirty="0">
                <a:latin typeface="Montserrat" panose="00000500000000000000" pitchFamily="2" charset="0"/>
              </a:rPr>
            </a:br>
            <a:r>
              <a:rPr lang="fr-FR" sz="2800" dirty="0">
                <a:latin typeface="Montserrat" panose="00000500000000000000" pitchFamily="2" charset="0"/>
              </a:rPr>
              <a:t>et que l’on ne peut ni choisir l’objet, ni là où aller le mettre.</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46</a:t>
            </a:fld>
            <a:endParaRPr lang="fr-FR"/>
          </a:p>
        </p:txBody>
      </p:sp>
    </p:spTree>
    <p:extLst>
      <p:ext uri="{BB962C8B-B14F-4D97-AF65-F5344CB8AC3E}">
        <p14:creationId xmlns:p14="http://schemas.microsoft.com/office/powerpoint/2010/main" val="348244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d’adaptation à la vitesse, au trajet et à la direction de l’avatar que l’enfant doit suivre</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B) Suivre Lola en </a:t>
            </a:r>
            <a:r>
              <a:rPr lang="fr-FR" sz="2800" b="1" u="sng" dirty="0">
                <a:latin typeface="Montserrat" panose="00000500000000000000" pitchFamily="2" charset="0"/>
              </a:rPr>
              <a:t>vitesse rapide</a:t>
            </a:r>
          </a:p>
          <a:p>
            <a:pPr marL="1107430" lvl="1" indent="-457200" algn="l" rtl="0">
              <a:spcBef>
                <a:spcPts val="600"/>
              </a:spcBef>
            </a:pPr>
            <a:r>
              <a:rPr lang="fr-FR" sz="2800" dirty="0">
                <a:latin typeface="Montserrat" panose="00000500000000000000" pitchFamily="2" charset="0"/>
              </a:rPr>
              <a:t>La vitesse rapide est choisie par l’adulte qui contrôle l’expérience avec le boîtier. </a:t>
            </a:r>
          </a:p>
          <a:p>
            <a:pPr marL="1107430" lvl="1" indent="-457200" algn="l" rtl="0">
              <a:spcBef>
                <a:spcPts val="600"/>
              </a:spcBef>
            </a:pPr>
            <a:r>
              <a:rPr lang="fr-FR" sz="2800" dirty="0">
                <a:latin typeface="Montserrat" panose="00000500000000000000" pitchFamily="2" charset="0"/>
              </a:rPr>
              <a:t>Il faut qu’elle soit suffisamment différente de la vitesse optimale pour que l’enfant le ressente et soit obligé de se presser. </a:t>
            </a:r>
          </a:p>
          <a:p>
            <a:pPr marL="1107430" lvl="1" indent="-457200" algn="l" rtl="0">
              <a:spcBef>
                <a:spcPts val="600"/>
              </a:spcBef>
            </a:pPr>
            <a:r>
              <a:rPr lang="fr-FR" sz="2800" dirty="0">
                <a:latin typeface="Montserrat" panose="00000500000000000000" pitchFamily="2" charset="0"/>
              </a:rPr>
              <a:t>Aller vite et garder son objet en contact avec l’objet virtuel demande à l’enfant beaucoup d’attention portée au déplacement de l’objet virtuel.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47</a:t>
            </a:fld>
            <a:endParaRPr lang="fr-FR"/>
          </a:p>
        </p:txBody>
      </p:sp>
    </p:spTree>
    <p:extLst>
      <p:ext uri="{BB962C8B-B14F-4D97-AF65-F5344CB8AC3E}">
        <p14:creationId xmlns:p14="http://schemas.microsoft.com/office/powerpoint/2010/main" val="90702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d’adaptation à la vitesse, au trajet et à la direction de l’avatar que l’enfant doit suivre</a:t>
            </a:r>
            <a:endParaRPr dirty="0"/>
          </a:p>
        </p:txBody>
      </p:sp>
      <p:sp>
        <p:nvSpPr>
          <p:cNvPr id="254" name="Google Shape;254;p39"/>
          <p:cNvSpPr txBox="1">
            <a:spLocks noGrp="1"/>
          </p:cNvSpPr>
          <p:nvPr>
            <p:ph type="body" idx="1"/>
          </p:nvPr>
        </p:nvSpPr>
        <p:spPr>
          <a:xfrm>
            <a:off x="443306" y="2057400"/>
            <a:ext cx="12118187" cy="6326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C) Suivre Lola en </a:t>
            </a:r>
            <a:r>
              <a:rPr lang="fr-FR" sz="2800" b="1" u="sng" dirty="0">
                <a:latin typeface="Montserrat" panose="00000500000000000000" pitchFamily="2" charset="0"/>
              </a:rPr>
              <a:t>vitesse lente</a:t>
            </a:r>
          </a:p>
          <a:p>
            <a:pPr marL="457200" indent="-457200" algn="l" rtl="0">
              <a:spcBef>
                <a:spcPts val="600"/>
              </a:spcBef>
            </a:pPr>
            <a:endParaRPr lang="fr-FR" sz="2800" b="1" u="sng"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La vitesse lente est choisie en fonction de la vitesse optimale de l’enfant pour qu’il ressente clairement la nécessité de ralentir. </a:t>
            </a:r>
          </a:p>
          <a:p>
            <a:pPr marL="650230" lvl="1" indent="0" algn="l" rtl="0">
              <a:spcBef>
                <a:spcPts val="600"/>
              </a:spcBef>
              <a:buNone/>
            </a:pPr>
            <a:r>
              <a:rPr lang="fr-FR" sz="2400" dirty="0">
                <a:latin typeface="Montserrat" panose="00000500000000000000" pitchFamily="2" charset="0"/>
              </a:rPr>
              <a:t>=&gt; Synchronie la plus difficile à réaliser : </a:t>
            </a:r>
          </a:p>
          <a:p>
            <a:pPr marL="1107430" lvl="1" indent="-457200" algn="l" rtl="0">
              <a:spcBef>
                <a:spcPts val="600"/>
              </a:spcBef>
            </a:pPr>
            <a:r>
              <a:rPr lang="fr-FR" sz="2400" dirty="0">
                <a:latin typeface="Montserrat" panose="00000500000000000000" pitchFamily="2" charset="0"/>
              </a:rPr>
              <a:t>la lenteur démultiplie les problèmes de résistance à la pesanteur. </a:t>
            </a:r>
          </a:p>
          <a:p>
            <a:pPr marL="1107430" lvl="1" indent="-457200" algn="l" rtl="0">
              <a:spcBef>
                <a:spcPts val="600"/>
              </a:spcBef>
            </a:pPr>
            <a:r>
              <a:rPr lang="fr-FR" sz="2400" dirty="0">
                <a:latin typeface="Montserrat" panose="00000500000000000000" pitchFamily="2" charset="0"/>
              </a:rPr>
              <a:t>Plus on doit élever lentement la boîte plus l’effort est long et persistant. </a:t>
            </a:r>
          </a:p>
          <a:p>
            <a:pPr marL="1107430" lvl="1" indent="-457200" algn="l" rtl="0">
              <a:spcBef>
                <a:spcPts val="600"/>
              </a:spcBef>
            </a:pPr>
            <a:r>
              <a:rPr lang="fr-FR" sz="2400" dirty="0">
                <a:latin typeface="Montserrat" panose="00000500000000000000" pitchFamily="2" charset="0"/>
              </a:rPr>
              <a:t>Pour y arriver, il faut s‘arc-bouter, crisper son corps, écarter les jambes pour trouver un meilleur équilibre, parfois même se mettre à genoux. </a:t>
            </a:r>
          </a:p>
          <a:p>
            <a:pPr marL="1107430" lvl="1" indent="-457200" algn="l" rtl="0">
              <a:spcBef>
                <a:spcPts val="600"/>
              </a:spcBef>
            </a:pPr>
            <a:r>
              <a:rPr lang="fr-FR" sz="2400" dirty="0">
                <a:latin typeface="Montserrat" panose="00000500000000000000" pitchFamily="2" charset="0"/>
              </a:rPr>
              <a:t>Chaque enfant s’y prendra de façon différente. </a:t>
            </a:r>
            <a:br>
              <a:rPr lang="fr-FR" sz="2400" dirty="0">
                <a:latin typeface="Montserrat" panose="00000500000000000000" pitchFamily="2" charset="0"/>
              </a:rPr>
            </a:br>
            <a:r>
              <a:rPr lang="fr-FR" sz="2400" dirty="0">
                <a:latin typeface="Montserrat" panose="00000500000000000000" pitchFamily="2" charset="0"/>
              </a:rPr>
              <a:t>A vous de le guider pour qu’il trouve la bonne façon de réussir : ‘tu peux écarter les jambes ; tu peux te mettre à genoux, ça sera plus facile’.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48</a:t>
            </a:fld>
            <a:endParaRPr lang="fr-FR"/>
          </a:p>
        </p:txBody>
      </p:sp>
    </p:spTree>
    <p:extLst>
      <p:ext uri="{BB962C8B-B14F-4D97-AF65-F5344CB8AC3E}">
        <p14:creationId xmlns:p14="http://schemas.microsoft.com/office/powerpoint/2010/main" val="1461168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E69A5-8C59-4636-A76C-C789E1A701A1}"/>
              </a:ext>
            </a:extLst>
          </p:cNvPr>
          <p:cNvSpPr>
            <a:spLocks noGrp="1"/>
          </p:cNvSpPr>
          <p:nvPr>
            <p:ph type="title"/>
          </p:nvPr>
        </p:nvSpPr>
        <p:spPr/>
        <p:txBody>
          <a:bodyPr/>
          <a:lstStyle/>
          <a:p>
            <a:r>
              <a:rPr lang="fr-FR" dirty="0"/>
              <a:t>3) Phase d’adaptation à la vitesse, au trajet et à la direction de l’avatar que l’enfant doit suivre</a:t>
            </a:r>
          </a:p>
        </p:txBody>
      </p:sp>
      <p:sp>
        <p:nvSpPr>
          <p:cNvPr id="3" name="Espace réservé du texte 2">
            <a:extLst>
              <a:ext uri="{FF2B5EF4-FFF2-40B4-BE49-F238E27FC236}">
                <a16:creationId xmlns:a16="http://schemas.microsoft.com/office/drawing/2014/main" id="{ED05FE68-E52F-4628-9087-4EFAD45468DF}"/>
              </a:ext>
            </a:extLst>
          </p:cNvPr>
          <p:cNvSpPr>
            <a:spLocks noGrp="1"/>
          </p:cNvSpPr>
          <p:nvPr>
            <p:ph type="body" idx="1"/>
          </p:nvPr>
        </p:nvSpPr>
        <p:spPr/>
        <p:txBody>
          <a:bodyPr/>
          <a:lstStyle/>
          <a:p>
            <a:pPr marL="1107430" lvl="1" indent="-457200" algn="l" rtl="0">
              <a:spcBef>
                <a:spcPts val="600"/>
              </a:spcBef>
            </a:pPr>
            <a:endParaRPr lang="fr-FR" sz="1800" dirty="0">
              <a:latin typeface="Montserrat" panose="00000500000000000000" pitchFamily="2" charset="0"/>
            </a:endParaRPr>
          </a:p>
          <a:p>
            <a:pPr marL="1107430" lvl="1" indent="-457200" algn="l" rtl="0">
              <a:spcBef>
                <a:spcPts val="600"/>
              </a:spcBef>
            </a:pPr>
            <a:r>
              <a:rPr lang="fr-FR" sz="2800" u="sng" dirty="0">
                <a:latin typeface="Montserrat" panose="00000500000000000000" pitchFamily="2" charset="0"/>
              </a:rPr>
              <a:t>C) Suivre Lola en </a:t>
            </a:r>
            <a:r>
              <a:rPr lang="fr-FR" sz="2800" b="1" u="sng" dirty="0">
                <a:latin typeface="Montserrat" panose="00000500000000000000" pitchFamily="2" charset="0"/>
              </a:rPr>
              <a:t>vitesse lente </a:t>
            </a:r>
            <a:r>
              <a:rPr lang="fr-FR" sz="2800" dirty="0">
                <a:latin typeface="Montserrat" panose="00000500000000000000" pitchFamily="2" charset="0"/>
              </a:rPr>
              <a:t>(suite)</a:t>
            </a:r>
          </a:p>
          <a:p>
            <a:pPr marL="1107430" lvl="1" indent="-457200" algn="l" rtl="0">
              <a:spcBef>
                <a:spcPts val="600"/>
              </a:spcBef>
            </a:pPr>
            <a:endParaRPr lang="fr-FR" sz="2800" dirty="0">
              <a:latin typeface="Montserrat" panose="00000500000000000000" pitchFamily="2" charset="0"/>
            </a:endParaRPr>
          </a:p>
          <a:p>
            <a:pPr marL="1107430" lvl="1" indent="-457200" algn="l" rtl="0">
              <a:spcBef>
                <a:spcPts val="600"/>
              </a:spcBef>
            </a:pPr>
            <a:endParaRPr lang="fr-FR" sz="1800" dirty="0">
              <a:latin typeface="Montserrat" panose="00000500000000000000" pitchFamily="2" charset="0"/>
            </a:endParaRPr>
          </a:p>
          <a:p>
            <a:pPr marL="1107430" lvl="1" indent="-457200" algn="l" rtl="0">
              <a:spcBef>
                <a:spcPts val="600"/>
              </a:spcBef>
            </a:pPr>
            <a:r>
              <a:rPr lang="fr-FR" sz="3200" dirty="0">
                <a:latin typeface="Montserrat" panose="00000500000000000000" pitchFamily="2" charset="0"/>
              </a:rPr>
              <a:t>Vous pouvez mimer, mais n’oubliez jamais que chacun a sa technique d’équilibre et de motricité. </a:t>
            </a:r>
          </a:p>
          <a:p>
            <a:pPr marL="1107430" lvl="1" indent="-457200" algn="l" rtl="0">
              <a:spcBef>
                <a:spcPts val="600"/>
              </a:spcBef>
            </a:pPr>
            <a:r>
              <a:rPr lang="fr-FR" sz="3200" dirty="0">
                <a:latin typeface="Montserrat" panose="00000500000000000000" pitchFamily="2" charset="0"/>
              </a:rPr>
              <a:t>Il ne sert à rien de vouloir que l’enfant fasse exactement comme vous parce qu’il n’a pas le même corps, le même tonus, la même capacité de résistance. </a:t>
            </a:r>
          </a:p>
          <a:p>
            <a:pPr marL="1107430" lvl="1" indent="-457200" algn="l" rtl="0">
              <a:spcBef>
                <a:spcPts val="600"/>
              </a:spcBef>
            </a:pPr>
            <a:r>
              <a:rPr lang="fr-FR" sz="3200" dirty="0">
                <a:latin typeface="Montserrat" panose="00000500000000000000" pitchFamily="2" charset="0"/>
              </a:rPr>
              <a:t>Alors ‘regarde comment je fais’ n’est pas la meilleure formule sauf si vous proposez plusieurs postures entre lesquelles l’enfant va pouvoir trouver celle qui lui convient</a:t>
            </a:r>
            <a:r>
              <a:rPr lang="fr-FR" sz="2400" dirty="0">
                <a:latin typeface="Montserrat" panose="00000500000000000000" pitchFamily="2" charset="0"/>
              </a:rPr>
              <a:t>.</a:t>
            </a:r>
          </a:p>
          <a:p>
            <a:pPr marL="162558" indent="0">
              <a:buNone/>
            </a:pPr>
            <a:endParaRPr lang="fr-FR" dirty="0"/>
          </a:p>
        </p:txBody>
      </p:sp>
      <p:sp>
        <p:nvSpPr>
          <p:cNvPr id="4" name="Espace réservé du numéro de diapositive 3">
            <a:extLst>
              <a:ext uri="{FF2B5EF4-FFF2-40B4-BE49-F238E27FC236}">
                <a16:creationId xmlns:a16="http://schemas.microsoft.com/office/drawing/2014/main" id="{F51659F8-7B60-45E5-9046-01B8852439DE}"/>
              </a:ext>
            </a:extLst>
          </p:cNvPr>
          <p:cNvSpPr>
            <a:spLocks noGrp="1"/>
          </p:cNvSpPr>
          <p:nvPr>
            <p:ph type="sldNum" idx="12"/>
          </p:nvPr>
        </p:nvSpPr>
        <p:spPr/>
        <p:txBody>
          <a:bodyPr/>
          <a:lstStyle/>
          <a:p>
            <a:fld id="{00000000-1234-1234-1234-123412341234}" type="slidenum">
              <a:rPr lang="fr-FR" smtClean="0"/>
              <a:pPr/>
              <a:t>49</a:t>
            </a:fld>
            <a:endParaRPr lang="fr-FR"/>
          </a:p>
        </p:txBody>
      </p:sp>
    </p:spTree>
    <p:extLst>
      <p:ext uri="{BB962C8B-B14F-4D97-AF65-F5344CB8AC3E}">
        <p14:creationId xmlns:p14="http://schemas.microsoft.com/office/powerpoint/2010/main" val="427528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ctr" rtl="0"/>
            <a:r>
              <a:rPr lang="fr-FR" dirty="0"/>
              <a:t>Le projet MIMETIC a été réalisé par</a:t>
            </a:r>
            <a:br>
              <a:rPr lang="fr-FR" dirty="0"/>
            </a:br>
            <a:endParaRPr dirty="0"/>
          </a:p>
        </p:txBody>
      </p:sp>
      <p:sp>
        <p:nvSpPr>
          <p:cNvPr id="82" name="Google Shape;82;p16"/>
          <p:cNvSpPr txBox="1">
            <a:spLocks noGrp="1"/>
          </p:cNvSpPr>
          <p:nvPr>
            <p:ph type="body" idx="1"/>
          </p:nvPr>
        </p:nvSpPr>
        <p:spPr>
          <a:xfrm>
            <a:off x="443307" y="2185433"/>
            <a:ext cx="5574339" cy="6478507"/>
          </a:xfrm>
          <a:prstGeom prst="rect">
            <a:avLst/>
          </a:prstGeom>
        </p:spPr>
        <p:txBody>
          <a:bodyPr spcFirstLastPara="1" wrap="square" lIns="130027" tIns="130027" rIns="130027" bIns="130027" anchor="t" anchorCtr="0">
            <a:noAutofit/>
          </a:bodyPr>
          <a:lstStyle/>
          <a:p>
            <a:pPr marL="0" indent="0" algn="just" rtl="0">
              <a:buClr>
                <a:schemeClr val="dk1"/>
              </a:buClr>
              <a:buSzPts val="1100"/>
              <a:buNone/>
            </a:pPr>
            <a:endParaRPr lang="fr-FR" sz="3413" dirty="0">
              <a:latin typeface="Montserrat" panose="00000500000000000000" pitchFamily="2" charset="0"/>
            </a:endParaRPr>
          </a:p>
          <a:p>
            <a:pPr marL="0" indent="0" algn="just" rtl="0">
              <a:buClr>
                <a:schemeClr val="dk1"/>
              </a:buClr>
              <a:buSzPts val="1100"/>
              <a:buNone/>
            </a:pPr>
            <a:endParaRPr lang="fr-FR" sz="3413" dirty="0">
              <a:latin typeface="Montserrat" panose="00000500000000000000" pitchFamily="2" charset="0"/>
            </a:endParaRPr>
          </a:p>
          <a:p>
            <a:pPr marL="0" indent="0" algn="ctr" rtl="0">
              <a:buClr>
                <a:schemeClr val="dk1"/>
              </a:buClr>
              <a:buSzPts val="1100"/>
              <a:buNone/>
            </a:pPr>
            <a:r>
              <a:rPr lang="fr-FR" sz="3413" dirty="0">
                <a:latin typeface="Montserrat" panose="00000500000000000000" pitchFamily="2" charset="0"/>
              </a:rPr>
              <a:t>Centre TEDyBEAR Paris-Est</a:t>
            </a:r>
          </a:p>
          <a:p>
            <a:pPr marL="0" indent="0" algn="ctr" rtl="0">
              <a:buClr>
                <a:schemeClr val="dk1"/>
              </a:buClr>
              <a:buSzPts val="1100"/>
              <a:buNone/>
            </a:pPr>
            <a:endParaRPr lang="fr-FR" sz="3413" dirty="0">
              <a:latin typeface="Montserrat" panose="00000500000000000000" pitchFamily="2" charset="0"/>
            </a:endParaRPr>
          </a:p>
          <a:p>
            <a:pPr marL="0" indent="0" algn="ctr" rtl="0">
              <a:buClr>
                <a:schemeClr val="dk1"/>
              </a:buClr>
              <a:buSzPts val="1100"/>
              <a:buNone/>
            </a:pPr>
            <a:r>
              <a:rPr lang="fr-FR" sz="3413" dirty="0">
                <a:latin typeface="Montserrat" panose="00000500000000000000" pitchFamily="2" charset="0"/>
              </a:rPr>
              <a:t>Jacqueline NADEL</a:t>
            </a:r>
          </a:p>
          <a:p>
            <a:pPr marL="0" indent="0" algn="ctr" rtl="0">
              <a:buClr>
                <a:schemeClr val="dk1"/>
              </a:buClr>
              <a:buSzPts val="1100"/>
              <a:buNone/>
            </a:pPr>
            <a:r>
              <a:rPr lang="fr-FR" sz="3413" dirty="0">
                <a:latin typeface="Montserrat" panose="00000500000000000000" pitchFamily="2" charset="0"/>
              </a:rPr>
              <a:t>Justin MALLERET</a:t>
            </a:r>
          </a:p>
          <a:p>
            <a:pPr marL="0" indent="0" algn="ctr" rtl="0">
              <a:buClr>
                <a:schemeClr val="dk1"/>
              </a:buClr>
              <a:buSzPts val="1100"/>
              <a:buNone/>
            </a:pPr>
            <a:r>
              <a:rPr lang="fr-FR" sz="3413" dirty="0">
                <a:latin typeface="Montserrat" panose="00000500000000000000" pitchFamily="2" charset="0"/>
              </a:rPr>
              <a:t>  Aurélie CHERRIER</a:t>
            </a:r>
            <a:endParaRPr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ACE57819-6F89-46FC-8640-FA7A9D645237}"/>
              </a:ext>
            </a:extLst>
          </p:cNvPr>
          <p:cNvSpPr>
            <a:spLocks noGrp="1"/>
          </p:cNvSpPr>
          <p:nvPr>
            <p:ph type="sldNum" idx="12"/>
          </p:nvPr>
        </p:nvSpPr>
        <p:spPr/>
        <p:txBody>
          <a:bodyPr/>
          <a:lstStyle/>
          <a:p>
            <a:fld id="{00000000-1234-1234-1234-123412341234}" type="slidenum">
              <a:rPr lang="fr-FR" smtClean="0"/>
              <a:pPr/>
              <a:t>5</a:t>
            </a:fld>
            <a:endParaRPr lang="fr-FR"/>
          </a:p>
        </p:txBody>
      </p:sp>
      <p:grpSp>
        <p:nvGrpSpPr>
          <p:cNvPr id="3" name="Groupe 2">
            <a:extLst>
              <a:ext uri="{FF2B5EF4-FFF2-40B4-BE49-F238E27FC236}">
                <a16:creationId xmlns:a16="http://schemas.microsoft.com/office/drawing/2014/main" id="{BE4F2C2B-EC3A-4126-889B-1D260E004B2D}"/>
              </a:ext>
            </a:extLst>
          </p:cNvPr>
          <p:cNvGrpSpPr/>
          <p:nvPr/>
        </p:nvGrpSpPr>
        <p:grpSpPr>
          <a:xfrm>
            <a:off x="7463965" y="7680908"/>
            <a:ext cx="3524605" cy="1386892"/>
            <a:chOff x="2312439" y="8624644"/>
            <a:chExt cx="1878560" cy="739192"/>
          </a:xfrm>
        </p:grpSpPr>
        <p:grpSp>
          <p:nvGrpSpPr>
            <p:cNvPr id="9" name="object 12">
              <a:extLst>
                <a:ext uri="{FF2B5EF4-FFF2-40B4-BE49-F238E27FC236}">
                  <a16:creationId xmlns:a16="http://schemas.microsoft.com/office/drawing/2014/main" id="{6E04D244-EB47-4F36-954C-C18D4F343DB8}"/>
                </a:ext>
              </a:extLst>
            </p:cNvPr>
            <p:cNvGrpSpPr/>
            <p:nvPr/>
          </p:nvGrpSpPr>
          <p:grpSpPr>
            <a:xfrm>
              <a:off x="2312439" y="8830898"/>
              <a:ext cx="879475" cy="423545"/>
              <a:chOff x="2312439" y="8830898"/>
              <a:chExt cx="879475" cy="423545"/>
            </a:xfrm>
          </p:grpSpPr>
          <p:sp>
            <p:nvSpPr>
              <p:cNvPr id="10" name="object 13">
                <a:extLst>
                  <a:ext uri="{FF2B5EF4-FFF2-40B4-BE49-F238E27FC236}">
                    <a16:creationId xmlns:a16="http://schemas.microsoft.com/office/drawing/2014/main" id="{9BE4CFDC-B653-47A3-BA12-E939693A17AE}"/>
                  </a:ext>
                </a:extLst>
              </p:cNvPr>
              <p:cNvSpPr/>
              <p:nvPr/>
            </p:nvSpPr>
            <p:spPr>
              <a:xfrm>
                <a:off x="2312439" y="8961134"/>
                <a:ext cx="328930" cy="293370"/>
              </a:xfrm>
              <a:custGeom>
                <a:avLst/>
                <a:gdLst/>
                <a:ahLst/>
                <a:cxnLst/>
                <a:rect l="l" t="t" r="r" b="b"/>
                <a:pathLst>
                  <a:path w="328930" h="293370">
                    <a:moveTo>
                      <a:pt x="7002" y="0"/>
                    </a:moveTo>
                    <a:lnTo>
                      <a:pt x="4208" y="190"/>
                    </a:lnTo>
                    <a:lnTo>
                      <a:pt x="563" y="3619"/>
                    </a:lnTo>
                    <a:lnTo>
                      <a:pt x="0" y="48349"/>
                    </a:lnTo>
                    <a:lnTo>
                      <a:pt x="9688" y="94308"/>
                    </a:lnTo>
                    <a:lnTo>
                      <a:pt x="29184" y="139751"/>
                    </a:lnTo>
                    <a:lnTo>
                      <a:pt x="58045" y="182934"/>
                    </a:lnTo>
                    <a:lnTo>
                      <a:pt x="95825" y="222110"/>
                    </a:lnTo>
                    <a:lnTo>
                      <a:pt x="139877" y="254071"/>
                    </a:lnTo>
                    <a:lnTo>
                      <a:pt x="186655" y="276640"/>
                    </a:lnTo>
                    <a:lnTo>
                      <a:pt x="234369" y="289622"/>
                    </a:lnTo>
                    <a:lnTo>
                      <a:pt x="281232" y="292821"/>
                    </a:lnTo>
                    <a:lnTo>
                      <a:pt x="325454" y="286042"/>
                    </a:lnTo>
                    <a:lnTo>
                      <a:pt x="328337" y="281965"/>
                    </a:lnTo>
                    <a:lnTo>
                      <a:pt x="328146" y="279146"/>
                    </a:lnTo>
                    <a:lnTo>
                      <a:pt x="324387" y="275894"/>
                    </a:lnTo>
                    <a:lnTo>
                      <a:pt x="281960" y="274599"/>
                    </a:lnTo>
                    <a:lnTo>
                      <a:pt x="240157" y="266545"/>
                    </a:lnTo>
                    <a:lnTo>
                      <a:pt x="198863" y="251284"/>
                    </a:lnTo>
                    <a:lnTo>
                      <a:pt x="157962" y="228371"/>
                    </a:lnTo>
                    <a:lnTo>
                      <a:pt x="117339" y="197358"/>
                    </a:lnTo>
                    <a:lnTo>
                      <a:pt x="80976" y="161448"/>
                    </a:lnTo>
                    <a:lnTo>
                      <a:pt x="52596" y="124137"/>
                    </a:lnTo>
                    <a:lnTo>
                      <a:pt x="31740" y="85372"/>
                    </a:lnTo>
                    <a:lnTo>
                      <a:pt x="17948" y="45099"/>
                    </a:lnTo>
                    <a:lnTo>
                      <a:pt x="10761" y="3263"/>
                    </a:lnTo>
                    <a:lnTo>
                      <a:pt x="7002" y="0"/>
                    </a:lnTo>
                    <a:close/>
                  </a:path>
                </a:pathLst>
              </a:custGeom>
              <a:solidFill>
                <a:srgbClr val="D89923"/>
              </a:solidFill>
            </p:spPr>
            <p:txBody>
              <a:bodyPr wrap="square" lIns="0" tIns="0" rIns="0" bIns="0" rtlCol="0"/>
              <a:lstStyle/>
              <a:p>
                <a:endParaRPr/>
              </a:p>
            </p:txBody>
          </p:sp>
          <p:sp>
            <p:nvSpPr>
              <p:cNvPr id="11" name="object 14">
                <a:extLst>
                  <a:ext uri="{FF2B5EF4-FFF2-40B4-BE49-F238E27FC236}">
                    <a16:creationId xmlns:a16="http://schemas.microsoft.com/office/drawing/2014/main" id="{21F7EAB6-6705-4B39-8992-267EB8099D17}"/>
                  </a:ext>
                </a:extLst>
              </p:cNvPr>
              <p:cNvSpPr/>
              <p:nvPr/>
            </p:nvSpPr>
            <p:spPr>
              <a:xfrm>
                <a:off x="2461001" y="8850280"/>
                <a:ext cx="159918" cy="172034"/>
              </a:xfrm>
              <a:prstGeom prst="rect">
                <a:avLst/>
              </a:prstGeom>
              <a:blipFill>
                <a:blip r:embed="rId3" cstate="print"/>
                <a:stretch>
                  <a:fillRect/>
                </a:stretch>
              </a:blipFill>
            </p:spPr>
            <p:txBody>
              <a:bodyPr wrap="square" lIns="0" tIns="0" rIns="0" bIns="0" rtlCol="0"/>
              <a:lstStyle/>
              <a:p>
                <a:endParaRPr/>
              </a:p>
            </p:txBody>
          </p:sp>
          <p:sp>
            <p:nvSpPr>
              <p:cNvPr id="12" name="object 15">
                <a:extLst>
                  <a:ext uri="{FF2B5EF4-FFF2-40B4-BE49-F238E27FC236}">
                    <a16:creationId xmlns:a16="http://schemas.microsoft.com/office/drawing/2014/main" id="{E4FBC054-2281-46B2-8783-CA999D7B29D6}"/>
                  </a:ext>
                </a:extLst>
              </p:cNvPr>
              <p:cNvSpPr/>
              <p:nvPr/>
            </p:nvSpPr>
            <p:spPr>
              <a:xfrm>
                <a:off x="2651836" y="8886431"/>
                <a:ext cx="313055" cy="135890"/>
              </a:xfrm>
              <a:custGeom>
                <a:avLst/>
                <a:gdLst/>
                <a:ahLst/>
                <a:cxnLst/>
                <a:rect l="l" t="t" r="r" b="b"/>
                <a:pathLst>
                  <a:path w="313055" h="135890">
                    <a:moveTo>
                      <a:pt x="24307" y="5753"/>
                    </a:moveTo>
                    <a:lnTo>
                      <a:pt x="22682" y="2400"/>
                    </a:lnTo>
                    <a:lnTo>
                      <a:pt x="19443" y="1003"/>
                    </a:lnTo>
                    <a:lnTo>
                      <a:pt x="18440" y="342"/>
                    </a:lnTo>
                    <a:lnTo>
                      <a:pt x="15011" y="0"/>
                    </a:lnTo>
                    <a:lnTo>
                      <a:pt x="3048" y="0"/>
                    </a:lnTo>
                    <a:lnTo>
                      <a:pt x="0" y="3683"/>
                    </a:lnTo>
                    <a:lnTo>
                      <a:pt x="0" y="130098"/>
                    </a:lnTo>
                    <a:lnTo>
                      <a:pt x="1587" y="133489"/>
                    </a:lnTo>
                    <a:lnTo>
                      <a:pt x="4762" y="134899"/>
                    </a:lnTo>
                    <a:lnTo>
                      <a:pt x="5765" y="135572"/>
                    </a:lnTo>
                    <a:lnTo>
                      <a:pt x="9220" y="135890"/>
                    </a:lnTo>
                    <a:lnTo>
                      <a:pt x="21259" y="135890"/>
                    </a:lnTo>
                    <a:lnTo>
                      <a:pt x="24307" y="132181"/>
                    </a:lnTo>
                    <a:lnTo>
                      <a:pt x="24307" y="124739"/>
                    </a:lnTo>
                    <a:lnTo>
                      <a:pt x="24307" y="5753"/>
                    </a:lnTo>
                    <a:close/>
                  </a:path>
                  <a:path w="313055" h="135890">
                    <a:moveTo>
                      <a:pt x="312699" y="44640"/>
                    </a:moveTo>
                    <a:lnTo>
                      <a:pt x="308787" y="25298"/>
                    </a:lnTo>
                    <a:lnTo>
                      <a:pt x="297053" y="11480"/>
                    </a:lnTo>
                    <a:lnTo>
                      <a:pt x="277495" y="3200"/>
                    </a:lnTo>
                    <a:lnTo>
                      <a:pt x="250113" y="431"/>
                    </a:lnTo>
                    <a:lnTo>
                      <a:pt x="239318" y="508"/>
                    </a:lnTo>
                    <a:lnTo>
                      <a:pt x="199771" y="5486"/>
                    </a:lnTo>
                    <a:lnTo>
                      <a:pt x="185572" y="12026"/>
                    </a:lnTo>
                    <a:lnTo>
                      <a:pt x="178282" y="8178"/>
                    </a:lnTo>
                    <a:lnTo>
                      <a:pt x="121450" y="431"/>
                    </a:lnTo>
                    <a:lnTo>
                      <a:pt x="93014" y="3200"/>
                    </a:lnTo>
                    <a:lnTo>
                      <a:pt x="72707" y="11480"/>
                    </a:lnTo>
                    <a:lnTo>
                      <a:pt x="60528" y="25298"/>
                    </a:lnTo>
                    <a:lnTo>
                      <a:pt x="56464" y="44640"/>
                    </a:lnTo>
                    <a:lnTo>
                      <a:pt x="56464" y="132181"/>
                    </a:lnTo>
                    <a:lnTo>
                      <a:pt x="60147" y="135890"/>
                    </a:lnTo>
                    <a:lnTo>
                      <a:pt x="74841" y="135890"/>
                    </a:lnTo>
                    <a:lnTo>
                      <a:pt x="79108" y="135572"/>
                    </a:lnTo>
                    <a:lnTo>
                      <a:pt x="80340" y="134899"/>
                    </a:lnTo>
                    <a:lnTo>
                      <a:pt x="84289" y="133489"/>
                    </a:lnTo>
                    <a:lnTo>
                      <a:pt x="86271" y="130098"/>
                    </a:lnTo>
                    <a:lnTo>
                      <a:pt x="86271" y="41529"/>
                    </a:lnTo>
                    <a:lnTo>
                      <a:pt x="88671" y="34366"/>
                    </a:lnTo>
                    <a:lnTo>
                      <a:pt x="95885" y="29248"/>
                    </a:lnTo>
                    <a:lnTo>
                      <a:pt x="107886" y="26174"/>
                    </a:lnTo>
                    <a:lnTo>
                      <a:pt x="124688" y="25146"/>
                    </a:lnTo>
                    <a:lnTo>
                      <a:pt x="133261" y="25539"/>
                    </a:lnTo>
                    <a:lnTo>
                      <a:pt x="150736" y="25577"/>
                    </a:lnTo>
                    <a:lnTo>
                      <a:pt x="157175" y="26568"/>
                    </a:lnTo>
                    <a:lnTo>
                      <a:pt x="166878" y="31369"/>
                    </a:lnTo>
                    <a:lnTo>
                      <a:pt x="169760" y="36791"/>
                    </a:lnTo>
                    <a:lnTo>
                      <a:pt x="169760" y="132181"/>
                    </a:lnTo>
                    <a:lnTo>
                      <a:pt x="173469" y="135890"/>
                    </a:lnTo>
                    <a:lnTo>
                      <a:pt x="188252" y="135890"/>
                    </a:lnTo>
                    <a:lnTo>
                      <a:pt x="192532" y="135572"/>
                    </a:lnTo>
                    <a:lnTo>
                      <a:pt x="193763" y="134899"/>
                    </a:lnTo>
                    <a:lnTo>
                      <a:pt x="197802" y="133489"/>
                    </a:lnTo>
                    <a:lnTo>
                      <a:pt x="199834" y="130098"/>
                    </a:lnTo>
                    <a:lnTo>
                      <a:pt x="199834" y="36220"/>
                    </a:lnTo>
                    <a:lnTo>
                      <a:pt x="204266" y="30467"/>
                    </a:lnTo>
                    <a:lnTo>
                      <a:pt x="217068" y="26606"/>
                    </a:lnTo>
                    <a:lnTo>
                      <a:pt x="225120" y="25768"/>
                    </a:lnTo>
                    <a:lnTo>
                      <a:pt x="237363" y="25196"/>
                    </a:lnTo>
                    <a:lnTo>
                      <a:pt x="244754" y="25146"/>
                    </a:lnTo>
                    <a:lnTo>
                      <a:pt x="261378" y="26149"/>
                    </a:lnTo>
                    <a:lnTo>
                      <a:pt x="273253" y="29171"/>
                    </a:lnTo>
                    <a:lnTo>
                      <a:pt x="280377" y="34201"/>
                    </a:lnTo>
                    <a:lnTo>
                      <a:pt x="282752" y="41249"/>
                    </a:lnTo>
                    <a:lnTo>
                      <a:pt x="282752" y="130098"/>
                    </a:lnTo>
                    <a:lnTo>
                      <a:pt x="284784" y="133489"/>
                    </a:lnTo>
                    <a:lnTo>
                      <a:pt x="288836" y="134899"/>
                    </a:lnTo>
                    <a:lnTo>
                      <a:pt x="290055" y="135572"/>
                    </a:lnTo>
                    <a:lnTo>
                      <a:pt x="294347" y="135890"/>
                    </a:lnTo>
                    <a:lnTo>
                      <a:pt x="309029" y="135890"/>
                    </a:lnTo>
                    <a:lnTo>
                      <a:pt x="312699" y="132181"/>
                    </a:lnTo>
                    <a:lnTo>
                      <a:pt x="312699" y="124739"/>
                    </a:lnTo>
                    <a:lnTo>
                      <a:pt x="312699" y="44640"/>
                    </a:lnTo>
                    <a:close/>
                  </a:path>
                </a:pathLst>
              </a:custGeom>
              <a:solidFill>
                <a:srgbClr val="302163"/>
              </a:solidFill>
            </p:spPr>
            <p:txBody>
              <a:bodyPr wrap="square" lIns="0" tIns="0" rIns="0" bIns="0" rtlCol="0"/>
              <a:lstStyle/>
              <a:p>
                <a:endParaRPr/>
              </a:p>
            </p:txBody>
          </p:sp>
          <p:sp>
            <p:nvSpPr>
              <p:cNvPr id="13" name="object 16">
                <a:extLst>
                  <a:ext uri="{FF2B5EF4-FFF2-40B4-BE49-F238E27FC236}">
                    <a16:creationId xmlns:a16="http://schemas.microsoft.com/office/drawing/2014/main" id="{915846CD-0B17-4955-B982-E7DF7C576BCF}"/>
                  </a:ext>
                </a:extLst>
              </p:cNvPr>
              <p:cNvSpPr/>
              <p:nvPr/>
            </p:nvSpPr>
            <p:spPr>
              <a:xfrm>
                <a:off x="2993686" y="8886856"/>
                <a:ext cx="140588" cy="135458"/>
              </a:xfrm>
              <a:prstGeom prst="rect">
                <a:avLst/>
              </a:prstGeom>
              <a:blipFill>
                <a:blip r:embed="rId4" cstate="print"/>
                <a:stretch>
                  <a:fillRect/>
                </a:stretch>
              </a:blipFill>
            </p:spPr>
            <p:txBody>
              <a:bodyPr wrap="square" lIns="0" tIns="0" rIns="0" bIns="0" rtlCol="0"/>
              <a:lstStyle/>
              <a:p>
                <a:endParaRPr/>
              </a:p>
            </p:txBody>
          </p:sp>
          <p:sp>
            <p:nvSpPr>
              <p:cNvPr id="14" name="object 17">
                <a:extLst>
                  <a:ext uri="{FF2B5EF4-FFF2-40B4-BE49-F238E27FC236}">
                    <a16:creationId xmlns:a16="http://schemas.microsoft.com/office/drawing/2014/main" id="{1A48AA4D-EC1B-47F5-BA84-6000AE5C6AFB}"/>
                  </a:ext>
                </a:extLst>
              </p:cNvPr>
              <p:cNvSpPr/>
              <p:nvPr/>
            </p:nvSpPr>
            <p:spPr>
              <a:xfrm>
                <a:off x="3159036" y="8830907"/>
                <a:ext cx="33020" cy="191770"/>
              </a:xfrm>
              <a:custGeom>
                <a:avLst/>
                <a:gdLst/>
                <a:ahLst/>
                <a:cxnLst/>
                <a:rect l="l" t="t" r="r" b="b"/>
                <a:pathLst>
                  <a:path w="33019" h="191770">
                    <a:moveTo>
                      <a:pt x="27228" y="61277"/>
                    </a:moveTo>
                    <a:lnTo>
                      <a:pt x="25603" y="57924"/>
                    </a:lnTo>
                    <a:lnTo>
                      <a:pt x="22364" y="56527"/>
                    </a:lnTo>
                    <a:lnTo>
                      <a:pt x="21361" y="55867"/>
                    </a:lnTo>
                    <a:lnTo>
                      <a:pt x="17932" y="55524"/>
                    </a:lnTo>
                    <a:lnTo>
                      <a:pt x="5969" y="55524"/>
                    </a:lnTo>
                    <a:lnTo>
                      <a:pt x="2933" y="59207"/>
                    </a:lnTo>
                    <a:lnTo>
                      <a:pt x="2933" y="185623"/>
                    </a:lnTo>
                    <a:lnTo>
                      <a:pt x="4508" y="189014"/>
                    </a:lnTo>
                    <a:lnTo>
                      <a:pt x="7683" y="190423"/>
                    </a:lnTo>
                    <a:lnTo>
                      <a:pt x="8686" y="191096"/>
                    </a:lnTo>
                    <a:lnTo>
                      <a:pt x="12153" y="191414"/>
                    </a:lnTo>
                    <a:lnTo>
                      <a:pt x="24180" y="191414"/>
                    </a:lnTo>
                    <a:lnTo>
                      <a:pt x="27228" y="187706"/>
                    </a:lnTo>
                    <a:lnTo>
                      <a:pt x="27228" y="180263"/>
                    </a:lnTo>
                    <a:lnTo>
                      <a:pt x="27228" y="61277"/>
                    </a:lnTo>
                    <a:close/>
                  </a:path>
                  <a:path w="33019" h="191770">
                    <a:moveTo>
                      <a:pt x="32562" y="7289"/>
                    </a:moveTo>
                    <a:lnTo>
                      <a:pt x="25273" y="0"/>
                    </a:lnTo>
                    <a:lnTo>
                      <a:pt x="7289" y="0"/>
                    </a:lnTo>
                    <a:lnTo>
                      <a:pt x="0" y="7289"/>
                    </a:lnTo>
                    <a:lnTo>
                      <a:pt x="0" y="25247"/>
                    </a:lnTo>
                    <a:lnTo>
                      <a:pt x="7289" y="32537"/>
                    </a:lnTo>
                    <a:lnTo>
                      <a:pt x="16281" y="32537"/>
                    </a:lnTo>
                    <a:lnTo>
                      <a:pt x="25273" y="32537"/>
                    </a:lnTo>
                    <a:lnTo>
                      <a:pt x="32562" y="25247"/>
                    </a:lnTo>
                    <a:lnTo>
                      <a:pt x="32562" y="7289"/>
                    </a:lnTo>
                    <a:close/>
                  </a:path>
                </a:pathLst>
              </a:custGeom>
              <a:solidFill>
                <a:srgbClr val="302163"/>
              </a:solidFill>
            </p:spPr>
            <p:txBody>
              <a:bodyPr wrap="square" lIns="0" tIns="0" rIns="0" bIns="0" rtlCol="0"/>
              <a:lstStyle/>
              <a:p>
                <a:endParaRPr/>
              </a:p>
            </p:txBody>
          </p:sp>
          <p:sp>
            <p:nvSpPr>
              <p:cNvPr id="15" name="object 18">
                <a:extLst>
                  <a:ext uri="{FF2B5EF4-FFF2-40B4-BE49-F238E27FC236}">
                    <a16:creationId xmlns:a16="http://schemas.microsoft.com/office/drawing/2014/main" id="{EFAEDEF0-A562-449D-8640-247B7651C1F3}"/>
                  </a:ext>
                </a:extLst>
              </p:cNvPr>
              <p:cNvSpPr/>
              <p:nvPr/>
            </p:nvSpPr>
            <p:spPr>
              <a:xfrm>
                <a:off x="2651823" y="8886444"/>
                <a:ext cx="24320" cy="10972"/>
              </a:xfrm>
              <a:prstGeom prst="rect">
                <a:avLst/>
              </a:prstGeom>
              <a:blipFill>
                <a:blip r:embed="rId5" cstate="print"/>
                <a:stretch>
                  <a:fillRect/>
                </a:stretch>
              </a:blipFill>
            </p:spPr>
            <p:txBody>
              <a:bodyPr wrap="square" lIns="0" tIns="0" rIns="0" bIns="0" rtlCol="0"/>
              <a:lstStyle/>
              <a:p>
                <a:endParaRPr/>
              </a:p>
            </p:txBody>
          </p:sp>
          <p:sp>
            <p:nvSpPr>
              <p:cNvPr id="16" name="object 19">
                <a:extLst>
                  <a:ext uri="{FF2B5EF4-FFF2-40B4-BE49-F238E27FC236}">
                    <a16:creationId xmlns:a16="http://schemas.microsoft.com/office/drawing/2014/main" id="{F54DFC57-2F49-415E-A4EC-4E86D78836E8}"/>
                  </a:ext>
                </a:extLst>
              </p:cNvPr>
              <p:cNvSpPr/>
              <p:nvPr/>
            </p:nvSpPr>
            <p:spPr>
              <a:xfrm>
                <a:off x="2647922" y="8830898"/>
                <a:ext cx="33020" cy="33020"/>
              </a:xfrm>
              <a:custGeom>
                <a:avLst/>
                <a:gdLst/>
                <a:ahLst/>
                <a:cxnLst/>
                <a:rect l="l" t="t" r="r" b="b"/>
                <a:pathLst>
                  <a:path w="33019" h="33020">
                    <a:moveTo>
                      <a:pt x="25273" y="0"/>
                    </a:moveTo>
                    <a:lnTo>
                      <a:pt x="7289" y="0"/>
                    </a:lnTo>
                    <a:lnTo>
                      <a:pt x="0" y="7289"/>
                    </a:lnTo>
                    <a:lnTo>
                      <a:pt x="0" y="25247"/>
                    </a:lnTo>
                    <a:lnTo>
                      <a:pt x="7289" y="32537"/>
                    </a:lnTo>
                    <a:lnTo>
                      <a:pt x="16281" y="32537"/>
                    </a:lnTo>
                    <a:lnTo>
                      <a:pt x="25273" y="32537"/>
                    </a:lnTo>
                    <a:lnTo>
                      <a:pt x="32562" y="25247"/>
                    </a:lnTo>
                    <a:lnTo>
                      <a:pt x="32562" y="7289"/>
                    </a:lnTo>
                    <a:lnTo>
                      <a:pt x="25273" y="0"/>
                    </a:lnTo>
                    <a:close/>
                  </a:path>
                </a:pathLst>
              </a:custGeom>
              <a:solidFill>
                <a:srgbClr val="302163"/>
              </a:solidFill>
            </p:spPr>
            <p:txBody>
              <a:bodyPr wrap="square" lIns="0" tIns="0" rIns="0" bIns="0" rtlCol="0"/>
              <a:lstStyle/>
              <a:p>
                <a:endParaRPr/>
              </a:p>
            </p:txBody>
          </p:sp>
        </p:grpSp>
        <p:sp>
          <p:nvSpPr>
            <p:cNvPr id="17" name="object 20">
              <a:extLst>
                <a:ext uri="{FF2B5EF4-FFF2-40B4-BE49-F238E27FC236}">
                  <a16:creationId xmlns:a16="http://schemas.microsoft.com/office/drawing/2014/main" id="{CAB9E1EA-E75A-4F84-A15D-930924E36E79}"/>
                </a:ext>
              </a:extLst>
            </p:cNvPr>
            <p:cNvSpPr/>
            <p:nvPr/>
          </p:nvSpPr>
          <p:spPr>
            <a:xfrm>
              <a:off x="3451807" y="8624644"/>
              <a:ext cx="739192" cy="739192"/>
            </a:xfrm>
            <a:prstGeom prst="rect">
              <a:avLst/>
            </a:prstGeom>
            <a:blipFill>
              <a:blip r:embed="rId6" cstate="print"/>
              <a:stretch>
                <a:fillRect/>
              </a:stretch>
            </a:blipFill>
          </p:spPr>
          <p:txBody>
            <a:bodyPr wrap="square" lIns="0" tIns="0" rIns="0" bIns="0" rtlCol="0"/>
            <a:lstStyle/>
            <a:p>
              <a:endParaRPr/>
            </a:p>
          </p:txBody>
        </p:sp>
      </p:grpSp>
      <p:sp>
        <p:nvSpPr>
          <p:cNvPr id="18" name="object 21">
            <a:extLst>
              <a:ext uri="{FF2B5EF4-FFF2-40B4-BE49-F238E27FC236}">
                <a16:creationId xmlns:a16="http://schemas.microsoft.com/office/drawing/2014/main" id="{11A42408-9172-427F-BC39-F801E93398C2}"/>
              </a:ext>
            </a:extLst>
          </p:cNvPr>
          <p:cNvSpPr/>
          <p:nvPr/>
        </p:nvSpPr>
        <p:spPr>
          <a:xfrm>
            <a:off x="873894" y="7135660"/>
            <a:ext cx="1905512" cy="1905000"/>
          </a:xfrm>
          <a:prstGeom prst="rect">
            <a:avLst/>
          </a:prstGeom>
          <a:blipFill>
            <a:blip r:embed="rId7" cstate="print"/>
            <a:stretch>
              <a:fillRect/>
            </a:stretch>
          </a:blipFill>
        </p:spPr>
        <p:txBody>
          <a:bodyPr wrap="square" lIns="0" tIns="0" rIns="0" bIns="0" rtlCol="0"/>
          <a:lstStyle/>
          <a:p>
            <a:endParaRPr/>
          </a:p>
        </p:txBody>
      </p:sp>
      <p:pic>
        <p:nvPicPr>
          <p:cNvPr id="19" name="Image 18">
            <a:extLst>
              <a:ext uri="{FF2B5EF4-FFF2-40B4-BE49-F238E27FC236}">
                <a16:creationId xmlns:a16="http://schemas.microsoft.com/office/drawing/2014/main" id="{53F5872A-92A9-4403-95A1-90E9080DD6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6419" y="7708413"/>
            <a:ext cx="1821566" cy="1403034"/>
          </a:xfrm>
          <a:prstGeom prst="rect">
            <a:avLst/>
          </a:prstGeom>
        </p:spPr>
      </p:pic>
      <p:sp>
        <p:nvSpPr>
          <p:cNvPr id="21" name="Google Shape;82;p16">
            <a:extLst>
              <a:ext uri="{FF2B5EF4-FFF2-40B4-BE49-F238E27FC236}">
                <a16:creationId xmlns:a16="http://schemas.microsoft.com/office/drawing/2014/main" id="{7A8E77A3-483C-4829-8D38-1432901D618B}"/>
              </a:ext>
            </a:extLst>
          </p:cNvPr>
          <p:cNvSpPr txBox="1">
            <a:spLocks/>
          </p:cNvSpPr>
          <p:nvPr/>
        </p:nvSpPr>
        <p:spPr>
          <a:xfrm>
            <a:off x="7347978" y="2128163"/>
            <a:ext cx="5213514" cy="6478507"/>
          </a:xfrm>
          <a:prstGeom prst="rect">
            <a:avLst/>
          </a:prstGeom>
        </p:spPr>
        <p:txBody>
          <a:bodyPr spcFirstLastPara="1" wrap="square" lIns="130027" tIns="130027" rIns="130027" bIns="130027" anchor="t" anchorCtr="0">
            <a:noAutofit/>
          </a:bodyPr>
          <a:lstStyle>
            <a:lvl1pPr marL="650230" lvl="0" indent="-487672">
              <a:spcBef>
                <a:spcPts val="0"/>
              </a:spcBef>
              <a:spcAft>
                <a:spcPts val="0"/>
              </a:spcAft>
              <a:buSzPts val="1800"/>
              <a:buChar char="●"/>
              <a:defRPr b="0" i="0">
                <a:solidFill>
                  <a:schemeClr val="tx1"/>
                </a:solidFill>
                <a:latin typeface="+mn-lt"/>
                <a:ea typeface="+mn-ea"/>
                <a:cs typeface="+mn-cs"/>
              </a:defRPr>
            </a:lvl1pPr>
            <a:lvl2pPr marL="1300460" lvl="1" indent="-451549">
              <a:spcBef>
                <a:spcPts val="2276"/>
              </a:spcBef>
              <a:spcAft>
                <a:spcPts val="0"/>
              </a:spcAft>
              <a:buSzPts val="1400"/>
              <a:buChar char="○"/>
              <a:defRPr>
                <a:latin typeface="+mn-lt"/>
                <a:ea typeface="+mn-ea"/>
                <a:cs typeface="+mn-cs"/>
              </a:defRPr>
            </a:lvl2pPr>
            <a:lvl3pPr marL="1950690" lvl="2" indent="-451549">
              <a:spcBef>
                <a:spcPts val="2276"/>
              </a:spcBef>
              <a:spcAft>
                <a:spcPts val="0"/>
              </a:spcAft>
              <a:buSzPts val="1400"/>
              <a:buChar char="■"/>
              <a:defRPr>
                <a:latin typeface="+mn-lt"/>
                <a:ea typeface="+mn-ea"/>
                <a:cs typeface="+mn-cs"/>
              </a:defRPr>
            </a:lvl3pPr>
            <a:lvl4pPr marL="2600919" lvl="3" indent="-451549">
              <a:spcBef>
                <a:spcPts val="2276"/>
              </a:spcBef>
              <a:spcAft>
                <a:spcPts val="0"/>
              </a:spcAft>
              <a:buSzPts val="1400"/>
              <a:buChar char="●"/>
              <a:defRPr>
                <a:latin typeface="+mn-lt"/>
                <a:ea typeface="+mn-ea"/>
                <a:cs typeface="+mn-cs"/>
              </a:defRPr>
            </a:lvl4pPr>
            <a:lvl5pPr marL="3251149" lvl="4" indent="-451549">
              <a:spcBef>
                <a:spcPts val="2276"/>
              </a:spcBef>
              <a:spcAft>
                <a:spcPts val="0"/>
              </a:spcAft>
              <a:buSzPts val="1400"/>
              <a:buChar char="○"/>
              <a:defRPr>
                <a:latin typeface="+mn-lt"/>
                <a:ea typeface="+mn-ea"/>
                <a:cs typeface="+mn-cs"/>
              </a:defRPr>
            </a:lvl5pPr>
            <a:lvl6pPr marL="3901379" lvl="5" indent="-451549">
              <a:spcBef>
                <a:spcPts val="2276"/>
              </a:spcBef>
              <a:spcAft>
                <a:spcPts val="0"/>
              </a:spcAft>
              <a:buSzPts val="1400"/>
              <a:buChar char="■"/>
              <a:defRPr>
                <a:latin typeface="+mn-lt"/>
                <a:ea typeface="+mn-ea"/>
                <a:cs typeface="+mn-cs"/>
              </a:defRPr>
            </a:lvl6pPr>
            <a:lvl7pPr marL="4551609" lvl="6" indent="-451549">
              <a:spcBef>
                <a:spcPts val="2276"/>
              </a:spcBef>
              <a:spcAft>
                <a:spcPts val="0"/>
              </a:spcAft>
              <a:buSzPts val="1400"/>
              <a:buChar char="●"/>
              <a:defRPr>
                <a:latin typeface="+mn-lt"/>
                <a:ea typeface="+mn-ea"/>
                <a:cs typeface="+mn-cs"/>
              </a:defRPr>
            </a:lvl7pPr>
            <a:lvl8pPr marL="5201839" lvl="7" indent="-451549">
              <a:spcBef>
                <a:spcPts val="2276"/>
              </a:spcBef>
              <a:spcAft>
                <a:spcPts val="0"/>
              </a:spcAft>
              <a:buSzPts val="1400"/>
              <a:buChar char="○"/>
              <a:defRPr>
                <a:latin typeface="+mn-lt"/>
                <a:ea typeface="+mn-ea"/>
                <a:cs typeface="+mn-cs"/>
              </a:defRPr>
            </a:lvl8pPr>
            <a:lvl9pPr marL="5852069" lvl="8" indent="-451549">
              <a:spcBef>
                <a:spcPts val="2276"/>
              </a:spcBef>
              <a:spcAft>
                <a:spcPts val="2276"/>
              </a:spcAft>
              <a:buSzPts val="1400"/>
              <a:buChar char="■"/>
              <a:defRPr>
                <a:latin typeface="+mn-lt"/>
                <a:ea typeface="+mn-ea"/>
                <a:cs typeface="+mn-cs"/>
              </a:defRPr>
            </a:lvl9pPr>
          </a:lstStyle>
          <a:p>
            <a:pPr marL="0" indent="0" algn="ctr" rtl="0">
              <a:buClr>
                <a:schemeClr val="dk1"/>
              </a:buClr>
              <a:buSzPts val="1100"/>
              <a:buFontTx/>
              <a:buNone/>
            </a:pPr>
            <a:endParaRPr lang="fr-FR" sz="3413" kern="0" dirty="0">
              <a:latin typeface="Montserrat" panose="00000500000000000000" pitchFamily="2" charset="0"/>
            </a:endParaRPr>
          </a:p>
          <a:p>
            <a:pPr marL="0" indent="0" algn="ctr" rtl="0">
              <a:buClr>
                <a:schemeClr val="dk1"/>
              </a:buClr>
              <a:buSzPts val="1100"/>
              <a:buFontTx/>
              <a:buNone/>
            </a:pPr>
            <a:endParaRPr lang="fr-FR" sz="3413" kern="0" dirty="0">
              <a:latin typeface="Montserrat" panose="00000500000000000000" pitchFamily="2" charset="0"/>
            </a:endParaRPr>
          </a:p>
          <a:p>
            <a:pPr marL="0" indent="0" algn="ctr" rtl="0">
              <a:buClr>
                <a:schemeClr val="dk1"/>
              </a:buClr>
              <a:buSzPts val="1100"/>
              <a:buFontTx/>
              <a:buNone/>
            </a:pPr>
            <a:r>
              <a:rPr lang="fr-FR" sz="3413" kern="0" dirty="0">
                <a:latin typeface="Montserrat" panose="00000500000000000000" pitchFamily="2" charset="0"/>
              </a:rPr>
              <a:t>LIMSI-CNRS</a:t>
            </a:r>
          </a:p>
          <a:p>
            <a:pPr marL="0" indent="0" algn="ctr" rtl="0">
              <a:buClr>
                <a:schemeClr val="dk1"/>
              </a:buClr>
              <a:buSzPts val="1100"/>
              <a:buFontTx/>
              <a:buNone/>
            </a:pPr>
            <a:endParaRPr lang="fr-FR" sz="3413" kern="0" dirty="0">
              <a:latin typeface="Montserrat" panose="00000500000000000000" pitchFamily="2" charset="0"/>
            </a:endParaRPr>
          </a:p>
          <a:p>
            <a:pPr marL="0" indent="0" algn="ctr" rtl="0">
              <a:buClr>
                <a:schemeClr val="dk1"/>
              </a:buClr>
              <a:buSzPts val="1100"/>
              <a:buFontTx/>
              <a:buNone/>
            </a:pPr>
            <a:r>
              <a:rPr lang="fr-FR" sz="3413" kern="0" dirty="0">
                <a:latin typeface="Montserrat" panose="00000500000000000000" pitchFamily="2" charset="0"/>
              </a:rPr>
              <a:t>Jean-Claude MARTIN,  </a:t>
            </a:r>
          </a:p>
          <a:p>
            <a:pPr marL="0" indent="0" algn="ctr" rtl="0">
              <a:buClr>
                <a:schemeClr val="dk1"/>
              </a:buClr>
              <a:buSzPts val="1100"/>
              <a:buFontTx/>
              <a:buNone/>
            </a:pPr>
            <a:r>
              <a:rPr lang="fr-FR" sz="3413" kern="0" dirty="0">
                <a:latin typeface="Montserrat" panose="00000500000000000000" pitchFamily="2" charset="0"/>
              </a:rPr>
              <a:t>Tom GIRAUD,</a:t>
            </a:r>
          </a:p>
          <a:p>
            <a:pPr marL="0" indent="0" algn="ctr" rtl="0">
              <a:buClr>
                <a:schemeClr val="dk1"/>
              </a:buClr>
              <a:buSzPts val="1100"/>
              <a:buFontTx/>
              <a:buNone/>
            </a:pPr>
            <a:r>
              <a:rPr lang="fr-FR" sz="3413" kern="0" dirty="0">
                <a:latin typeface="Montserrat" panose="00000500000000000000" pitchFamily="2" charset="0"/>
              </a:rPr>
              <a:t>Brian RAVENET,  </a:t>
            </a:r>
          </a:p>
          <a:p>
            <a:pPr marL="0" indent="0" algn="ctr" rtl="0">
              <a:buClr>
                <a:schemeClr val="dk1"/>
              </a:buClr>
              <a:buSzPts val="1100"/>
              <a:buFontTx/>
              <a:buNone/>
            </a:pPr>
            <a:r>
              <a:rPr lang="fr-FR" sz="3413" kern="0" dirty="0">
                <a:latin typeface="Montserrat" panose="00000500000000000000" pitchFamily="2" charset="0"/>
              </a:rPr>
              <a:t>Elise PRIGENT,  </a:t>
            </a:r>
          </a:p>
          <a:p>
            <a:pPr marL="0" indent="0" algn="ctr" rtl="0">
              <a:buClr>
                <a:schemeClr val="dk1"/>
              </a:buClr>
              <a:buSzPts val="1100"/>
              <a:buFontTx/>
              <a:buNone/>
            </a:pPr>
            <a:r>
              <a:rPr lang="fr-FR" sz="3413" kern="0" dirty="0">
                <a:latin typeface="Montserrat" panose="00000500000000000000" pitchFamily="2" charset="0"/>
              </a:rPr>
              <a:t>Dorine CAQUERET</a:t>
            </a:r>
          </a:p>
          <a:p>
            <a:pPr marL="0" indent="0" algn="ctr" rtl="0">
              <a:buClr>
                <a:schemeClr val="dk1"/>
              </a:buClr>
              <a:buSzPts val="1100"/>
              <a:buFontTx/>
              <a:buNone/>
            </a:pPr>
            <a:endParaRPr lang="fr-FR" sz="3413" kern="0" dirty="0">
              <a:latin typeface="Montserrat" panose="00000500000000000000" pitchFamily="2" charset="0"/>
            </a:endParaRPr>
          </a:p>
          <a:p>
            <a:pPr marL="0" indent="0" algn="ctr" rtl="0">
              <a:spcBef>
                <a:spcPts val="2276"/>
              </a:spcBef>
              <a:spcAft>
                <a:spcPts val="2276"/>
              </a:spcAft>
              <a:buFontTx/>
              <a:buNone/>
            </a:pPr>
            <a:endParaRPr lang="fr-FR" kern="0" dirty="0">
              <a:latin typeface="Montserrat" panose="00000500000000000000" pitchFamily="2" charset="0"/>
            </a:endParaRPr>
          </a:p>
        </p:txBody>
      </p:sp>
    </p:spTree>
    <p:extLst>
      <p:ext uri="{BB962C8B-B14F-4D97-AF65-F5344CB8AC3E}">
        <p14:creationId xmlns:p14="http://schemas.microsoft.com/office/powerpoint/2010/main" val="2311291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E69A5-8C59-4636-A76C-C789E1A701A1}"/>
              </a:ext>
            </a:extLst>
          </p:cNvPr>
          <p:cNvSpPr>
            <a:spLocks noGrp="1"/>
          </p:cNvSpPr>
          <p:nvPr>
            <p:ph type="title"/>
          </p:nvPr>
        </p:nvSpPr>
        <p:spPr/>
        <p:txBody>
          <a:bodyPr/>
          <a:lstStyle/>
          <a:p>
            <a:r>
              <a:rPr lang="fr-FR" dirty="0"/>
              <a:t>3) Phase d’adaptation à la vitesse, au trajet et à la direction de l’avatar que l’enfant doit suivre</a:t>
            </a:r>
          </a:p>
        </p:txBody>
      </p:sp>
      <p:sp>
        <p:nvSpPr>
          <p:cNvPr id="3" name="Espace réservé du texte 2">
            <a:extLst>
              <a:ext uri="{FF2B5EF4-FFF2-40B4-BE49-F238E27FC236}">
                <a16:creationId xmlns:a16="http://schemas.microsoft.com/office/drawing/2014/main" id="{ED05FE68-E52F-4628-9087-4EFAD45468DF}"/>
              </a:ext>
            </a:extLst>
          </p:cNvPr>
          <p:cNvSpPr>
            <a:spLocks noGrp="1"/>
          </p:cNvSpPr>
          <p:nvPr>
            <p:ph type="body" idx="1"/>
          </p:nvPr>
        </p:nvSpPr>
        <p:spPr/>
        <p:txBody>
          <a:bodyPr/>
          <a:lstStyle/>
          <a:p>
            <a:pPr marL="1107430" lvl="1" indent="-457200" algn="l" rtl="0">
              <a:spcBef>
                <a:spcPts val="600"/>
              </a:spcBef>
            </a:pPr>
            <a:endParaRPr lang="fr-FR" sz="2000" dirty="0">
              <a:latin typeface="Montserrat" panose="00000500000000000000" pitchFamily="2" charset="0"/>
            </a:endParaRPr>
          </a:p>
          <a:p>
            <a:pPr marL="1107430" lvl="1" indent="-457200" algn="l" rtl="0">
              <a:spcBef>
                <a:spcPts val="600"/>
              </a:spcBef>
            </a:pPr>
            <a:r>
              <a:rPr lang="fr-FR" sz="3200" u="sng" dirty="0">
                <a:latin typeface="Montserrat" panose="00000500000000000000" pitchFamily="2" charset="0"/>
              </a:rPr>
              <a:t>C) Suivre Lola en </a:t>
            </a:r>
            <a:r>
              <a:rPr lang="fr-FR" sz="3200" b="1" u="sng" dirty="0">
                <a:latin typeface="Montserrat" panose="00000500000000000000" pitchFamily="2" charset="0"/>
              </a:rPr>
              <a:t>vitesse lente </a:t>
            </a:r>
            <a:r>
              <a:rPr lang="fr-FR" sz="3200" dirty="0">
                <a:latin typeface="Montserrat" panose="00000500000000000000" pitchFamily="2" charset="0"/>
              </a:rPr>
              <a:t>(suite)</a:t>
            </a:r>
          </a:p>
          <a:p>
            <a:pPr marL="1107430" lvl="1" indent="-457200" algn="l" rtl="0">
              <a:spcBef>
                <a:spcPts val="600"/>
              </a:spcBef>
            </a:pPr>
            <a:endParaRPr lang="fr-FR" sz="3200" dirty="0">
              <a:latin typeface="Montserrat" panose="00000500000000000000" pitchFamily="2" charset="0"/>
            </a:endParaRPr>
          </a:p>
          <a:p>
            <a:pPr marL="1107430" lvl="1" indent="-457200" algn="l" rtl="0">
              <a:spcBef>
                <a:spcPts val="600"/>
              </a:spcBef>
            </a:pPr>
            <a:endParaRPr lang="fr-FR" sz="2000" dirty="0">
              <a:latin typeface="Montserrat" panose="00000500000000000000" pitchFamily="2" charset="0"/>
            </a:endParaRPr>
          </a:p>
          <a:p>
            <a:pPr marL="1107430" lvl="1" indent="-457200" algn="l" rtl="0">
              <a:spcBef>
                <a:spcPts val="600"/>
              </a:spcBef>
            </a:pPr>
            <a:r>
              <a:rPr lang="fr-FR" sz="2800" dirty="0">
                <a:latin typeface="Montserrat" panose="00000500000000000000" pitchFamily="2" charset="0"/>
              </a:rPr>
              <a:t>Descendre un objet très lentement n’est pas plus facile. </a:t>
            </a:r>
          </a:p>
          <a:p>
            <a:pPr marL="1107430" lvl="1" indent="-457200" algn="l" rtl="0">
              <a:spcBef>
                <a:spcPts val="600"/>
              </a:spcBef>
            </a:pPr>
            <a:r>
              <a:rPr lang="fr-FR" sz="2800" dirty="0">
                <a:latin typeface="Montserrat" panose="00000500000000000000" pitchFamily="2" charset="0"/>
              </a:rPr>
              <a:t>Là il faut freiner encore plus que pour les autres vitesses, alors que la pesanteur nous entraîne à aller vite ou même à laisser tomber l’objet. </a:t>
            </a:r>
          </a:p>
          <a:p>
            <a:pPr marL="1107430" lvl="1" indent="-457200" algn="l" rtl="0">
              <a:spcBef>
                <a:spcPts val="600"/>
              </a:spcBef>
            </a:pPr>
            <a:r>
              <a:rPr lang="fr-FR" sz="2800" dirty="0">
                <a:latin typeface="Montserrat" panose="00000500000000000000" pitchFamily="2" charset="0"/>
              </a:rPr>
              <a:t>Le contrôle de son mouvement est capital. </a:t>
            </a:r>
          </a:p>
          <a:p>
            <a:pPr marL="1107430" lvl="1" indent="-457200" algn="l" rtl="0">
              <a:spcBef>
                <a:spcPts val="600"/>
              </a:spcBef>
            </a:pPr>
            <a:r>
              <a:rPr lang="fr-FR" sz="2800" dirty="0">
                <a:latin typeface="Montserrat" panose="00000500000000000000" pitchFamily="2" charset="0"/>
              </a:rPr>
              <a:t>Vous allez pouvoir à nouveau prendre des informations sur les capacités de coordination motrice de l’enfant et sur la stabilité de sa posture..  </a:t>
            </a:r>
          </a:p>
          <a:p>
            <a:endParaRPr lang="fr-FR" sz="2000" dirty="0"/>
          </a:p>
        </p:txBody>
      </p:sp>
      <p:sp>
        <p:nvSpPr>
          <p:cNvPr id="4" name="Espace réservé du numéro de diapositive 3">
            <a:extLst>
              <a:ext uri="{FF2B5EF4-FFF2-40B4-BE49-F238E27FC236}">
                <a16:creationId xmlns:a16="http://schemas.microsoft.com/office/drawing/2014/main" id="{F51659F8-7B60-45E5-9046-01B8852439DE}"/>
              </a:ext>
            </a:extLst>
          </p:cNvPr>
          <p:cNvSpPr>
            <a:spLocks noGrp="1"/>
          </p:cNvSpPr>
          <p:nvPr>
            <p:ph type="sldNum" idx="12"/>
          </p:nvPr>
        </p:nvSpPr>
        <p:spPr/>
        <p:txBody>
          <a:bodyPr/>
          <a:lstStyle/>
          <a:p>
            <a:fld id="{00000000-1234-1234-1234-123412341234}" type="slidenum">
              <a:rPr lang="fr-FR" smtClean="0"/>
              <a:pPr/>
              <a:t>50</a:t>
            </a:fld>
            <a:endParaRPr lang="fr-FR"/>
          </a:p>
        </p:txBody>
      </p:sp>
    </p:spTree>
    <p:extLst>
      <p:ext uri="{BB962C8B-B14F-4D97-AF65-F5344CB8AC3E}">
        <p14:creationId xmlns:p14="http://schemas.microsoft.com/office/powerpoint/2010/main" val="3165763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E457B-30D5-44EB-8284-F9532666C18A}"/>
              </a:ext>
            </a:extLst>
          </p:cNvPr>
          <p:cNvSpPr>
            <a:spLocks noGrp="1"/>
          </p:cNvSpPr>
          <p:nvPr>
            <p:ph type="title"/>
          </p:nvPr>
        </p:nvSpPr>
        <p:spPr/>
        <p:txBody>
          <a:bodyPr/>
          <a:lstStyle/>
          <a:p>
            <a:r>
              <a:rPr lang="fr-FR" dirty="0"/>
              <a:t>Evaluation</a:t>
            </a:r>
          </a:p>
        </p:txBody>
      </p:sp>
      <p:sp>
        <p:nvSpPr>
          <p:cNvPr id="3" name="Espace réservé du texte 2">
            <a:extLst>
              <a:ext uri="{FF2B5EF4-FFF2-40B4-BE49-F238E27FC236}">
                <a16:creationId xmlns:a16="http://schemas.microsoft.com/office/drawing/2014/main" id="{91AE8B38-8348-4D89-B778-924EF77DE53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D89CB55-DCD8-4701-A45F-76107B53AE54}"/>
              </a:ext>
            </a:extLst>
          </p:cNvPr>
          <p:cNvSpPr>
            <a:spLocks noGrp="1"/>
          </p:cNvSpPr>
          <p:nvPr>
            <p:ph type="sldNum" idx="12"/>
          </p:nvPr>
        </p:nvSpPr>
        <p:spPr/>
        <p:txBody>
          <a:bodyPr/>
          <a:lstStyle/>
          <a:p>
            <a:fld id="{00000000-1234-1234-1234-123412341234}" type="slidenum">
              <a:rPr lang="fr-FR" smtClean="0"/>
              <a:pPr/>
              <a:t>51</a:t>
            </a:fld>
            <a:endParaRPr lang="fr-FR"/>
          </a:p>
        </p:txBody>
      </p:sp>
    </p:spTree>
    <p:extLst>
      <p:ext uri="{BB962C8B-B14F-4D97-AF65-F5344CB8AC3E}">
        <p14:creationId xmlns:p14="http://schemas.microsoft.com/office/powerpoint/2010/main" val="53777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1320800" y="402300"/>
            <a:ext cx="11240694" cy="1604233"/>
          </a:xfrm>
          <a:prstGeom prst="rect">
            <a:avLst/>
          </a:prstGeom>
        </p:spPr>
        <p:txBody>
          <a:bodyPr spcFirstLastPara="1" wrap="square" lIns="130027" tIns="130027" rIns="130027" bIns="130027" anchor="t" anchorCtr="0">
            <a:noAutofit/>
          </a:bodyPr>
          <a:lstStyle/>
          <a:p>
            <a:pPr algn="l" rtl="0"/>
            <a:r>
              <a:rPr lang="en" dirty="0"/>
              <a:t>Evaluation avec enfants avec TSA de TEDyBEAR</a:t>
            </a:r>
            <a:br>
              <a:rPr lang="en" dirty="0"/>
            </a:br>
            <a:endParaRPr dirty="0"/>
          </a:p>
          <a:p>
            <a:pPr algn="l" rtl="0"/>
            <a:r>
              <a:rPr lang="en" sz="2000" dirty="0">
                <a:solidFill>
                  <a:schemeClr val="tx1"/>
                </a:solidFill>
              </a:rPr>
              <a:t>(Nadel &amp; Martin, Bulletin de l’ARAPI à paraître)</a:t>
            </a:r>
            <a:br>
              <a:rPr lang="en" sz="2000" dirty="0">
                <a:solidFill>
                  <a:schemeClr val="tx1"/>
                </a:solidFill>
              </a:rPr>
            </a:br>
            <a:r>
              <a:rPr lang="en" sz="2000" dirty="0">
                <a:solidFill>
                  <a:schemeClr val="tx1"/>
                </a:solidFill>
              </a:rPr>
              <a:t>(Nadel et al. en préparation)</a:t>
            </a:r>
            <a:endParaRPr sz="2000" dirty="0">
              <a:solidFill>
                <a:schemeClr val="tx1"/>
              </a:solidFill>
            </a:endParaRPr>
          </a:p>
        </p:txBody>
      </p:sp>
      <p:sp>
        <p:nvSpPr>
          <p:cNvPr id="418" name="Google Shape;418;p50"/>
          <p:cNvSpPr txBox="1">
            <a:spLocks noGrp="1"/>
          </p:cNvSpPr>
          <p:nvPr>
            <p:ph type="body" idx="1"/>
          </p:nvPr>
        </p:nvSpPr>
        <p:spPr>
          <a:xfrm>
            <a:off x="443307" y="3796834"/>
            <a:ext cx="12118187" cy="5082540"/>
          </a:xfrm>
          <a:prstGeom prst="rect">
            <a:avLst/>
          </a:prstGeom>
        </p:spPr>
        <p:txBody>
          <a:bodyPr spcFirstLastPara="1" wrap="square" lIns="130027" tIns="130027" rIns="130027" bIns="130027" anchor="t" anchorCtr="0">
            <a:noAutofit/>
          </a:bodyPr>
          <a:lstStyle/>
          <a:p>
            <a:pPr indent="-523796" algn="l" rtl="0">
              <a:buSzPts val="2200"/>
            </a:pPr>
            <a:r>
              <a:rPr lang="en" sz="3600" dirty="0"/>
              <a:t>12 enfants de 4 à 9 ans</a:t>
            </a:r>
            <a:endParaRPr sz="3600" dirty="0"/>
          </a:p>
          <a:p>
            <a:pPr indent="-523796" algn="l" rtl="0">
              <a:buSzPts val="2200"/>
            </a:pPr>
            <a:r>
              <a:rPr lang="en" sz="3600" dirty="0"/>
              <a:t>4 arrivent à réaliser les 3 tâches avec l’agent autonome</a:t>
            </a:r>
            <a:br>
              <a:rPr lang="en" sz="3600" dirty="0"/>
            </a:br>
            <a:r>
              <a:rPr lang="en" sz="3600" dirty="0"/>
              <a:t>(préservé 3 semaines après) </a:t>
            </a:r>
            <a:endParaRPr sz="3600" dirty="0"/>
          </a:p>
          <a:p>
            <a:pPr indent="-523796" algn="l" rtl="0">
              <a:buSzPts val="2200"/>
            </a:pPr>
            <a:r>
              <a:rPr lang="en" sz="3600" dirty="0"/>
              <a:t>5 n’arrivent pas à dépasser la familiarisation </a:t>
            </a:r>
            <a:br>
              <a:rPr lang="en" sz="3600" dirty="0"/>
            </a:br>
            <a:r>
              <a:rPr lang="en" sz="3600" dirty="0"/>
              <a:t>et l’agent aidant</a:t>
            </a:r>
            <a:endParaRPr sz="3600" dirty="0"/>
          </a:p>
          <a:p>
            <a:pPr indent="-523796" algn="l" rtl="0">
              <a:buSzPts val="2200"/>
            </a:pPr>
            <a:r>
              <a:rPr lang="en" sz="3600" dirty="0"/>
              <a:t>2 enfants ne supportent pas le dispositif </a:t>
            </a:r>
            <a:br>
              <a:rPr lang="en" sz="3600" dirty="0"/>
            </a:br>
            <a:r>
              <a:rPr lang="en" sz="3200" dirty="0"/>
              <a:t>(pour l’une il faudrait que le tabouret touche la table, pour l’autre, l’échec est insupportable) </a:t>
            </a:r>
          </a:p>
          <a:p>
            <a:pPr indent="-523796" algn="l" rtl="0">
              <a:buSzPts val="2200"/>
            </a:pPr>
            <a:endParaRPr lang="en" sz="2400" dirty="0"/>
          </a:p>
        </p:txBody>
      </p:sp>
      <p:sp>
        <p:nvSpPr>
          <p:cNvPr id="2" name="Espace réservé du numéro de diapositive 1">
            <a:extLst>
              <a:ext uri="{FF2B5EF4-FFF2-40B4-BE49-F238E27FC236}">
                <a16:creationId xmlns:a16="http://schemas.microsoft.com/office/drawing/2014/main" id="{5EA627CA-074A-4CCC-9CF9-E5A367CD2EBA}"/>
              </a:ext>
            </a:extLst>
          </p:cNvPr>
          <p:cNvSpPr>
            <a:spLocks noGrp="1"/>
          </p:cNvSpPr>
          <p:nvPr>
            <p:ph type="sldNum" idx="12"/>
          </p:nvPr>
        </p:nvSpPr>
        <p:spPr/>
        <p:txBody>
          <a:bodyPr/>
          <a:lstStyle/>
          <a:p>
            <a:fld id="{00000000-1234-1234-1234-123412341234}" type="slidenum">
              <a:rPr lang="fr-FR" smtClean="0"/>
              <a:pP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1320800" y="402300"/>
            <a:ext cx="11240694" cy="1604233"/>
          </a:xfrm>
          <a:prstGeom prst="rect">
            <a:avLst/>
          </a:prstGeom>
        </p:spPr>
        <p:txBody>
          <a:bodyPr spcFirstLastPara="1" wrap="square" lIns="130027" tIns="130027" rIns="130027" bIns="130027" anchor="t" anchorCtr="0">
            <a:noAutofit/>
          </a:bodyPr>
          <a:lstStyle/>
          <a:p>
            <a:pPr algn="l" rtl="0"/>
            <a:r>
              <a:rPr lang="en" dirty="0"/>
              <a:t>Evaluation avec enfants avec TSA de TEDyBEAR</a:t>
            </a:r>
            <a:br>
              <a:rPr lang="en" dirty="0"/>
            </a:br>
            <a:endParaRPr dirty="0"/>
          </a:p>
          <a:p>
            <a:pPr algn="l" rtl="0"/>
            <a:r>
              <a:rPr lang="en" sz="2000" dirty="0">
                <a:solidFill>
                  <a:schemeClr val="tx1"/>
                </a:solidFill>
              </a:rPr>
              <a:t>(Nadel &amp; Martin, Bulletin de l’ARAPI à paraître)</a:t>
            </a:r>
            <a:br>
              <a:rPr lang="en" sz="2000" dirty="0">
                <a:solidFill>
                  <a:schemeClr val="tx1"/>
                </a:solidFill>
              </a:rPr>
            </a:br>
            <a:r>
              <a:rPr lang="en" sz="2000" dirty="0">
                <a:solidFill>
                  <a:schemeClr val="tx1"/>
                </a:solidFill>
              </a:rPr>
              <a:t>(Nadel et al. en préparation)</a:t>
            </a:r>
            <a:endParaRPr sz="2000" dirty="0">
              <a:solidFill>
                <a:schemeClr val="tx1"/>
              </a:solidFill>
            </a:endParaRPr>
          </a:p>
        </p:txBody>
      </p:sp>
      <p:sp>
        <p:nvSpPr>
          <p:cNvPr id="418" name="Google Shape;418;p50"/>
          <p:cNvSpPr txBox="1">
            <a:spLocks noGrp="1"/>
          </p:cNvSpPr>
          <p:nvPr>
            <p:ph type="body" idx="1"/>
          </p:nvPr>
        </p:nvSpPr>
        <p:spPr>
          <a:xfrm>
            <a:off x="443307" y="3276600"/>
            <a:ext cx="12118187" cy="5234940"/>
          </a:xfrm>
          <a:prstGeom prst="rect">
            <a:avLst/>
          </a:prstGeom>
        </p:spPr>
        <p:txBody>
          <a:bodyPr spcFirstLastPara="1" wrap="square" lIns="130027" tIns="130027" rIns="130027" bIns="130027" anchor="t" anchorCtr="0">
            <a:noAutofit/>
          </a:bodyPr>
          <a:lstStyle/>
          <a:p>
            <a:pPr indent="-523796" algn="l" rtl="0">
              <a:buSzPts val="2200"/>
            </a:pPr>
            <a:endParaRPr lang="en" sz="3200" dirty="0"/>
          </a:p>
          <a:p>
            <a:pPr indent="-523796" algn="l" rtl="0">
              <a:buSzPts val="2200"/>
            </a:pPr>
            <a:r>
              <a:rPr lang="en" sz="4400" dirty="0"/>
              <a:t>633 essais en tout</a:t>
            </a:r>
          </a:p>
          <a:p>
            <a:pPr indent="-523796" algn="l" rtl="0">
              <a:buSzPts val="2200"/>
            </a:pPr>
            <a:endParaRPr lang="en" sz="3200" dirty="0"/>
          </a:p>
          <a:p>
            <a:pPr indent="-523796" algn="l" rtl="0">
              <a:buSzPts val="2200"/>
            </a:pPr>
            <a:r>
              <a:rPr lang="en" sz="3600" dirty="0"/>
              <a:t>Difficultés</a:t>
            </a:r>
            <a:endParaRPr sz="3600" dirty="0"/>
          </a:p>
          <a:p>
            <a:pPr lvl="1" indent="-523796" algn="l" rtl="0">
              <a:spcBef>
                <a:spcPts val="0"/>
              </a:spcBef>
              <a:buSzPts val="2200"/>
            </a:pPr>
            <a:r>
              <a:rPr lang="en" sz="3600" dirty="0"/>
              <a:t>faire glisser et non prendre l’objet</a:t>
            </a:r>
            <a:endParaRPr sz="3600" dirty="0"/>
          </a:p>
          <a:p>
            <a:pPr lvl="1" indent="-523796" algn="l" rtl="0">
              <a:spcBef>
                <a:spcPts val="0"/>
              </a:spcBef>
              <a:buSzPts val="2200"/>
            </a:pPr>
            <a:r>
              <a:rPr lang="en" sz="3600" dirty="0"/>
              <a:t>lutter contre la pesanteur</a:t>
            </a:r>
          </a:p>
          <a:p>
            <a:pPr lvl="1" indent="-523796" algn="l" rtl="0">
              <a:spcBef>
                <a:spcPts val="0"/>
              </a:spcBef>
              <a:buSzPts val="2200"/>
            </a:pPr>
            <a:r>
              <a:rPr lang="fr-FR" sz="3600" dirty="0"/>
              <a:t>c</a:t>
            </a:r>
            <a:r>
              <a:rPr lang="en" sz="3600" dirty="0"/>
              <a:t>ontrôler l’adhérnce de l’objet réel à l’objet virtuel</a:t>
            </a:r>
          </a:p>
          <a:p>
            <a:pPr lvl="1" indent="-523796" algn="l" rtl="0">
              <a:spcBef>
                <a:spcPts val="0"/>
              </a:spcBef>
              <a:buSzPts val="2200"/>
            </a:pPr>
            <a:r>
              <a:rPr lang="fr-FR" sz="3600" dirty="0"/>
              <a:t>c</a:t>
            </a:r>
            <a:r>
              <a:rPr lang="en" sz="3600" dirty="0"/>
              <a:t>ontrôler sa vitesse </a:t>
            </a:r>
            <a:endParaRPr sz="3600" dirty="0"/>
          </a:p>
          <a:p>
            <a:pPr marL="0" indent="0" algn="l" rtl="0">
              <a:spcBef>
                <a:spcPts val="2276"/>
              </a:spcBef>
              <a:spcAft>
                <a:spcPts val="2276"/>
              </a:spcAft>
              <a:buNone/>
            </a:pPr>
            <a:endParaRPr sz="3600" dirty="0"/>
          </a:p>
        </p:txBody>
      </p:sp>
      <p:sp>
        <p:nvSpPr>
          <p:cNvPr id="2" name="Espace réservé du numéro de diapositive 1">
            <a:extLst>
              <a:ext uri="{FF2B5EF4-FFF2-40B4-BE49-F238E27FC236}">
                <a16:creationId xmlns:a16="http://schemas.microsoft.com/office/drawing/2014/main" id="{5EA627CA-074A-4CCC-9CF9-E5A367CD2EBA}"/>
              </a:ext>
            </a:extLst>
          </p:cNvPr>
          <p:cNvSpPr>
            <a:spLocks noGrp="1"/>
          </p:cNvSpPr>
          <p:nvPr>
            <p:ph type="sldNum" idx="12"/>
          </p:nvPr>
        </p:nvSpPr>
        <p:spPr/>
        <p:txBody>
          <a:bodyPr/>
          <a:lstStyle/>
          <a:p>
            <a:fld id="{00000000-1234-1234-1234-123412341234}" type="slidenum">
              <a:rPr lang="fr-FR" smtClean="0"/>
              <a:pPr/>
              <a:t>53</a:t>
            </a:fld>
            <a:endParaRPr lang="fr-FR"/>
          </a:p>
        </p:txBody>
      </p:sp>
    </p:spTree>
    <p:extLst>
      <p:ext uri="{BB962C8B-B14F-4D97-AF65-F5344CB8AC3E}">
        <p14:creationId xmlns:p14="http://schemas.microsoft.com/office/powerpoint/2010/main" val="2205580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Programme de visualisation des trajectoires</a:t>
            </a:r>
            <a:endParaRPr/>
          </a:p>
        </p:txBody>
      </p:sp>
      <p:sp>
        <p:nvSpPr>
          <p:cNvPr id="226" name="Google Shape;226;p35"/>
          <p:cNvSpPr txBox="1">
            <a:spLocks noGrp="1"/>
          </p:cNvSpPr>
          <p:nvPr>
            <p:ph type="body" idx="1"/>
          </p:nvPr>
        </p:nvSpPr>
        <p:spPr>
          <a:xfrm>
            <a:off x="400890" y="1929767"/>
            <a:ext cx="12118187" cy="6478507"/>
          </a:xfrm>
          <a:prstGeom prst="rect">
            <a:avLst/>
          </a:prstGeom>
        </p:spPr>
        <p:txBody>
          <a:bodyPr spcFirstLastPara="1" wrap="square" lIns="130027" tIns="130027" rIns="130027" bIns="130027" anchor="t" anchorCtr="0">
            <a:noAutofit/>
          </a:bodyPr>
          <a:lstStyle/>
          <a:p>
            <a:pPr marL="0" indent="0" algn="l" rtl="0">
              <a:buNone/>
            </a:pPr>
            <a:r>
              <a:rPr lang="en" sz="2800" dirty="0">
                <a:latin typeface="Montserrat" panose="00000500000000000000" pitchFamily="2" charset="0"/>
              </a:rPr>
              <a:t>Différentes visualisations des trajectoires d’un enfant avec Michou qui suit (a et b) et avec Lola qu’il faut suivre  (c et d) sont disponibles. </a:t>
            </a:r>
            <a:endParaRPr sz="2800" dirty="0">
              <a:latin typeface="Montserrat" panose="00000500000000000000" pitchFamily="2" charset="0"/>
            </a:endParaRPr>
          </a:p>
          <a:p>
            <a:pPr marL="0" indent="0" algn="l" rtl="0">
              <a:spcBef>
                <a:spcPts val="2276"/>
              </a:spcBef>
              <a:spcAft>
                <a:spcPts val="2276"/>
              </a:spcAft>
              <a:buNone/>
            </a:pPr>
            <a:r>
              <a:rPr lang="en" sz="2800" dirty="0">
                <a:latin typeface="Montserrat" panose="00000500000000000000" pitchFamily="2" charset="0"/>
              </a:rPr>
              <a:t>a. Le mouvement de l’enfant accélère progressivement. </a:t>
            </a:r>
            <a:br>
              <a:rPr lang="en" sz="2800" dirty="0">
                <a:latin typeface="Montserrat" panose="00000500000000000000" pitchFamily="2" charset="0"/>
              </a:rPr>
            </a:br>
            <a:r>
              <a:rPr lang="en" sz="2800" dirty="0">
                <a:latin typeface="Montserrat" panose="00000500000000000000" pitchFamily="2" charset="0"/>
              </a:rPr>
              <a:t>b. L’enfant explore en commençant par monter l’objet très haut avant de revenir à la position initiale et d’effectuer la trajectoire demandée. </a:t>
            </a:r>
            <a:br>
              <a:rPr lang="en" sz="2800" dirty="0">
                <a:latin typeface="Montserrat" panose="00000500000000000000" pitchFamily="2" charset="0"/>
              </a:rPr>
            </a:br>
            <a:r>
              <a:rPr lang="en" sz="2800" dirty="0">
                <a:latin typeface="Montserrat" panose="00000500000000000000" pitchFamily="2" charset="0"/>
              </a:rPr>
              <a:t>c. l’enfant s’éloigne progressivement du trajet de Lola (en trait noir). </a:t>
            </a:r>
            <a:br>
              <a:rPr lang="en" sz="2800" dirty="0">
                <a:latin typeface="Montserrat" panose="00000500000000000000" pitchFamily="2" charset="0"/>
              </a:rPr>
            </a:br>
            <a:r>
              <a:rPr lang="en" sz="2800" dirty="0">
                <a:latin typeface="Montserrat" panose="00000500000000000000" pitchFamily="2" charset="0"/>
              </a:rPr>
              <a:t>d. l’enfant suit l’agent et adapte son mouvement pour rester aligné avec lui.</a:t>
            </a:r>
            <a:endParaRPr sz="2800" dirty="0">
              <a:latin typeface="Montserrat" panose="00000500000000000000" pitchFamily="2" charset="0"/>
            </a:endParaRPr>
          </a:p>
        </p:txBody>
      </p:sp>
      <p:pic>
        <p:nvPicPr>
          <p:cNvPr id="228" name="Google Shape;228;p35"/>
          <p:cNvPicPr preferRelativeResize="0"/>
          <p:nvPr/>
        </p:nvPicPr>
        <p:blipFill>
          <a:blip r:embed="rId3">
            <a:alphaModFix/>
          </a:blip>
          <a:stretch>
            <a:fillRect/>
          </a:stretch>
        </p:blipFill>
        <p:spPr>
          <a:xfrm>
            <a:off x="395324" y="6568953"/>
            <a:ext cx="12214151" cy="2509760"/>
          </a:xfrm>
          <a:prstGeom prst="rect">
            <a:avLst/>
          </a:prstGeom>
          <a:noFill/>
          <a:ln>
            <a:noFill/>
          </a:ln>
        </p:spPr>
      </p:pic>
      <p:sp>
        <p:nvSpPr>
          <p:cNvPr id="2" name="Espace réservé du numéro de diapositive 1">
            <a:extLst>
              <a:ext uri="{FF2B5EF4-FFF2-40B4-BE49-F238E27FC236}">
                <a16:creationId xmlns:a16="http://schemas.microsoft.com/office/drawing/2014/main" id="{0D34F0FE-81DD-4E19-B112-719E92BCF569}"/>
              </a:ext>
            </a:extLst>
          </p:cNvPr>
          <p:cNvSpPr>
            <a:spLocks noGrp="1"/>
          </p:cNvSpPr>
          <p:nvPr>
            <p:ph type="sldNum" idx="12"/>
          </p:nvPr>
        </p:nvSpPr>
        <p:spPr/>
        <p:txBody>
          <a:bodyPr/>
          <a:lstStyle/>
          <a:p>
            <a:fld id="{00000000-1234-1234-1234-123412341234}" type="slidenum">
              <a:rPr lang="fr-FR" smtClean="0"/>
              <a:pPr/>
              <a:t>54</a:t>
            </a:fld>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299" y="1540144"/>
            <a:ext cx="6998441" cy="3313728"/>
          </a:xfrm>
          <a:prstGeom prst="rect">
            <a:avLst/>
          </a:prstGeom>
        </p:spPr>
        <p:txBody>
          <a:bodyPr vert="horz" wrap="square" lIns="0" tIns="68580" rIns="0" bIns="0" rtlCol="0">
            <a:spAutoFit/>
          </a:bodyPr>
          <a:lstStyle/>
          <a:p>
            <a:pPr marL="12700" marR="5080">
              <a:lnSpc>
                <a:spcPts val="6200"/>
              </a:lnSpc>
              <a:spcBef>
                <a:spcPts val="540"/>
              </a:spcBef>
            </a:pPr>
            <a:r>
              <a:rPr lang="fr-FR" sz="5400" b="1" spc="-35" dirty="0">
                <a:solidFill>
                  <a:srgbClr val="EE4A9A"/>
                </a:solidFill>
                <a:latin typeface="Montserrat"/>
                <a:cs typeface="Montserrat"/>
              </a:rPr>
              <a:t>TECHNIQUE : </a:t>
            </a:r>
          </a:p>
          <a:p>
            <a:pPr marL="12700" marR="5080">
              <a:lnSpc>
                <a:spcPts val="6200"/>
              </a:lnSpc>
              <a:spcBef>
                <a:spcPts val="540"/>
              </a:spcBef>
            </a:pPr>
            <a:r>
              <a:rPr lang="fr-FR" sz="5400" b="1" spc="-35" dirty="0">
                <a:solidFill>
                  <a:srgbClr val="EE4A9A"/>
                </a:solidFill>
                <a:latin typeface="Montserrat"/>
                <a:cs typeface="Montserrat"/>
              </a:rPr>
              <a:t>COMPOSANTS ET MONTAGE DE LA PLATEFORME</a:t>
            </a:r>
            <a:endParaRPr sz="5400" dirty="0">
              <a:latin typeface="Montserrat"/>
              <a:cs typeface="Montserrat"/>
            </a:endParaRP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826FE97C-12A9-4738-842E-4E812E3A57BC}"/>
              </a:ext>
            </a:extLst>
          </p:cNvPr>
          <p:cNvSpPr>
            <a:spLocks noGrp="1"/>
          </p:cNvSpPr>
          <p:nvPr>
            <p:ph type="sldNum" sz="quarter" idx="7"/>
          </p:nvPr>
        </p:nvSpPr>
        <p:spPr/>
        <p:txBody>
          <a:bodyPr/>
          <a:lstStyle/>
          <a:p>
            <a:fld id="{B6F15528-21DE-4FAA-801E-634DDDAF4B2B}" type="slidenum">
              <a:rPr lang="fr-FR" smtClean="0"/>
              <a:t>55</a:t>
            </a:fld>
            <a:endParaRPr lang="fr-FR"/>
          </a:p>
        </p:txBody>
      </p:sp>
    </p:spTree>
    <p:extLst>
      <p:ext uri="{BB962C8B-B14F-4D97-AF65-F5344CB8AC3E}">
        <p14:creationId xmlns:p14="http://schemas.microsoft.com/office/powerpoint/2010/main" val="493310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FDD3-EE8D-44AB-BF51-C5763EFA6AB0}"/>
              </a:ext>
            </a:extLst>
          </p:cNvPr>
          <p:cNvSpPr>
            <a:spLocks noGrp="1"/>
          </p:cNvSpPr>
          <p:nvPr>
            <p:ph type="title"/>
          </p:nvPr>
        </p:nvSpPr>
        <p:spPr/>
        <p:txBody>
          <a:bodyPr/>
          <a:lstStyle/>
          <a:p>
            <a:r>
              <a:rPr lang="fr-FR" dirty="0"/>
              <a:t>Annexe Technique</a:t>
            </a:r>
          </a:p>
        </p:txBody>
      </p:sp>
      <p:sp>
        <p:nvSpPr>
          <p:cNvPr id="3" name="Espace réservé du texte 2">
            <a:extLst>
              <a:ext uri="{FF2B5EF4-FFF2-40B4-BE49-F238E27FC236}">
                <a16:creationId xmlns:a16="http://schemas.microsoft.com/office/drawing/2014/main" id="{4B06C6DE-FD78-46B7-9EDE-1B6C84EB825D}"/>
              </a:ext>
            </a:extLst>
          </p:cNvPr>
          <p:cNvSpPr>
            <a:spLocks noGrp="1"/>
          </p:cNvSpPr>
          <p:nvPr>
            <p:ph type="body" idx="1"/>
          </p:nvPr>
        </p:nvSpPr>
        <p:spPr/>
        <p:txBody>
          <a:bodyPr/>
          <a:lstStyle/>
          <a:p>
            <a:r>
              <a:rPr lang="fr-FR" sz="3200" dirty="0">
                <a:latin typeface="Montserrat" panose="00000500000000000000" pitchFamily="2" charset="0"/>
              </a:rPr>
              <a:t>Le livrable « Annexe technique » comporte</a:t>
            </a:r>
          </a:p>
          <a:p>
            <a:pPr lvl="1"/>
            <a:r>
              <a:rPr lang="fr-FR" sz="3200" dirty="0">
                <a:latin typeface="Montserrat" panose="00000500000000000000" pitchFamily="2" charset="0"/>
              </a:rPr>
              <a:t>Des photos du montage de la plateforme</a:t>
            </a:r>
          </a:p>
          <a:p>
            <a:pPr lvl="1"/>
            <a:r>
              <a:rPr lang="fr-FR" sz="3200" dirty="0">
                <a:latin typeface="Montserrat" panose="00000500000000000000" pitchFamily="2" charset="0"/>
              </a:rPr>
              <a:t>4  vidéos du montage de la plateforme</a:t>
            </a:r>
          </a:p>
          <a:p>
            <a:pPr lvl="1"/>
            <a:r>
              <a:rPr lang="fr-FR" sz="3200" dirty="0">
                <a:latin typeface="Montserrat" panose="00000500000000000000" pitchFamily="2" charset="0"/>
              </a:rPr>
              <a:t>Les spécifications et devis des différents composants</a:t>
            </a:r>
          </a:p>
        </p:txBody>
      </p:sp>
      <p:sp>
        <p:nvSpPr>
          <p:cNvPr id="5" name="Espace réservé du numéro de diapositive 4">
            <a:extLst>
              <a:ext uri="{FF2B5EF4-FFF2-40B4-BE49-F238E27FC236}">
                <a16:creationId xmlns:a16="http://schemas.microsoft.com/office/drawing/2014/main" id="{B4DA24F3-11A8-4A9D-B68A-489804EA97EE}"/>
              </a:ext>
            </a:extLst>
          </p:cNvPr>
          <p:cNvSpPr>
            <a:spLocks noGrp="1"/>
          </p:cNvSpPr>
          <p:nvPr>
            <p:ph type="sldNum" idx="12"/>
          </p:nvPr>
        </p:nvSpPr>
        <p:spPr/>
        <p:txBody>
          <a:bodyPr/>
          <a:lstStyle/>
          <a:p>
            <a:fld id="{00000000-1234-1234-1234-123412341234}" type="slidenum">
              <a:rPr lang="fr-FR" smtClean="0"/>
              <a:pPr/>
              <a:t>56</a:t>
            </a:fld>
            <a:endParaRPr lang="fr-FR"/>
          </a:p>
        </p:txBody>
      </p:sp>
    </p:spTree>
    <p:extLst>
      <p:ext uri="{BB962C8B-B14F-4D97-AF65-F5344CB8AC3E}">
        <p14:creationId xmlns:p14="http://schemas.microsoft.com/office/powerpoint/2010/main" val="1036327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FDD3-EE8D-44AB-BF51-C5763EFA6AB0}"/>
              </a:ext>
            </a:extLst>
          </p:cNvPr>
          <p:cNvSpPr>
            <a:spLocks noGrp="1"/>
          </p:cNvSpPr>
          <p:nvPr>
            <p:ph type="title"/>
          </p:nvPr>
        </p:nvSpPr>
        <p:spPr>
          <a:xfrm>
            <a:off x="443307" y="483349"/>
            <a:ext cx="12118187" cy="1085867"/>
          </a:xfrm>
        </p:spPr>
        <p:txBody>
          <a:bodyPr/>
          <a:lstStyle/>
          <a:p>
            <a:r>
              <a:rPr lang="fr-FR" dirty="0"/>
              <a:t>Photos du montage de la plateforme</a:t>
            </a:r>
          </a:p>
        </p:txBody>
      </p:sp>
      <p:sp>
        <p:nvSpPr>
          <p:cNvPr id="5" name="Espace réservé du numéro de diapositive 4">
            <a:extLst>
              <a:ext uri="{FF2B5EF4-FFF2-40B4-BE49-F238E27FC236}">
                <a16:creationId xmlns:a16="http://schemas.microsoft.com/office/drawing/2014/main" id="{B4DA24F3-11A8-4A9D-B68A-489804EA97EE}"/>
              </a:ext>
            </a:extLst>
          </p:cNvPr>
          <p:cNvSpPr>
            <a:spLocks noGrp="1"/>
          </p:cNvSpPr>
          <p:nvPr>
            <p:ph type="sldNum" idx="12"/>
          </p:nvPr>
        </p:nvSpPr>
        <p:spPr/>
        <p:txBody>
          <a:bodyPr/>
          <a:lstStyle/>
          <a:p>
            <a:fld id="{00000000-1234-1234-1234-123412341234}" type="slidenum">
              <a:rPr lang="fr-FR" smtClean="0"/>
              <a:pPr/>
              <a:t>57</a:t>
            </a:fld>
            <a:endParaRPr lang="fr-FR"/>
          </a:p>
        </p:txBody>
      </p:sp>
      <p:pic>
        <p:nvPicPr>
          <p:cNvPr id="8" name="Image 7">
            <a:extLst>
              <a:ext uri="{FF2B5EF4-FFF2-40B4-BE49-F238E27FC236}">
                <a16:creationId xmlns:a16="http://schemas.microsoft.com/office/drawing/2014/main" id="{DEBF5702-415A-43B5-B48C-1A1EE2B81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70" y="5959240"/>
            <a:ext cx="5126400" cy="2883600"/>
          </a:xfrm>
          <a:prstGeom prst="rect">
            <a:avLst/>
          </a:prstGeom>
        </p:spPr>
      </p:pic>
      <p:pic>
        <p:nvPicPr>
          <p:cNvPr id="10" name="Image 9">
            <a:extLst>
              <a:ext uri="{FF2B5EF4-FFF2-40B4-BE49-F238E27FC236}">
                <a16:creationId xmlns:a16="http://schemas.microsoft.com/office/drawing/2014/main" id="{A8A4E7EE-20D2-4DD9-AB5C-373694009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96" y="1798202"/>
            <a:ext cx="5126400" cy="2883600"/>
          </a:xfrm>
          <a:prstGeom prst="rect">
            <a:avLst/>
          </a:prstGeom>
        </p:spPr>
      </p:pic>
      <p:pic>
        <p:nvPicPr>
          <p:cNvPr id="12" name="Image 11">
            <a:extLst>
              <a:ext uri="{FF2B5EF4-FFF2-40B4-BE49-F238E27FC236}">
                <a16:creationId xmlns:a16="http://schemas.microsoft.com/office/drawing/2014/main" id="{ECC947C4-591C-4619-BCEF-52E6A539E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002" y="1779872"/>
            <a:ext cx="2162700" cy="3844800"/>
          </a:xfrm>
          <a:prstGeom prst="rect">
            <a:avLst/>
          </a:prstGeom>
        </p:spPr>
      </p:pic>
      <p:pic>
        <p:nvPicPr>
          <p:cNvPr id="14" name="Image 13">
            <a:extLst>
              <a:ext uri="{FF2B5EF4-FFF2-40B4-BE49-F238E27FC236}">
                <a16:creationId xmlns:a16="http://schemas.microsoft.com/office/drawing/2014/main" id="{6741A318-A92B-4FBC-BA73-5185379E9A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0779" y="2069771"/>
            <a:ext cx="5126400" cy="2883600"/>
          </a:xfrm>
          <a:prstGeom prst="rect">
            <a:avLst/>
          </a:prstGeom>
        </p:spPr>
      </p:pic>
      <p:pic>
        <p:nvPicPr>
          <p:cNvPr id="16" name="Image 15">
            <a:extLst>
              <a:ext uri="{FF2B5EF4-FFF2-40B4-BE49-F238E27FC236}">
                <a16:creationId xmlns:a16="http://schemas.microsoft.com/office/drawing/2014/main" id="{110BE5FA-4398-4EAC-B4A5-1741CC631D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1000" y="6096000"/>
            <a:ext cx="5126400" cy="2883600"/>
          </a:xfrm>
          <a:prstGeom prst="rect">
            <a:avLst/>
          </a:prstGeom>
        </p:spPr>
      </p:pic>
    </p:spTree>
    <p:extLst>
      <p:ext uri="{BB962C8B-B14F-4D97-AF65-F5344CB8AC3E}">
        <p14:creationId xmlns:p14="http://schemas.microsoft.com/office/powerpoint/2010/main" val="3544589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FDD3-EE8D-44AB-BF51-C5763EFA6AB0}"/>
              </a:ext>
            </a:extLst>
          </p:cNvPr>
          <p:cNvSpPr>
            <a:spLocks noGrp="1"/>
          </p:cNvSpPr>
          <p:nvPr>
            <p:ph type="title"/>
          </p:nvPr>
        </p:nvSpPr>
        <p:spPr>
          <a:xfrm>
            <a:off x="443307" y="483349"/>
            <a:ext cx="12118187" cy="1085867"/>
          </a:xfrm>
        </p:spPr>
        <p:txBody>
          <a:bodyPr/>
          <a:lstStyle/>
          <a:p>
            <a:r>
              <a:rPr lang="fr-FR" dirty="0"/>
              <a:t>4 </a:t>
            </a:r>
            <a:r>
              <a:rPr lang="fr-FR" dirty="0" err="1"/>
              <a:t>videos</a:t>
            </a:r>
            <a:r>
              <a:rPr lang="fr-FR" dirty="0"/>
              <a:t> expliquant comment monter </a:t>
            </a:r>
            <a:br>
              <a:rPr lang="fr-FR" dirty="0"/>
            </a:br>
            <a:r>
              <a:rPr lang="fr-FR" dirty="0"/>
              <a:t>la plateforme (durée totale 1 heure)</a:t>
            </a:r>
          </a:p>
        </p:txBody>
      </p:sp>
      <p:sp>
        <p:nvSpPr>
          <p:cNvPr id="5" name="Espace réservé du numéro de diapositive 4">
            <a:extLst>
              <a:ext uri="{FF2B5EF4-FFF2-40B4-BE49-F238E27FC236}">
                <a16:creationId xmlns:a16="http://schemas.microsoft.com/office/drawing/2014/main" id="{B4DA24F3-11A8-4A9D-B68A-489804EA97EE}"/>
              </a:ext>
            </a:extLst>
          </p:cNvPr>
          <p:cNvSpPr>
            <a:spLocks noGrp="1"/>
          </p:cNvSpPr>
          <p:nvPr>
            <p:ph type="sldNum" idx="12"/>
          </p:nvPr>
        </p:nvSpPr>
        <p:spPr/>
        <p:txBody>
          <a:bodyPr/>
          <a:lstStyle/>
          <a:p>
            <a:fld id="{00000000-1234-1234-1234-123412341234}" type="slidenum">
              <a:rPr lang="fr-FR" smtClean="0"/>
              <a:pPr/>
              <a:t>58</a:t>
            </a:fld>
            <a:endParaRPr lang="fr-FR"/>
          </a:p>
        </p:txBody>
      </p:sp>
      <p:pic>
        <p:nvPicPr>
          <p:cNvPr id="4" name="Image 3">
            <a:extLst>
              <a:ext uri="{FF2B5EF4-FFF2-40B4-BE49-F238E27FC236}">
                <a16:creationId xmlns:a16="http://schemas.microsoft.com/office/drawing/2014/main" id="{54F446BD-4359-4825-90AB-3A5726823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2286000"/>
            <a:ext cx="11024875" cy="6201492"/>
          </a:xfrm>
          <a:prstGeom prst="rect">
            <a:avLst/>
          </a:prstGeom>
        </p:spPr>
      </p:pic>
    </p:spTree>
    <p:extLst>
      <p:ext uri="{BB962C8B-B14F-4D97-AF65-F5344CB8AC3E}">
        <p14:creationId xmlns:p14="http://schemas.microsoft.com/office/powerpoint/2010/main" val="27467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Ressources disponibles</a:t>
            </a:r>
            <a:endParaRPr/>
          </a:p>
        </p:txBody>
      </p:sp>
      <p:sp>
        <p:nvSpPr>
          <p:cNvPr id="304" name="Google Shape;304;p46"/>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indent="-541858" algn="l" rtl="0">
              <a:buSzPts val="2400"/>
            </a:pPr>
            <a:r>
              <a:rPr lang="en" sz="3200" dirty="0">
                <a:latin typeface="Montserrat" panose="00000500000000000000" pitchFamily="2" charset="0"/>
              </a:rPr>
              <a:t>Le site du projet </a:t>
            </a:r>
            <a:r>
              <a:rPr lang="fr-FR" sz="3200" b="1" u="sng" dirty="0">
                <a:latin typeface="Montserrat" panose="00000500000000000000" pitchFamily="2" charset="0"/>
              </a:rPr>
              <a:t>https://mimetic.limsi.fr/</a:t>
            </a:r>
            <a:br>
              <a:rPr lang="en" sz="3200" dirty="0">
                <a:latin typeface="Montserrat" panose="00000500000000000000" pitchFamily="2" charset="0"/>
              </a:rPr>
            </a:br>
            <a:r>
              <a:rPr lang="en" sz="3200" dirty="0">
                <a:latin typeface="Montserrat" panose="00000500000000000000" pitchFamily="2" charset="0"/>
              </a:rPr>
              <a:t>avec les livrables / supports d’application : </a:t>
            </a:r>
            <a:br>
              <a:rPr lang="en" sz="3200" dirty="0">
                <a:latin typeface="Montserrat" panose="00000500000000000000" pitchFamily="2" charset="0"/>
              </a:rPr>
            </a:br>
            <a:endParaRPr sz="3200" dirty="0">
              <a:latin typeface="Montserrat" panose="00000500000000000000" pitchFamily="2" charset="0"/>
            </a:endParaRPr>
          </a:p>
          <a:p>
            <a:pPr lvl="1" indent="-505734" algn="l" rtl="0">
              <a:spcBef>
                <a:spcPts val="0"/>
              </a:spcBef>
              <a:buSzPts val="2000"/>
            </a:pPr>
            <a:r>
              <a:rPr lang="en" sz="2800" dirty="0">
                <a:latin typeface="Montserrat" panose="00000500000000000000" pitchFamily="2" charset="0"/>
              </a:rPr>
              <a:t>Le livrable 7 : </a:t>
            </a:r>
            <a:br>
              <a:rPr lang="en" sz="2800" dirty="0">
                <a:latin typeface="Montserrat" panose="00000500000000000000" pitchFamily="2" charset="0"/>
              </a:rPr>
            </a:br>
            <a:r>
              <a:rPr lang="en" sz="2800" dirty="0">
                <a:latin typeface="Montserrat" panose="00000500000000000000" pitchFamily="2" charset="0"/>
              </a:rPr>
              <a:t>“Guide de formation à l’usage des aidants”</a:t>
            </a:r>
            <a:br>
              <a:rPr lang="en" sz="2800" dirty="0">
                <a:latin typeface="Montserrat" panose="00000500000000000000" pitchFamily="2" charset="0"/>
              </a:rPr>
            </a:br>
            <a:endParaRPr sz="2800" dirty="0">
              <a:latin typeface="Montserrat" panose="00000500000000000000" pitchFamily="2" charset="0"/>
            </a:endParaRPr>
          </a:p>
          <a:p>
            <a:pPr lvl="1" indent="-505734" algn="l" rtl="0">
              <a:spcBef>
                <a:spcPts val="0"/>
              </a:spcBef>
              <a:buSzPts val="2000"/>
            </a:pPr>
            <a:r>
              <a:rPr lang="en" sz="2800" dirty="0">
                <a:latin typeface="Montserrat" panose="00000500000000000000" pitchFamily="2" charset="0"/>
              </a:rPr>
              <a:t>Le livrable 6 : </a:t>
            </a:r>
            <a:br>
              <a:rPr lang="en" sz="2800" dirty="0">
                <a:latin typeface="Montserrat" panose="00000500000000000000" pitchFamily="2" charset="0"/>
              </a:rPr>
            </a:br>
            <a:r>
              <a:rPr lang="en" sz="2800" dirty="0">
                <a:latin typeface="Montserrat" panose="00000500000000000000" pitchFamily="2" charset="0"/>
              </a:rPr>
              <a:t>“Bibliothèque d’actions motrices collaboratives” </a:t>
            </a:r>
            <a:br>
              <a:rPr lang="en" sz="2800" dirty="0">
                <a:latin typeface="Montserrat" panose="00000500000000000000" pitchFamily="2" charset="0"/>
              </a:rPr>
            </a:br>
            <a:r>
              <a:rPr lang="en" sz="2800" dirty="0">
                <a:latin typeface="Montserrat" panose="00000500000000000000" pitchFamily="2" charset="0"/>
              </a:rPr>
              <a:t>filmées par TEDyBEAR (Jacqueline Nadel, Justin Malleret, Aurélie Cherrier)</a:t>
            </a:r>
            <a:r>
              <a:rPr lang="en" sz="2800" u="sng" dirty="0">
                <a:solidFill>
                  <a:schemeClr val="hlink"/>
                </a:solidFill>
                <a:latin typeface="Montserrat" panose="00000500000000000000" pitchFamily="2" charset="0"/>
                <a:hlinkClick r:id="rId3"/>
              </a:rPr>
              <a:t>limsi.fr</a:t>
            </a:r>
            <a:r>
              <a:rPr lang="en" sz="2800" dirty="0">
                <a:latin typeface="Montserrat" panose="00000500000000000000" pitchFamily="2" charset="0"/>
              </a:rPr>
              <a:t> </a:t>
            </a:r>
            <a:endParaRPr sz="2800" dirty="0">
              <a:latin typeface="Montserrat" panose="00000500000000000000" pitchFamily="2" charset="0"/>
            </a:endParaRPr>
          </a:p>
          <a:p>
            <a:pPr lvl="1" indent="-505734" algn="l" rtl="0">
              <a:spcBef>
                <a:spcPts val="0"/>
              </a:spcBef>
              <a:buSzPts val="2000"/>
            </a:pPr>
            <a:endParaRPr lang="en" sz="2800" dirty="0">
              <a:latin typeface="Montserrat" panose="00000500000000000000" pitchFamily="2" charset="0"/>
            </a:endParaRPr>
          </a:p>
          <a:p>
            <a:pPr lvl="1" indent="-505734" algn="l" rtl="0">
              <a:spcBef>
                <a:spcPts val="0"/>
              </a:spcBef>
              <a:buSzPts val="2000"/>
            </a:pPr>
            <a:r>
              <a:rPr lang="en" sz="2800" dirty="0">
                <a:latin typeface="Montserrat" panose="00000500000000000000" pitchFamily="2" charset="0"/>
              </a:rPr>
              <a:t>Le livrable 8 :  </a:t>
            </a:r>
            <a:br>
              <a:rPr lang="en" sz="2800" dirty="0">
                <a:latin typeface="Montserrat" panose="00000500000000000000" pitchFamily="2" charset="0"/>
              </a:rPr>
            </a:br>
            <a:r>
              <a:rPr lang="en" sz="2800" dirty="0">
                <a:latin typeface="Montserrat" panose="00000500000000000000" pitchFamily="2" charset="0"/>
              </a:rPr>
              <a:t>“Actions de vulgarisation et communications”</a:t>
            </a:r>
            <a:endParaRPr sz="2800" dirty="0">
              <a:latin typeface="Montserrat" panose="00000500000000000000" pitchFamily="2" charset="0"/>
            </a:endParaRPr>
          </a:p>
          <a:p>
            <a:pPr indent="-541858" algn="l" rtl="0">
              <a:buSzPts val="2400"/>
            </a:pPr>
            <a:endParaRPr sz="32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7D974D6E-98BB-4CBF-B7C7-C8C02344712F}"/>
              </a:ext>
            </a:extLst>
          </p:cNvPr>
          <p:cNvSpPr>
            <a:spLocks noGrp="1"/>
          </p:cNvSpPr>
          <p:nvPr>
            <p:ph type="sldNum" idx="12"/>
          </p:nvPr>
        </p:nvSpPr>
        <p:spPr/>
        <p:txBody>
          <a:bodyPr/>
          <a:lstStyle/>
          <a:p>
            <a:fld id="{00000000-1234-1234-1234-123412341234}"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Lien avec les autres livrables</a:t>
            </a:r>
            <a:endParaRPr/>
          </a:p>
        </p:txBody>
      </p:sp>
      <p:sp>
        <p:nvSpPr>
          <p:cNvPr id="89" name="Google Shape;89;p17"/>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None/>
            </a:pPr>
            <a:r>
              <a:rPr lang="en" sz="3200" dirty="0">
                <a:latin typeface="Montserrat" panose="00000500000000000000" pitchFamily="2" charset="0"/>
              </a:rPr>
              <a:t>Ce livrable fournit des illustrations et peut servir de support de formation pour les aidants.</a:t>
            </a:r>
            <a:endParaRPr sz="3200" dirty="0">
              <a:latin typeface="Montserrat" panose="00000500000000000000" pitchFamily="2" charset="0"/>
            </a:endParaRPr>
          </a:p>
          <a:p>
            <a:pPr marL="0" indent="0" algn="l" rtl="0">
              <a:spcBef>
                <a:spcPts val="2276"/>
              </a:spcBef>
              <a:buNone/>
            </a:pPr>
            <a:r>
              <a:rPr lang="en" sz="3200" dirty="0">
                <a:latin typeface="Montserrat" panose="00000500000000000000" pitchFamily="2" charset="0"/>
              </a:rPr>
              <a:t>Il est complémentaire des livrables suivants qui sont disponibles sur le site du projet : </a:t>
            </a:r>
            <a:endParaRPr sz="3200" dirty="0">
              <a:latin typeface="Montserrat" panose="00000500000000000000" pitchFamily="2" charset="0"/>
            </a:endParaRPr>
          </a:p>
          <a:p>
            <a:pPr indent="-541858" algn="l" rtl="0">
              <a:spcBef>
                <a:spcPts val="2276"/>
              </a:spcBef>
              <a:buSzPts val="2400"/>
            </a:pPr>
            <a:r>
              <a:rPr lang="en" sz="3200" dirty="0">
                <a:latin typeface="Montserrat" panose="00000500000000000000" pitchFamily="2" charset="0"/>
              </a:rPr>
              <a:t>Bibliothèque d’actions motrices collaboratives </a:t>
            </a:r>
            <a:br>
              <a:rPr lang="en" sz="3200" dirty="0">
                <a:latin typeface="Montserrat" panose="00000500000000000000" pitchFamily="2" charset="0"/>
              </a:rPr>
            </a:br>
            <a:r>
              <a:rPr lang="en" sz="3200" dirty="0">
                <a:latin typeface="Montserrat" panose="00000500000000000000" pitchFamily="2" charset="0"/>
              </a:rPr>
              <a:t>(vidéos)</a:t>
            </a:r>
            <a:br>
              <a:rPr lang="en" sz="3200" dirty="0">
                <a:latin typeface="Montserrat" panose="00000500000000000000" pitchFamily="2" charset="0"/>
              </a:rPr>
            </a:br>
            <a:endParaRPr sz="3200" dirty="0">
              <a:latin typeface="Montserrat" panose="00000500000000000000" pitchFamily="2" charset="0"/>
            </a:endParaRPr>
          </a:p>
          <a:p>
            <a:pPr indent="-541858" algn="l" rtl="0">
              <a:buSzPts val="2400"/>
            </a:pPr>
            <a:r>
              <a:rPr lang="en" sz="3200" dirty="0">
                <a:latin typeface="Montserrat" panose="00000500000000000000" pitchFamily="2" charset="0"/>
              </a:rPr>
              <a:t>Guide de formation à l’usage des aidants </a:t>
            </a:r>
            <a:br>
              <a:rPr lang="en" sz="3200" dirty="0">
                <a:latin typeface="Montserrat" panose="00000500000000000000" pitchFamily="2" charset="0"/>
              </a:rPr>
            </a:br>
            <a:r>
              <a:rPr lang="en" sz="3200" dirty="0">
                <a:latin typeface="Montserrat" panose="00000500000000000000" pitchFamily="2" charset="0"/>
              </a:rPr>
              <a:t>(document Word)</a:t>
            </a:r>
            <a:endParaRPr sz="3200" dirty="0">
              <a:latin typeface="Montserrat" panose="00000500000000000000" pitchFamily="2" charset="0"/>
            </a:endParaRPr>
          </a:p>
          <a:p>
            <a:pPr marL="0" indent="0" algn="l" rtl="0">
              <a:spcBef>
                <a:spcPts val="2276"/>
              </a:spcBef>
              <a:spcAft>
                <a:spcPts val="2276"/>
              </a:spcAft>
              <a:buNone/>
            </a:pPr>
            <a:endParaRPr sz="32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12D76962-1AE3-4371-9EAA-BEA151AE2F40}"/>
              </a:ext>
            </a:extLst>
          </p:cNvPr>
          <p:cNvSpPr>
            <a:spLocks noGrp="1"/>
          </p:cNvSpPr>
          <p:nvPr>
            <p:ph type="sldNum" idx="12"/>
          </p:nvPr>
        </p:nvSpPr>
        <p:spPr/>
        <p:txBody>
          <a:bodyPr/>
          <a:lstStyle/>
          <a:p>
            <a:fld id="{00000000-1234-1234-1234-123412341234}" type="slidenum">
              <a:rPr lang="fr-FR" smtClean="0"/>
              <a:pPr/>
              <a:t>6</a:t>
            </a:fld>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3004800" cy="9753600"/>
            <a:chOff x="0" y="0"/>
            <a:chExt cx="13004800" cy="9753600"/>
          </a:xfrm>
        </p:grpSpPr>
        <p:sp>
          <p:nvSpPr>
            <p:cNvPr id="3" name="object 3"/>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0" y="3835399"/>
              <a:ext cx="3631565" cy="915669"/>
            </a:xfrm>
            <a:custGeom>
              <a:avLst/>
              <a:gdLst/>
              <a:ahLst/>
              <a:cxnLst/>
              <a:rect l="l" t="t" r="r" b="b"/>
              <a:pathLst>
                <a:path w="3631565" h="915670">
                  <a:moveTo>
                    <a:pt x="629018" y="907059"/>
                  </a:moveTo>
                  <a:lnTo>
                    <a:pt x="628472" y="526034"/>
                  </a:lnTo>
                  <a:lnTo>
                    <a:pt x="628192" y="332232"/>
                  </a:lnTo>
                  <a:lnTo>
                    <a:pt x="540334" y="332232"/>
                  </a:lnTo>
                  <a:lnTo>
                    <a:pt x="316153" y="713257"/>
                  </a:lnTo>
                  <a:lnTo>
                    <a:pt x="206933" y="530961"/>
                  </a:lnTo>
                  <a:lnTo>
                    <a:pt x="87858" y="332232"/>
                  </a:lnTo>
                  <a:lnTo>
                    <a:pt x="0" y="332232"/>
                  </a:lnTo>
                  <a:lnTo>
                    <a:pt x="0" y="907059"/>
                  </a:lnTo>
                  <a:lnTo>
                    <a:pt x="101815" y="907059"/>
                  </a:lnTo>
                  <a:lnTo>
                    <a:pt x="101815" y="530961"/>
                  </a:lnTo>
                  <a:lnTo>
                    <a:pt x="290690" y="841362"/>
                  </a:lnTo>
                  <a:lnTo>
                    <a:pt x="338315" y="841362"/>
                  </a:lnTo>
                  <a:lnTo>
                    <a:pt x="415048" y="713257"/>
                  </a:lnTo>
                  <a:lnTo>
                    <a:pt x="527189" y="526034"/>
                  </a:lnTo>
                  <a:lnTo>
                    <a:pt x="528015" y="907059"/>
                  </a:lnTo>
                  <a:lnTo>
                    <a:pt x="629018" y="907059"/>
                  </a:lnTo>
                  <a:close/>
                </a:path>
                <a:path w="3631565" h="915670">
                  <a:moveTo>
                    <a:pt x="1201889" y="72694"/>
                  </a:moveTo>
                  <a:lnTo>
                    <a:pt x="1200658" y="56413"/>
                  </a:lnTo>
                  <a:lnTo>
                    <a:pt x="1196949" y="42392"/>
                  </a:lnTo>
                  <a:lnTo>
                    <a:pt x="1195857" y="40309"/>
                  </a:lnTo>
                  <a:lnTo>
                    <a:pt x="1190777" y="30619"/>
                  </a:lnTo>
                  <a:lnTo>
                    <a:pt x="1182141" y="21094"/>
                  </a:lnTo>
                  <a:lnTo>
                    <a:pt x="1170800" y="13754"/>
                  </a:lnTo>
                  <a:lnTo>
                    <a:pt x="1158887" y="9385"/>
                  </a:lnTo>
                  <a:lnTo>
                    <a:pt x="1158887" y="59436"/>
                  </a:lnTo>
                  <a:lnTo>
                    <a:pt x="1158887" y="70269"/>
                  </a:lnTo>
                  <a:lnTo>
                    <a:pt x="1132522" y="102920"/>
                  </a:lnTo>
                  <a:lnTo>
                    <a:pt x="1122883" y="103454"/>
                  </a:lnTo>
                  <a:lnTo>
                    <a:pt x="1094676" y="103454"/>
                  </a:lnTo>
                  <a:lnTo>
                    <a:pt x="1094676" y="40309"/>
                  </a:lnTo>
                  <a:lnTo>
                    <a:pt x="1118590" y="40309"/>
                  </a:lnTo>
                  <a:lnTo>
                    <a:pt x="1155623" y="51727"/>
                  </a:lnTo>
                  <a:lnTo>
                    <a:pt x="1158887" y="59436"/>
                  </a:lnTo>
                  <a:lnTo>
                    <a:pt x="1158887" y="9385"/>
                  </a:lnTo>
                  <a:lnTo>
                    <a:pt x="1156512" y="8509"/>
                  </a:lnTo>
                  <a:lnTo>
                    <a:pt x="1139291" y="5359"/>
                  </a:lnTo>
                  <a:lnTo>
                    <a:pt x="1119124" y="4305"/>
                  </a:lnTo>
                  <a:lnTo>
                    <a:pt x="1052753" y="4305"/>
                  </a:lnTo>
                  <a:lnTo>
                    <a:pt x="1052753" y="192138"/>
                  </a:lnTo>
                  <a:lnTo>
                    <a:pt x="1094676" y="192138"/>
                  </a:lnTo>
                  <a:lnTo>
                    <a:pt x="1094676" y="139738"/>
                  </a:lnTo>
                  <a:lnTo>
                    <a:pt x="1119657" y="139738"/>
                  </a:lnTo>
                  <a:lnTo>
                    <a:pt x="1170114" y="130670"/>
                  </a:lnTo>
                  <a:lnTo>
                    <a:pt x="1196467" y="103454"/>
                  </a:lnTo>
                  <a:lnTo>
                    <a:pt x="1196822" y="102819"/>
                  </a:lnTo>
                  <a:lnTo>
                    <a:pt x="1200619" y="88925"/>
                  </a:lnTo>
                  <a:lnTo>
                    <a:pt x="1201889" y="72694"/>
                  </a:lnTo>
                  <a:close/>
                </a:path>
                <a:path w="3631565" h="915670">
                  <a:moveTo>
                    <a:pt x="1398841" y="192138"/>
                  </a:moveTo>
                  <a:lnTo>
                    <a:pt x="1356410" y="132207"/>
                  </a:lnTo>
                  <a:lnTo>
                    <a:pt x="1351280" y="124955"/>
                  </a:lnTo>
                  <a:lnTo>
                    <a:pt x="1366913" y="116370"/>
                  </a:lnTo>
                  <a:lnTo>
                    <a:pt x="1378089" y="103797"/>
                  </a:lnTo>
                  <a:lnTo>
                    <a:pt x="1381277" y="95935"/>
                  </a:lnTo>
                  <a:lnTo>
                    <a:pt x="1384795" y="87223"/>
                  </a:lnTo>
                  <a:lnTo>
                    <a:pt x="1387030" y="66649"/>
                  </a:lnTo>
                  <a:lnTo>
                    <a:pt x="1385862" y="51384"/>
                  </a:lnTo>
                  <a:lnTo>
                    <a:pt x="1382877" y="40309"/>
                  </a:lnTo>
                  <a:lnTo>
                    <a:pt x="1382356" y="38366"/>
                  </a:lnTo>
                  <a:lnTo>
                    <a:pt x="1376514" y="27609"/>
                  </a:lnTo>
                  <a:lnTo>
                    <a:pt x="1368348" y="19088"/>
                  </a:lnTo>
                  <a:lnTo>
                    <a:pt x="1357439" y="12623"/>
                  </a:lnTo>
                  <a:lnTo>
                    <a:pt x="1344295" y="8305"/>
                  </a:lnTo>
                  <a:lnTo>
                    <a:pt x="1344295" y="56667"/>
                  </a:lnTo>
                  <a:lnTo>
                    <a:pt x="1344295" y="76898"/>
                  </a:lnTo>
                  <a:lnTo>
                    <a:pt x="1307223" y="95935"/>
                  </a:lnTo>
                  <a:lnTo>
                    <a:pt x="1276578" y="95935"/>
                  </a:lnTo>
                  <a:lnTo>
                    <a:pt x="1276578" y="40309"/>
                  </a:lnTo>
                  <a:lnTo>
                    <a:pt x="1308023" y="40309"/>
                  </a:lnTo>
                  <a:lnTo>
                    <a:pt x="1344295" y="56667"/>
                  </a:lnTo>
                  <a:lnTo>
                    <a:pt x="1344295" y="8305"/>
                  </a:lnTo>
                  <a:lnTo>
                    <a:pt x="1343393" y="8001"/>
                  </a:lnTo>
                  <a:lnTo>
                    <a:pt x="1326210" y="5232"/>
                  </a:lnTo>
                  <a:lnTo>
                    <a:pt x="1305877" y="4305"/>
                  </a:lnTo>
                  <a:lnTo>
                    <a:pt x="1234668" y="4305"/>
                  </a:lnTo>
                  <a:lnTo>
                    <a:pt x="1234668" y="192138"/>
                  </a:lnTo>
                  <a:lnTo>
                    <a:pt x="1276578" y="192138"/>
                  </a:lnTo>
                  <a:lnTo>
                    <a:pt x="1276578" y="132207"/>
                  </a:lnTo>
                  <a:lnTo>
                    <a:pt x="1305610" y="132207"/>
                  </a:lnTo>
                  <a:lnTo>
                    <a:pt x="1347254" y="192138"/>
                  </a:lnTo>
                  <a:lnTo>
                    <a:pt x="1398841" y="192138"/>
                  </a:lnTo>
                  <a:close/>
                </a:path>
                <a:path w="3631565" h="915670">
                  <a:moveTo>
                    <a:pt x="1614627" y="97015"/>
                  </a:moveTo>
                  <a:lnTo>
                    <a:pt x="1607502" y="59016"/>
                  </a:lnTo>
                  <a:lnTo>
                    <a:pt x="1571891" y="16306"/>
                  </a:lnTo>
                  <a:lnTo>
                    <a:pt x="1571891" y="97142"/>
                  </a:lnTo>
                  <a:lnTo>
                    <a:pt x="1570888" y="109232"/>
                  </a:lnTo>
                  <a:lnTo>
                    <a:pt x="1547253" y="147561"/>
                  </a:lnTo>
                  <a:lnTo>
                    <a:pt x="1516138" y="157467"/>
                  </a:lnTo>
                  <a:lnTo>
                    <a:pt x="1504848" y="156362"/>
                  </a:lnTo>
                  <a:lnTo>
                    <a:pt x="1469453" y="130594"/>
                  </a:lnTo>
                  <a:lnTo>
                    <a:pt x="1460385" y="97142"/>
                  </a:lnTo>
                  <a:lnTo>
                    <a:pt x="1461401" y="85039"/>
                  </a:lnTo>
                  <a:lnTo>
                    <a:pt x="1485036" y="46520"/>
                  </a:lnTo>
                  <a:lnTo>
                    <a:pt x="1516138" y="36550"/>
                  </a:lnTo>
                  <a:lnTo>
                    <a:pt x="1527429" y="37655"/>
                  </a:lnTo>
                  <a:lnTo>
                    <a:pt x="1562823" y="63614"/>
                  </a:lnTo>
                  <a:lnTo>
                    <a:pt x="1571891" y="97142"/>
                  </a:lnTo>
                  <a:lnTo>
                    <a:pt x="1571891" y="16306"/>
                  </a:lnTo>
                  <a:lnTo>
                    <a:pt x="1571078" y="15646"/>
                  </a:lnTo>
                  <a:lnTo>
                    <a:pt x="1554365" y="6946"/>
                  </a:lnTo>
                  <a:lnTo>
                    <a:pt x="1536014" y="1739"/>
                  </a:lnTo>
                  <a:lnTo>
                    <a:pt x="1516011" y="0"/>
                  </a:lnTo>
                  <a:lnTo>
                    <a:pt x="1496009" y="1739"/>
                  </a:lnTo>
                  <a:lnTo>
                    <a:pt x="1445869" y="27813"/>
                  </a:lnTo>
                  <a:lnTo>
                    <a:pt x="1419161" y="77177"/>
                  </a:lnTo>
                  <a:lnTo>
                    <a:pt x="1417383" y="97015"/>
                  </a:lnTo>
                  <a:lnTo>
                    <a:pt x="1419161" y="116852"/>
                  </a:lnTo>
                  <a:lnTo>
                    <a:pt x="1445869" y="166204"/>
                  </a:lnTo>
                  <a:lnTo>
                    <a:pt x="1496009" y="192278"/>
                  </a:lnTo>
                  <a:lnTo>
                    <a:pt x="1516011" y="194017"/>
                  </a:lnTo>
                  <a:lnTo>
                    <a:pt x="1536014" y="192278"/>
                  </a:lnTo>
                  <a:lnTo>
                    <a:pt x="1586141" y="166204"/>
                  </a:lnTo>
                  <a:lnTo>
                    <a:pt x="1612849" y="116852"/>
                  </a:lnTo>
                  <a:lnTo>
                    <a:pt x="1614627" y="97015"/>
                  </a:lnTo>
                  <a:close/>
                </a:path>
                <a:path w="3631565" h="915670">
                  <a:moveTo>
                    <a:pt x="1675180" y="907059"/>
                  </a:moveTo>
                  <a:lnTo>
                    <a:pt x="1674634" y="526034"/>
                  </a:lnTo>
                  <a:lnTo>
                    <a:pt x="1674355" y="332232"/>
                  </a:lnTo>
                  <a:lnTo>
                    <a:pt x="1586484" y="332232"/>
                  </a:lnTo>
                  <a:lnTo>
                    <a:pt x="1362303" y="713257"/>
                  </a:lnTo>
                  <a:lnTo>
                    <a:pt x="1253083" y="530961"/>
                  </a:lnTo>
                  <a:lnTo>
                    <a:pt x="1134021" y="332232"/>
                  </a:lnTo>
                  <a:lnTo>
                    <a:pt x="1046149" y="332232"/>
                  </a:lnTo>
                  <a:lnTo>
                    <a:pt x="1046149" y="907059"/>
                  </a:lnTo>
                  <a:lnTo>
                    <a:pt x="1147978" y="907059"/>
                  </a:lnTo>
                  <a:lnTo>
                    <a:pt x="1147978" y="530961"/>
                  </a:lnTo>
                  <a:lnTo>
                    <a:pt x="1336852" y="841362"/>
                  </a:lnTo>
                  <a:lnTo>
                    <a:pt x="1384477" y="841362"/>
                  </a:lnTo>
                  <a:lnTo>
                    <a:pt x="1461211" y="713257"/>
                  </a:lnTo>
                  <a:lnTo>
                    <a:pt x="1573352" y="526034"/>
                  </a:lnTo>
                  <a:lnTo>
                    <a:pt x="1574165" y="907059"/>
                  </a:lnTo>
                  <a:lnTo>
                    <a:pt x="1675180" y="907059"/>
                  </a:lnTo>
                  <a:close/>
                </a:path>
                <a:path w="3631565" h="915670">
                  <a:moveTo>
                    <a:pt x="1748980" y="4305"/>
                  </a:moveTo>
                  <a:lnTo>
                    <a:pt x="1651165" y="4305"/>
                  </a:lnTo>
                  <a:lnTo>
                    <a:pt x="1651165" y="40309"/>
                  </a:lnTo>
                  <a:lnTo>
                    <a:pt x="1706791" y="40309"/>
                  </a:lnTo>
                  <a:lnTo>
                    <a:pt x="1706791" y="137591"/>
                  </a:lnTo>
                  <a:lnTo>
                    <a:pt x="1704682" y="144437"/>
                  </a:lnTo>
                  <a:lnTo>
                    <a:pt x="1696262" y="153568"/>
                  </a:lnTo>
                  <a:lnTo>
                    <a:pt x="1691208" y="155854"/>
                  </a:lnTo>
                  <a:lnTo>
                    <a:pt x="1685290" y="155854"/>
                  </a:lnTo>
                  <a:lnTo>
                    <a:pt x="1676120" y="154711"/>
                  </a:lnTo>
                  <a:lnTo>
                    <a:pt x="1667154" y="151295"/>
                  </a:lnTo>
                  <a:lnTo>
                    <a:pt x="1658391" y="145580"/>
                  </a:lnTo>
                  <a:lnTo>
                    <a:pt x="1649818" y="137591"/>
                  </a:lnTo>
                  <a:lnTo>
                    <a:pt x="1628063" y="167678"/>
                  </a:lnTo>
                  <a:lnTo>
                    <a:pt x="1641221" y="179082"/>
                  </a:lnTo>
                  <a:lnTo>
                    <a:pt x="1655470" y="187236"/>
                  </a:lnTo>
                  <a:lnTo>
                    <a:pt x="1670786" y="192125"/>
                  </a:lnTo>
                  <a:lnTo>
                    <a:pt x="1687169" y="193751"/>
                  </a:lnTo>
                  <a:lnTo>
                    <a:pt x="1700136" y="192709"/>
                  </a:lnTo>
                  <a:lnTo>
                    <a:pt x="1739239" y="167678"/>
                  </a:lnTo>
                  <a:lnTo>
                    <a:pt x="1744726" y="155854"/>
                  </a:lnTo>
                  <a:lnTo>
                    <a:pt x="1747901" y="142570"/>
                  </a:lnTo>
                  <a:lnTo>
                    <a:pt x="1748980" y="126834"/>
                  </a:lnTo>
                  <a:lnTo>
                    <a:pt x="1748980" y="4305"/>
                  </a:lnTo>
                  <a:close/>
                </a:path>
                <a:path w="3631565" h="915670">
                  <a:moveTo>
                    <a:pt x="1931974" y="155054"/>
                  </a:moveTo>
                  <a:lnTo>
                    <a:pt x="1835505" y="155054"/>
                  </a:lnTo>
                  <a:lnTo>
                    <a:pt x="1835505" y="116090"/>
                  </a:lnTo>
                  <a:lnTo>
                    <a:pt x="1919605" y="116090"/>
                  </a:lnTo>
                  <a:lnTo>
                    <a:pt x="1919605" y="80352"/>
                  </a:lnTo>
                  <a:lnTo>
                    <a:pt x="1835505" y="80352"/>
                  </a:lnTo>
                  <a:lnTo>
                    <a:pt x="1835505" y="41656"/>
                  </a:lnTo>
                  <a:lnTo>
                    <a:pt x="1929015" y="41656"/>
                  </a:lnTo>
                  <a:lnTo>
                    <a:pt x="1929015" y="4305"/>
                  </a:lnTo>
                  <a:lnTo>
                    <a:pt x="1793582" y="4305"/>
                  </a:lnTo>
                  <a:lnTo>
                    <a:pt x="1793582" y="192138"/>
                  </a:lnTo>
                  <a:lnTo>
                    <a:pt x="1931974" y="192138"/>
                  </a:lnTo>
                  <a:lnTo>
                    <a:pt x="1931974" y="155054"/>
                  </a:lnTo>
                  <a:close/>
                </a:path>
                <a:path w="3631565" h="915670">
                  <a:moveTo>
                    <a:pt x="2102065" y="4305"/>
                  </a:moveTo>
                  <a:lnTo>
                    <a:pt x="1953729" y="4305"/>
                  </a:lnTo>
                  <a:lnTo>
                    <a:pt x="1953729" y="40576"/>
                  </a:lnTo>
                  <a:lnTo>
                    <a:pt x="2006942" y="40576"/>
                  </a:lnTo>
                  <a:lnTo>
                    <a:pt x="2006942" y="192138"/>
                  </a:lnTo>
                  <a:lnTo>
                    <a:pt x="2048852" y="192138"/>
                  </a:lnTo>
                  <a:lnTo>
                    <a:pt x="2048852" y="40576"/>
                  </a:lnTo>
                  <a:lnTo>
                    <a:pt x="2102065" y="40576"/>
                  </a:lnTo>
                  <a:lnTo>
                    <a:pt x="2102065" y="4305"/>
                  </a:lnTo>
                  <a:close/>
                </a:path>
                <a:path w="3631565" h="915670">
                  <a:moveTo>
                    <a:pt x="2261489" y="817549"/>
                  </a:moveTo>
                  <a:lnTo>
                    <a:pt x="1937118" y="817549"/>
                  </a:lnTo>
                  <a:lnTo>
                    <a:pt x="1937118" y="659066"/>
                  </a:lnTo>
                  <a:lnTo>
                    <a:pt x="2214676" y="659066"/>
                  </a:lnTo>
                  <a:lnTo>
                    <a:pt x="2214676" y="571195"/>
                  </a:lnTo>
                  <a:lnTo>
                    <a:pt x="1937118" y="571195"/>
                  </a:lnTo>
                  <a:lnTo>
                    <a:pt x="1937118" y="421741"/>
                  </a:lnTo>
                  <a:lnTo>
                    <a:pt x="2249982" y="421741"/>
                  </a:lnTo>
                  <a:lnTo>
                    <a:pt x="2249982" y="332232"/>
                  </a:lnTo>
                  <a:lnTo>
                    <a:pt x="1830362" y="332232"/>
                  </a:lnTo>
                  <a:lnTo>
                    <a:pt x="1830362" y="907059"/>
                  </a:lnTo>
                  <a:lnTo>
                    <a:pt x="2261489" y="907059"/>
                  </a:lnTo>
                  <a:lnTo>
                    <a:pt x="2261489" y="817549"/>
                  </a:lnTo>
                  <a:close/>
                </a:path>
                <a:path w="3631565" h="915670">
                  <a:moveTo>
                    <a:pt x="2794431" y="332232"/>
                  </a:moveTo>
                  <a:lnTo>
                    <a:pt x="2306650" y="332232"/>
                  </a:lnTo>
                  <a:lnTo>
                    <a:pt x="2306650" y="422567"/>
                  </a:lnTo>
                  <a:lnTo>
                    <a:pt x="2497163" y="422567"/>
                  </a:lnTo>
                  <a:lnTo>
                    <a:pt x="2497163" y="907059"/>
                  </a:lnTo>
                  <a:lnTo>
                    <a:pt x="2603919" y="907059"/>
                  </a:lnTo>
                  <a:lnTo>
                    <a:pt x="2603919" y="422567"/>
                  </a:lnTo>
                  <a:lnTo>
                    <a:pt x="2794431" y="422567"/>
                  </a:lnTo>
                  <a:lnTo>
                    <a:pt x="2794431" y="332232"/>
                  </a:lnTo>
                  <a:close/>
                </a:path>
                <a:path w="3631565" h="915670">
                  <a:moveTo>
                    <a:pt x="2981655" y="332232"/>
                  </a:moveTo>
                  <a:lnTo>
                    <a:pt x="2874899" y="332232"/>
                  </a:lnTo>
                  <a:lnTo>
                    <a:pt x="2874899" y="907059"/>
                  </a:lnTo>
                  <a:lnTo>
                    <a:pt x="2981655" y="907059"/>
                  </a:lnTo>
                  <a:lnTo>
                    <a:pt x="2981655" y="332232"/>
                  </a:lnTo>
                  <a:close/>
                </a:path>
                <a:path w="3631565" h="915670">
                  <a:moveTo>
                    <a:pt x="3631184" y="420103"/>
                  </a:moveTo>
                  <a:lnTo>
                    <a:pt x="3586429" y="378828"/>
                  </a:lnTo>
                  <a:lnTo>
                    <a:pt x="3532644" y="348653"/>
                  </a:lnTo>
                  <a:lnTo>
                    <a:pt x="3471253" y="330174"/>
                  </a:lnTo>
                  <a:lnTo>
                    <a:pt x="3403727" y="324027"/>
                  </a:lnTo>
                  <a:lnTo>
                    <a:pt x="3361245" y="326402"/>
                  </a:lnTo>
                  <a:lnTo>
                    <a:pt x="3320885" y="333565"/>
                  </a:lnTo>
                  <a:lnTo>
                    <a:pt x="3282619" y="345490"/>
                  </a:lnTo>
                  <a:lnTo>
                    <a:pt x="3246463" y="362204"/>
                  </a:lnTo>
                  <a:lnTo>
                    <a:pt x="3213227" y="383120"/>
                  </a:lnTo>
                  <a:lnTo>
                    <a:pt x="3183750" y="407682"/>
                  </a:lnTo>
                  <a:lnTo>
                    <a:pt x="3158007" y="435876"/>
                  </a:lnTo>
                  <a:lnTo>
                    <a:pt x="3136011" y="467728"/>
                  </a:lnTo>
                  <a:lnTo>
                    <a:pt x="3118408" y="502475"/>
                  </a:lnTo>
                  <a:lnTo>
                    <a:pt x="3105835" y="539381"/>
                  </a:lnTo>
                  <a:lnTo>
                    <a:pt x="3098292" y="578434"/>
                  </a:lnTo>
                  <a:lnTo>
                    <a:pt x="3095777" y="619645"/>
                  </a:lnTo>
                  <a:lnTo>
                    <a:pt x="3098266" y="660857"/>
                  </a:lnTo>
                  <a:lnTo>
                    <a:pt x="3105734" y="699909"/>
                  </a:lnTo>
                  <a:lnTo>
                    <a:pt x="3118180" y="736815"/>
                  </a:lnTo>
                  <a:lnTo>
                    <a:pt x="3135604" y="771563"/>
                  </a:lnTo>
                  <a:lnTo>
                    <a:pt x="3157423" y="803402"/>
                  </a:lnTo>
                  <a:lnTo>
                    <a:pt x="3212439" y="856170"/>
                  </a:lnTo>
                  <a:lnTo>
                    <a:pt x="3245650" y="877087"/>
                  </a:lnTo>
                  <a:lnTo>
                    <a:pt x="3281807" y="893787"/>
                  </a:lnTo>
                  <a:lnTo>
                    <a:pt x="3320059" y="905725"/>
                  </a:lnTo>
                  <a:lnTo>
                    <a:pt x="3360420" y="912888"/>
                  </a:lnTo>
                  <a:lnTo>
                    <a:pt x="3402901" y="915276"/>
                  </a:lnTo>
                  <a:lnTo>
                    <a:pt x="3437458" y="913726"/>
                  </a:lnTo>
                  <a:lnTo>
                    <a:pt x="3502126" y="901407"/>
                  </a:lnTo>
                  <a:lnTo>
                    <a:pt x="3560432" y="876935"/>
                  </a:lnTo>
                  <a:lnTo>
                    <a:pt x="3609911" y="841197"/>
                  </a:lnTo>
                  <a:lnTo>
                    <a:pt x="3628796" y="821651"/>
                  </a:lnTo>
                  <a:lnTo>
                    <a:pt x="3631184" y="819188"/>
                  </a:lnTo>
                  <a:lnTo>
                    <a:pt x="3562210" y="753503"/>
                  </a:lnTo>
                  <a:lnTo>
                    <a:pt x="3529203" y="783323"/>
                  </a:lnTo>
                  <a:lnTo>
                    <a:pt x="3492601" y="804608"/>
                  </a:lnTo>
                  <a:lnTo>
                    <a:pt x="3452418" y="817384"/>
                  </a:lnTo>
                  <a:lnTo>
                    <a:pt x="3408642" y="821651"/>
                  </a:lnTo>
                  <a:lnTo>
                    <a:pt x="3379851" y="820026"/>
                  </a:lnTo>
                  <a:lnTo>
                    <a:pt x="3326879" y="807097"/>
                  </a:lnTo>
                  <a:lnTo>
                    <a:pt x="3280587" y="781596"/>
                  </a:lnTo>
                  <a:lnTo>
                    <a:pt x="3244050" y="745680"/>
                  </a:lnTo>
                  <a:lnTo>
                    <a:pt x="3218129" y="700176"/>
                  </a:lnTo>
                  <a:lnTo>
                    <a:pt x="3204997" y="648030"/>
                  </a:lnTo>
                  <a:lnTo>
                    <a:pt x="3203359" y="619645"/>
                  </a:lnTo>
                  <a:lnTo>
                    <a:pt x="3204997" y="591261"/>
                  </a:lnTo>
                  <a:lnTo>
                    <a:pt x="3218129" y="539115"/>
                  </a:lnTo>
                  <a:lnTo>
                    <a:pt x="3244050" y="493623"/>
                  </a:lnTo>
                  <a:lnTo>
                    <a:pt x="3280587" y="457695"/>
                  </a:lnTo>
                  <a:lnTo>
                    <a:pt x="3326879" y="432181"/>
                  </a:lnTo>
                  <a:lnTo>
                    <a:pt x="3379851" y="419252"/>
                  </a:lnTo>
                  <a:lnTo>
                    <a:pt x="3408642" y="417639"/>
                  </a:lnTo>
                  <a:lnTo>
                    <a:pt x="3452418" y="421843"/>
                  </a:lnTo>
                  <a:lnTo>
                    <a:pt x="3492601" y="434467"/>
                  </a:lnTo>
                  <a:lnTo>
                    <a:pt x="3529203" y="455510"/>
                  </a:lnTo>
                  <a:lnTo>
                    <a:pt x="3562210" y="484974"/>
                  </a:lnTo>
                  <a:lnTo>
                    <a:pt x="3631184" y="420103"/>
                  </a:lnTo>
                  <a:close/>
                </a:path>
              </a:pathLst>
            </a:custGeom>
            <a:solidFill>
              <a:srgbClr val="FFFFFF"/>
            </a:solidFill>
          </p:spPr>
          <p:txBody>
            <a:bodyPr wrap="square" lIns="0" tIns="0" rIns="0" bIns="0" rtlCol="0"/>
            <a:lstStyle/>
            <a:p>
              <a:endParaRPr/>
            </a:p>
          </p:txBody>
        </p:sp>
        <p:sp>
          <p:nvSpPr>
            <p:cNvPr id="5" name="object 5"/>
            <p:cNvSpPr/>
            <p:nvPr/>
          </p:nvSpPr>
          <p:spPr>
            <a:xfrm>
              <a:off x="5458498" y="4082897"/>
              <a:ext cx="236220" cy="659765"/>
            </a:xfrm>
            <a:custGeom>
              <a:avLst/>
              <a:gdLst/>
              <a:ahLst/>
              <a:cxnLst/>
              <a:rect l="l" t="t" r="r" b="b"/>
              <a:pathLst>
                <a:path w="236220" h="659764">
                  <a:moveTo>
                    <a:pt x="198272" y="178041"/>
                  </a:moveTo>
                  <a:lnTo>
                    <a:pt x="91528" y="178041"/>
                  </a:lnTo>
                  <a:lnTo>
                    <a:pt x="0" y="659561"/>
                  </a:lnTo>
                  <a:lnTo>
                    <a:pt x="106756" y="659561"/>
                  </a:lnTo>
                  <a:lnTo>
                    <a:pt x="198272" y="178041"/>
                  </a:lnTo>
                  <a:close/>
                </a:path>
                <a:path w="236220" h="659764">
                  <a:moveTo>
                    <a:pt x="235673" y="0"/>
                  </a:moveTo>
                  <a:lnTo>
                    <a:pt x="128917" y="0"/>
                  </a:lnTo>
                  <a:lnTo>
                    <a:pt x="112560" y="86893"/>
                  </a:lnTo>
                  <a:lnTo>
                    <a:pt x="219316" y="86893"/>
                  </a:lnTo>
                  <a:lnTo>
                    <a:pt x="235673" y="0"/>
                  </a:lnTo>
                  <a:close/>
                </a:path>
              </a:pathLst>
            </a:custGeom>
            <a:solidFill>
              <a:srgbClr val="EE4A9A"/>
            </a:solidFill>
          </p:spPr>
          <p:txBody>
            <a:bodyPr wrap="square" lIns="0" tIns="0" rIns="0" bIns="0" rtlCol="0"/>
            <a:lstStyle/>
            <a:p>
              <a:endParaRPr/>
            </a:p>
          </p:txBody>
        </p:sp>
      </p:grpSp>
      <p:sp>
        <p:nvSpPr>
          <p:cNvPr id="6" name="object 6"/>
          <p:cNvSpPr txBox="1"/>
          <p:nvPr/>
        </p:nvSpPr>
        <p:spPr>
          <a:xfrm>
            <a:off x="1016000" y="5408468"/>
            <a:ext cx="10134600" cy="3175228"/>
          </a:xfrm>
          <a:prstGeom prst="rect">
            <a:avLst/>
          </a:prstGeom>
        </p:spPr>
        <p:txBody>
          <a:bodyPr vert="horz" wrap="square" lIns="0" tIns="12700" rIns="0" bIns="0" rtlCol="0">
            <a:spAutoFit/>
          </a:bodyPr>
          <a:lstStyle/>
          <a:p>
            <a:pPr marL="12700">
              <a:lnSpc>
                <a:spcPct val="100000"/>
              </a:lnSpc>
              <a:spcBef>
                <a:spcPts val="100"/>
              </a:spcBef>
            </a:pPr>
            <a:r>
              <a:rPr sz="2300" b="1" spc="-35" dirty="0">
                <a:solidFill>
                  <a:srgbClr val="FFFFFF"/>
                </a:solidFill>
                <a:latin typeface="Montserrat"/>
                <a:cs typeface="Montserrat"/>
              </a:rPr>
              <a:t>Retrouvez </a:t>
            </a:r>
            <a:r>
              <a:rPr sz="2300" b="1" spc="-30" dirty="0">
                <a:solidFill>
                  <a:srgbClr val="FFFFFF"/>
                </a:solidFill>
                <a:latin typeface="Montserrat"/>
                <a:cs typeface="Montserrat"/>
              </a:rPr>
              <a:t>les </a:t>
            </a:r>
            <a:r>
              <a:rPr sz="2300" b="1" spc="-35" dirty="0">
                <a:solidFill>
                  <a:srgbClr val="FFFFFF"/>
                </a:solidFill>
                <a:latin typeface="Montserrat"/>
                <a:cs typeface="Montserrat"/>
              </a:rPr>
              <a:t>résultats </a:t>
            </a:r>
            <a:r>
              <a:rPr sz="2300" b="1" spc="-45" dirty="0">
                <a:solidFill>
                  <a:srgbClr val="FFFFFF"/>
                </a:solidFill>
                <a:latin typeface="Montserrat"/>
                <a:cs typeface="Montserrat"/>
              </a:rPr>
              <a:t>de </a:t>
            </a:r>
            <a:r>
              <a:rPr sz="2300" b="1" spc="-40" dirty="0">
                <a:solidFill>
                  <a:srgbClr val="FFFFFF"/>
                </a:solidFill>
                <a:latin typeface="Montserrat"/>
                <a:cs typeface="Montserrat"/>
              </a:rPr>
              <a:t>la </a:t>
            </a:r>
            <a:r>
              <a:rPr sz="2300" b="1" spc="-55" dirty="0">
                <a:solidFill>
                  <a:srgbClr val="FFFFFF"/>
                </a:solidFill>
                <a:latin typeface="Montserrat"/>
                <a:cs typeface="Montserrat"/>
              </a:rPr>
              <a:t>recherche </a:t>
            </a:r>
            <a:r>
              <a:rPr sz="2300" b="1" spc="-60" dirty="0">
                <a:solidFill>
                  <a:srgbClr val="FFFFFF"/>
                </a:solidFill>
                <a:latin typeface="Montserrat"/>
                <a:cs typeface="Montserrat"/>
              </a:rPr>
              <a:t>sur </a:t>
            </a:r>
            <a:r>
              <a:rPr sz="2300" b="1" spc="-30" dirty="0">
                <a:solidFill>
                  <a:srgbClr val="FFFFFF"/>
                </a:solidFill>
                <a:latin typeface="Montserrat"/>
                <a:cs typeface="Montserrat"/>
              </a:rPr>
              <a:t>les </a:t>
            </a:r>
            <a:r>
              <a:rPr sz="2300" b="1" spc="-20" dirty="0">
                <a:solidFill>
                  <a:srgbClr val="FFFFFF"/>
                </a:solidFill>
                <a:latin typeface="Montserrat"/>
                <a:cs typeface="Montserrat"/>
              </a:rPr>
              <a:t>sites</a:t>
            </a:r>
            <a:r>
              <a:rPr sz="2300" b="1" spc="-60" dirty="0">
                <a:solidFill>
                  <a:srgbClr val="FFFFFF"/>
                </a:solidFill>
                <a:latin typeface="Montserrat"/>
                <a:cs typeface="Montserrat"/>
              </a:rPr>
              <a:t> </a:t>
            </a:r>
            <a:r>
              <a:rPr sz="2300" b="1" spc="110" dirty="0">
                <a:solidFill>
                  <a:srgbClr val="FFFFFF"/>
                </a:solidFill>
                <a:latin typeface="Montserrat"/>
                <a:cs typeface="Montserrat"/>
              </a:rPr>
              <a:t>:</a:t>
            </a:r>
            <a:endParaRPr sz="2300" dirty="0">
              <a:latin typeface="Montserrat"/>
              <a:cs typeface="Montserrat"/>
            </a:endParaRPr>
          </a:p>
          <a:p>
            <a:pPr>
              <a:lnSpc>
                <a:spcPct val="100000"/>
              </a:lnSpc>
              <a:spcBef>
                <a:spcPts val="15"/>
              </a:spcBef>
            </a:pPr>
            <a:endParaRPr lang="fr-FR" sz="2250" dirty="0">
              <a:latin typeface="Montserrat"/>
              <a:cs typeface="Montserrat"/>
            </a:endParaRPr>
          </a:p>
          <a:p>
            <a:pPr>
              <a:lnSpc>
                <a:spcPct val="100000"/>
              </a:lnSpc>
              <a:spcBef>
                <a:spcPts val="15"/>
              </a:spcBef>
            </a:pPr>
            <a:endParaRPr sz="2250" dirty="0">
              <a:latin typeface="Montserrat"/>
              <a:cs typeface="Montserrat"/>
            </a:endParaRPr>
          </a:p>
          <a:p>
            <a:pPr marL="12700">
              <a:lnSpc>
                <a:spcPct val="100000"/>
              </a:lnSpc>
            </a:pPr>
            <a:r>
              <a:rPr sz="2300" spc="-10" dirty="0">
                <a:solidFill>
                  <a:srgbClr val="FFFFFF"/>
                </a:solidFill>
                <a:latin typeface="Montserrat-Medium"/>
                <a:cs typeface="Montserrat-Medium"/>
                <a:hlinkClick r:id="rId3"/>
              </a:rPr>
              <a:t>https://mimetic.limsi.fr/</a:t>
            </a:r>
            <a:r>
              <a:rPr lang="fr-FR" sz="2300" spc="-10" dirty="0">
                <a:solidFill>
                  <a:srgbClr val="FFFFFF"/>
                </a:solidFill>
                <a:latin typeface="Montserrat-Medium"/>
                <a:cs typeface="Montserrat-Medium"/>
              </a:rPr>
              <a:t>  </a:t>
            </a:r>
          </a:p>
          <a:p>
            <a:pPr marL="12700">
              <a:lnSpc>
                <a:spcPct val="100000"/>
              </a:lnSpc>
            </a:pPr>
            <a:endParaRPr sz="2300" dirty="0">
              <a:latin typeface="Montserrat-Medium"/>
              <a:cs typeface="Montserrat-Medium"/>
            </a:endParaRPr>
          </a:p>
          <a:p>
            <a:pPr>
              <a:lnSpc>
                <a:spcPct val="100000"/>
              </a:lnSpc>
              <a:spcBef>
                <a:spcPts val="15"/>
              </a:spcBef>
            </a:pPr>
            <a:endParaRPr sz="2250" dirty="0">
              <a:latin typeface="Montserrat-Medium"/>
              <a:cs typeface="Montserrat-Medium"/>
            </a:endParaRPr>
          </a:p>
          <a:p>
            <a:pPr marL="12700" marR="615315">
              <a:lnSpc>
                <a:spcPct val="100000"/>
              </a:lnSpc>
              <a:spcBef>
                <a:spcPts val="5"/>
              </a:spcBef>
            </a:pPr>
            <a:r>
              <a:rPr sz="2300" spc="10" dirty="0">
                <a:solidFill>
                  <a:srgbClr val="FFFFFF"/>
                </a:solidFill>
                <a:latin typeface="Montserrat-Medium"/>
                <a:cs typeface="Montserrat-Medium"/>
              </a:rPr>
              <a:t>https:/</a:t>
            </a:r>
            <a:r>
              <a:rPr lang="fr-FR" sz="2300" spc="-75" dirty="0">
                <a:solidFill>
                  <a:srgbClr val="FFFFFF"/>
                </a:solidFill>
                <a:latin typeface="Montserrat-Medium"/>
                <a:cs typeface="Montserrat-Medium"/>
              </a:rPr>
              <a:t>/</a:t>
            </a:r>
            <a:r>
              <a:rPr sz="2300" dirty="0">
                <a:solidFill>
                  <a:srgbClr val="FFFFFF"/>
                </a:solidFill>
                <a:latin typeface="Montserrat-Medium"/>
                <a:cs typeface="Montserrat-Medium"/>
                <a:hlinkClick r:id="rId4"/>
              </a:rPr>
              <a:t>www.firah.org/fr/logiciel-pour-l-entraine</a:t>
            </a:r>
            <a:r>
              <a:rPr sz="2300" spc="-5" dirty="0">
                <a:solidFill>
                  <a:srgbClr val="FFFFFF"/>
                </a:solidFill>
                <a:latin typeface="Montserrat-Medium"/>
                <a:cs typeface="Montserrat-Medium"/>
                <a:hlinkClick r:id="rId4"/>
              </a:rPr>
              <a:t>ment-combine-a-l-interaction-sociale-cooperative-et-a-l-apprentissage</a:t>
            </a:r>
            <a:r>
              <a:rPr lang="fr-FR" sz="2300" spc="-5" dirty="0">
                <a:solidFill>
                  <a:srgbClr val="FFFFFF"/>
                </a:solidFill>
                <a:latin typeface="Montserrat-Medium"/>
                <a:cs typeface="Montserrat-Medium"/>
                <a:hlinkClick r:id="rId4"/>
              </a:rPr>
              <a:t>-</a:t>
            </a:r>
            <a:r>
              <a:rPr sz="2300" spc="-5" dirty="0">
                <a:solidFill>
                  <a:srgbClr val="FFFFFF"/>
                </a:solidFill>
                <a:latin typeface="Montserrat-Medium"/>
                <a:cs typeface="Montserrat-Medium"/>
                <a:hlinkClick r:id="rId4"/>
              </a:rPr>
              <a:t>moteur.html</a:t>
            </a:r>
            <a:r>
              <a:rPr lang="fr-FR" sz="2300" spc="-5" dirty="0">
                <a:solidFill>
                  <a:srgbClr val="FFFFFF"/>
                </a:solidFill>
                <a:latin typeface="Montserrat-Medium"/>
                <a:cs typeface="Montserrat-Medium"/>
              </a:rPr>
              <a:t>    </a:t>
            </a:r>
            <a:endParaRPr sz="2300" dirty="0">
              <a:latin typeface="Montserrat-Medium"/>
              <a:cs typeface="Montserrat-Medium"/>
            </a:endParaRPr>
          </a:p>
        </p:txBody>
      </p:sp>
      <p:sp>
        <p:nvSpPr>
          <p:cNvPr id="8" name="Espace réservé du numéro de diapositive 7">
            <a:extLst>
              <a:ext uri="{FF2B5EF4-FFF2-40B4-BE49-F238E27FC236}">
                <a16:creationId xmlns:a16="http://schemas.microsoft.com/office/drawing/2014/main" id="{014ACF50-DB93-46CC-9841-BE4C4FB4D845}"/>
              </a:ext>
            </a:extLst>
          </p:cNvPr>
          <p:cNvSpPr>
            <a:spLocks noGrp="1"/>
          </p:cNvSpPr>
          <p:nvPr>
            <p:ph type="sldNum" sz="quarter" idx="7"/>
          </p:nvPr>
        </p:nvSpPr>
        <p:spPr/>
        <p:txBody>
          <a:bodyPr/>
          <a:lstStyle/>
          <a:p>
            <a:fld id="{B6F15528-21DE-4FAA-801E-634DDDAF4B2B}" type="slidenum">
              <a:rPr lang="fr-FR" smtClean="0"/>
              <a:t>60</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2158"/>
            <a:ext cx="1985010" cy="817880"/>
          </a:xfrm>
          <a:prstGeom prst="rect">
            <a:avLst/>
          </a:prstGeom>
        </p:spPr>
        <p:txBody>
          <a:bodyPr vert="horz" wrap="square" lIns="0" tIns="12700" rIns="0" bIns="0" rtlCol="0">
            <a:spAutoFit/>
          </a:bodyPr>
          <a:lstStyle/>
          <a:p>
            <a:pPr marL="12700">
              <a:lnSpc>
                <a:spcPct val="100000"/>
              </a:lnSpc>
              <a:spcBef>
                <a:spcPts val="100"/>
              </a:spcBef>
            </a:pPr>
            <a:r>
              <a:rPr sz="5200" spc="70" dirty="0"/>
              <a:t>PLAN</a:t>
            </a:r>
            <a:endParaRPr sz="5200"/>
          </a:p>
        </p:txBody>
      </p:sp>
      <p:sp>
        <p:nvSpPr>
          <p:cNvPr id="3" name="object 3"/>
          <p:cNvSpPr txBox="1"/>
          <p:nvPr/>
        </p:nvSpPr>
        <p:spPr>
          <a:xfrm>
            <a:off x="406400" y="2057400"/>
            <a:ext cx="8864600" cy="4803878"/>
          </a:xfrm>
          <a:prstGeom prst="rect">
            <a:avLst/>
          </a:prstGeom>
        </p:spPr>
        <p:txBody>
          <a:bodyPr vert="horz" wrap="square" lIns="0" tIns="58419" rIns="0" bIns="0" rtlCol="0">
            <a:spAutoFit/>
          </a:bodyPr>
          <a:lstStyle/>
          <a:p>
            <a:pPr marL="12700" marR="2409825">
              <a:lnSpc>
                <a:spcPts val="3300"/>
              </a:lnSpc>
              <a:spcBef>
                <a:spcPts val="459"/>
              </a:spcBef>
              <a:buAutoNum type="arabicPlain"/>
              <a:tabLst>
                <a:tab pos="287020" algn="l"/>
              </a:tabLst>
            </a:pPr>
            <a:r>
              <a:rPr lang="fr-FR" sz="3000" dirty="0">
                <a:solidFill>
                  <a:srgbClr val="EE4A9A"/>
                </a:solidFill>
                <a:latin typeface="Montserrat-Medium"/>
                <a:cs typeface="Montserrat-Medium"/>
              </a:rPr>
              <a:t>.</a:t>
            </a:r>
            <a:r>
              <a:rPr sz="3000" dirty="0">
                <a:solidFill>
                  <a:srgbClr val="EE4A9A"/>
                </a:solidFill>
                <a:latin typeface="Montserrat-Medium"/>
                <a:cs typeface="Montserrat-Medium"/>
              </a:rPr>
              <a:t>- </a:t>
            </a:r>
            <a:r>
              <a:rPr lang="fr-FR" sz="3000" dirty="0">
                <a:solidFill>
                  <a:srgbClr val="EE4A9A"/>
                </a:solidFill>
                <a:latin typeface="Montserrat-Medium"/>
                <a:cs typeface="Montserrat-Medium"/>
              </a:rPr>
              <a:t> </a:t>
            </a:r>
            <a:r>
              <a:rPr sz="3000" spc="100" dirty="0">
                <a:solidFill>
                  <a:srgbClr val="1F233B"/>
                </a:solidFill>
                <a:latin typeface="Montserrat-Medium"/>
                <a:cs typeface="Montserrat-Medium"/>
              </a:rPr>
              <a:t>Actions </a:t>
            </a:r>
            <a:r>
              <a:rPr lang="fr-FR" sz="3000" spc="110" dirty="0">
                <a:solidFill>
                  <a:srgbClr val="1F233B"/>
                </a:solidFill>
                <a:latin typeface="Montserrat-Medium"/>
                <a:cs typeface="Montserrat-Medium"/>
              </a:rPr>
              <a:t>m</a:t>
            </a:r>
            <a:r>
              <a:rPr sz="3000" spc="110" dirty="0" err="1">
                <a:solidFill>
                  <a:srgbClr val="1F233B"/>
                </a:solidFill>
                <a:latin typeface="Montserrat-Medium"/>
                <a:cs typeface="Montserrat-Medium"/>
              </a:rPr>
              <a:t>otrices</a:t>
            </a:r>
            <a:r>
              <a:rPr lang="fr-FR" sz="3000" spc="110" dirty="0">
                <a:solidFill>
                  <a:srgbClr val="1F233B"/>
                </a:solidFill>
                <a:latin typeface="Montserrat-Medium"/>
                <a:cs typeface="Montserrat-Medium"/>
              </a:rPr>
              <a:t> c</a:t>
            </a:r>
            <a:r>
              <a:rPr sz="3000" spc="110" dirty="0" err="1">
                <a:solidFill>
                  <a:srgbClr val="1F233B"/>
                </a:solidFill>
                <a:latin typeface="Montserrat-Medium"/>
                <a:cs typeface="Montserrat-Medium"/>
              </a:rPr>
              <a:t>ollaboratives</a:t>
            </a:r>
            <a:endParaRPr lang="fr-FR" sz="3000" spc="110" dirty="0">
              <a:solidFill>
                <a:srgbClr val="1F233B"/>
              </a:solidFill>
              <a:latin typeface="Montserrat-Medium"/>
              <a:cs typeface="Montserrat-Medium"/>
            </a:endParaRPr>
          </a:p>
          <a:p>
            <a:pPr marL="12700" marR="2409825">
              <a:lnSpc>
                <a:spcPts val="3300"/>
              </a:lnSpc>
              <a:spcBef>
                <a:spcPts val="459"/>
              </a:spcBef>
              <a:buAutoNum type="arabicPlain"/>
              <a:tabLst>
                <a:tab pos="287020" algn="l"/>
              </a:tabLst>
            </a:pPr>
            <a:endParaRPr sz="2700" dirty="0">
              <a:latin typeface="Montserrat-Medium"/>
              <a:cs typeface="Montserrat-Medium"/>
            </a:endParaRPr>
          </a:p>
          <a:p>
            <a:pPr marL="12700" marR="2227580">
              <a:lnSpc>
                <a:spcPts val="3300"/>
              </a:lnSpc>
              <a:buAutoNum type="arabicPlain"/>
              <a:tabLst>
                <a:tab pos="363855" algn="l"/>
              </a:tabLst>
            </a:pPr>
            <a:r>
              <a:rPr lang="fr-FR" sz="3000" dirty="0">
                <a:solidFill>
                  <a:srgbClr val="EE4A9A"/>
                </a:solidFill>
                <a:latin typeface="Montserrat-Medium"/>
                <a:cs typeface="Montserrat-Medium"/>
              </a:rPr>
              <a:t>.</a:t>
            </a:r>
            <a:r>
              <a:rPr sz="3000" dirty="0">
                <a:solidFill>
                  <a:srgbClr val="EE4A9A"/>
                </a:solidFill>
                <a:latin typeface="Montserrat-Medium"/>
                <a:cs typeface="Montserrat-Medium"/>
              </a:rPr>
              <a:t>- </a:t>
            </a:r>
            <a:r>
              <a:rPr lang="fr-FR" sz="3000" dirty="0">
                <a:solidFill>
                  <a:srgbClr val="EE4A9A"/>
                </a:solidFill>
                <a:latin typeface="Montserrat-Medium"/>
                <a:cs typeface="Montserrat-Medium"/>
              </a:rPr>
              <a:t> </a:t>
            </a:r>
            <a:r>
              <a:rPr lang="fr-FR" sz="3000" spc="105" dirty="0">
                <a:solidFill>
                  <a:srgbClr val="1F233B"/>
                </a:solidFill>
                <a:latin typeface="Montserrat-Medium"/>
                <a:cs typeface="Montserrat-Medium"/>
              </a:rPr>
              <a:t>Présentation</a:t>
            </a:r>
            <a:r>
              <a:rPr sz="3000" spc="105" dirty="0">
                <a:solidFill>
                  <a:srgbClr val="1F233B"/>
                </a:solidFill>
                <a:latin typeface="Montserrat-Medium"/>
                <a:cs typeface="Montserrat-Medium"/>
              </a:rPr>
              <a:t> </a:t>
            </a:r>
            <a:r>
              <a:rPr sz="3000" spc="60" dirty="0">
                <a:solidFill>
                  <a:srgbClr val="1F233B"/>
                </a:solidFill>
                <a:latin typeface="Montserrat-Medium"/>
                <a:cs typeface="Montserrat-Medium"/>
              </a:rPr>
              <a:t>de </a:t>
            </a:r>
            <a:r>
              <a:rPr sz="3000" spc="120" dirty="0">
                <a:solidFill>
                  <a:srgbClr val="1F233B"/>
                </a:solidFill>
                <a:latin typeface="Montserrat-Medium"/>
                <a:cs typeface="Montserrat-Medium"/>
              </a:rPr>
              <a:t>la </a:t>
            </a:r>
            <a:r>
              <a:rPr lang="fr-FR" sz="3000" spc="120" dirty="0">
                <a:solidFill>
                  <a:srgbClr val="1F233B"/>
                </a:solidFill>
                <a:latin typeface="Montserrat-Medium"/>
                <a:cs typeface="Montserrat-Medium"/>
              </a:rPr>
              <a:t>plat</a:t>
            </a:r>
            <a:r>
              <a:rPr lang="fr-FR" sz="3000" spc="95" dirty="0">
                <a:solidFill>
                  <a:srgbClr val="1F233B"/>
                </a:solidFill>
                <a:latin typeface="Montserrat-Medium"/>
                <a:cs typeface="Montserrat-Medium"/>
              </a:rPr>
              <a:t>eforme	MIMETI</a:t>
            </a:r>
            <a:r>
              <a:rPr sz="3000" spc="120" dirty="0">
                <a:solidFill>
                  <a:srgbClr val="1F233B"/>
                </a:solidFill>
                <a:latin typeface="Montserrat-Medium"/>
                <a:cs typeface="Montserrat-Medium"/>
              </a:rPr>
              <a:t>C</a:t>
            </a:r>
            <a:endParaRPr sz="3000" dirty="0">
              <a:latin typeface="Montserrat-Medium"/>
              <a:cs typeface="Montserrat-Medium"/>
            </a:endParaRPr>
          </a:p>
          <a:p>
            <a:pPr marL="400050" indent="-387985">
              <a:lnSpc>
                <a:spcPts val="3450"/>
              </a:lnSpc>
              <a:spcBef>
                <a:spcPts val="2940"/>
              </a:spcBef>
              <a:buAutoNum type="arabicPlain"/>
              <a:tabLst>
                <a:tab pos="400685" algn="l"/>
              </a:tabLst>
            </a:pPr>
            <a:r>
              <a:rPr lang="fr-FR" sz="3000" dirty="0">
                <a:solidFill>
                  <a:srgbClr val="EE4A9A"/>
                </a:solidFill>
                <a:latin typeface="Montserrat-Medium"/>
                <a:cs typeface="Montserrat-Medium"/>
              </a:rPr>
              <a:t>.</a:t>
            </a:r>
            <a:r>
              <a:rPr sz="3000" dirty="0">
                <a:solidFill>
                  <a:srgbClr val="EE4A9A"/>
                </a:solidFill>
                <a:latin typeface="Montserrat-Medium"/>
                <a:cs typeface="Montserrat-Medium"/>
              </a:rPr>
              <a:t>- </a:t>
            </a:r>
            <a:r>
              <a:rPr sz="3000" spc="105" dirty="0" err="1">
                <a:solidFill>
                  <a:srgbClr val="1F233B"/>
                </a:solidFill>
                <a:latin typeface="Montserrat-Medium"/>
                <a:cs typeface="Montserrat-Medium"/>
              </a:rPr>
              <a:t>Entraînement</a:t>
            </a:r>
            <a:r>
              <a:rPr sz="3000" spc="465" dirty="0">
                <a:solidFill>
                  <a:srgbClr val="1F233B"/>
                </a:solidFill>
                <a:latin typeface="Montserrat-Medium"/>
                <a:cs typeface="Montserrat-Medium"/>
              </a:rPr>
              <a:t> </a:t>
            </a:r>
            <a:r>
              <a:rPr lang="fr-FR" sz="3000" spc="465" dirty="0">
                <a:solidFill>
                  <a:srgbClr val="1F233B"/>
                </a:solidFill>
                <a:latin typeface="Montserrat-Medium"/>
                <a:cs typeface="Montserrat-Medium"/>
              </a:rPr>
              <a:t>à la collaboration </a:t>
            </a:r>
            <a:r>
              <a:rPr sz="3000" spc="95" dirty="0" err="1">
                <a:solidFill>
                  <a:srgbClr val="1F233B"/>
                </a:solidFill>
                <a:latin typeface="Montserrat-Medium"/>
                <a:cs typeface="Montserrat-Medium"/>
              </a:rPr>
              <a:t>motrice</a:t>
            </a:r>
            <a:r>
              <a:rPr sz="3000" spc="95" dirty="0">
                <a:solidFill>
                  <a:srgbClr val="1F233B"/>
                </a:solidFill>
                <a:latin typeface="Montserrat-Medium"/>
                <a:cs typeface="Montserrat-Medium"/>
              </a:rPr>
              <a:t> </a:t>
            </a:r>
            <a:r>
              <a:rPr sz="3000" spc="110" dirty="0">
                <a:solidFill>
                  <a:srgbClr val="1F233B"/>
                </a:solidFill>
                <a:latin typeface="Montserrat-Medium"/>
                <a:cs typeface="Montserrat-Medium"/>
              </a:rPr>
              <a:t>collaborative  </a:t>
            </a:r>
            <a:r>
              <a:rPr sz="3000" spc="70" dirty="0">
                <a:solidFill>
                  <a:srgbClr val="1F233B"/>
                </a:solidFill>
                <a:latin typeface="Montserrat-Medium"/>
                <a:cs typeface="Montserrat-Medium"/>
              </a:rPr>
              <a:t>avec </a:t>
            </a:r>
            <a:r>
              <a:rPr sz="3000" spc="60" dirty="0">
                <a:solidFill>
                  <a:srgbClr val="1F233B"/>
                </a:solidFill>
                <a:latin typeface="Montserrat-Medium"/>
                <a:cs typeface="Montserrat-Medium"/>
              </a:rPr>
              <a:t>la </a:t>
            </a:r>
            <a:r>
              <a:rPr sz="3000" spc="95" dirty="0">
                <a:solidFill>
                  <a:srgbClr val="1F233B"/>
                </a:solidFill>
                <a:latin typeface="Montserrat-Medium"/>
                <a:cs typeface="Montserrat-Medium"/>
              </a:rPr>
              <a:t>plate</a:t>
            </a:r>
            <a:r>
              <a:rPr lang="fr-FR" sz="3000" spc="95" dirty="0">
                <a:solidFill>
                  <a:srgbClr val="1F233B"/>
                </a:solidFill>
                <a:latin typeface="Montserrat-Medium"/>
                <a:cs typeface="Montserrat-Medium"/>
              </a:rPr>
              <a:t>-</a:t>
            </a:r>
            <a:r>
              <a:rPr sz="3000" spc="95" dirty="0" err="1">
                <a:solidFill>
                  <a:srgbClr val="1F233B"/>
                </a:solidFill>
                <a:latin typeface="Montserrat-Medium"/>
                <a:cs typeface="Montserrat-Medium"/>
              </a:rPr>
              <a:t>forme</a:t>
            </a:r>
            <a:r>
              <a:rPr sz="3000" spc="565" dirty="0">
                <a:solidFill>
                  <a:srgbClr val="1F233B"/>
                </a:solidFill>
                <a:latin typeface="Montserrat-Medium"/>
                <a:cs typeface="Montserrat-Medium"/>
              </a:rPr>
              <a:t> </a:t>
            </a:r>
            <a:r>
              <a:rPr sz="3000" spc="120" dirty="0">
                <a:solidFill>
                  <a:srgbClr val="1F233B"/>
                </a:solidFill>
                <a:latin typeface="Montserrat-Medium"/>
                <a:cs typeface="Montserrat-Medium"/>
              </a:rPr>
              <a:t>MIMETIC</a:t>
            </a:r>
            <a:endParaRPr lang="fr-FR" sz="3000" spc="105" dirty="0">
              <a:solidFill>
                <a:srgbClr val="1F233B"/>
              </a:solidFill>
              <a:latin typeface="Montserrat-Medium"/>
              <a:cs typeface="Montserrat-Medium"/>
            </a:endParaRPr>
          </a:p>
          <a:p>
            <a:pPr marL="526415" indent="-514350">
              <a:lnSpc>
                <a:spcPts val="3450"/>
              </a:lnSpc>
              <a:spcBef>
                <a:spcPts val="2940"/>
              </a:spcBef>
              <a:buFont typeface="+mj-lt"/>
              <a:buAutoNum type="arabicPeriod" startAt="4"/>
              <a:tabLst>
                <a:tab pos="400685" algn="l"/>
              </a:tabLst>
            </a:pPr>
            <a:r>
              <a:rPr lang="fr-FR" sz="3000" dirty="0">
                <a:solidFill>
                  <a:srgbClr val="EE4A9A"/>
                </a:solidFill>
                <a:latin typeface="Montserrat-Medium"/>
                <a:cs typeface="Montserrat-Medium"/>
              </a:rPr>
              <a:t>- </a:t>
            </a:r>
            <a:r>
              <a:rPr lang="fr-FR" sz="3000" spc="105" dirty="0">
                <a:solidFill>
                  <a:srgbClr val="1F233B"/>
                </a:solidFill>
                <a:latin typeface="Montserrat-Medium"/>
                <a:cs typeface="Montserrat-Medium"/>
              </a:rPr>
              <a:t>Technique : composants et montage de la plateforme </a:t>
            </a:r>
            <a:endParaRPr lang="fr-FR" sz="3000" spc="120" dirty="0">
              <a:solidFill>
                <a:srgbClr val="1F233B"/>
              </a:solidFill>
              <a:latin typeface="Montserrat-Medium"/>
              <a:cs typeface="Montserrat-Medium"/>
            </a:endParaRPr>
          </a:p>
          <a:p>
            <a:pPr marL="12700" marR="5080">
              <a:lnSpc>
                <a:spcPts val="3300"/>
              </a:lnSpc>
              <a:spcBef>
                <a:spcPts val="210"/>
              </a:spcBef>
            </a:pPr>
            <a:endParaRPr sz="3000" dirty="0">
              <a:latin typeface="Montserrat-Medium"/>
              <a:cs typeface="Montserrat-Medium"/>
            </a:endParaRPr>
          </a:p>
        </p:txBody>
      </p:sp>
      <p:grpSp>
        <p:nvGrpSpPr>
          <p:cNvPr id="4" name="object 4"/>
          <p:cNvGrpSpPr/>
          <p:nvPr/>
        </p:nvGrpSpPr>
        <p:grpSpPr>
          <a:xfrm>
            <a:off x="9271000" y="0"/>
            <a:ext cx="3733800" cy="9753600"/>
            <a:chOff x="9271000" y="0"/>
            <a:chExt cx="3733800" cy="9753600"/>
          </a:xfrm>
        </p:grpSpPr>
        <p:sp>
          <p:nvSpPr>
            <p:cNvPr id="5" name="object 5"/>
            <p:cNvSpPr/>
            <p:nvPr/>
          </p:nvSpPr>
          <p:spPr>
            <a:xfrm>
              <a:off x="9271000" y="0"/>
              <a:ext cx="3733800" cy="9753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033000" y="8535542"/>
              <a:ext cx="2414270" cy="608965"/>
            </a:xfrm>
            <a:custGeom>
              <a:avLst/>
              <a:gdLst/>
              <a:ahLst/>
              <a:cxnLst/>
              <a:rect l="l" t="t" r="r" b="b"/>
              <a:pathLst>
                <a:path w="2414270" h="608965">
                  <a:moveTo>
                    <a:pt x="418172" y="603008"/>
                  </a:moveTo>
                  <a:lnTo>
                    <a:pt x="417804" y="349707"/>
                  </a:lnTo>
                  <a:lnTo>
                    <a:pt x="417626" y="220865"/>
                  </a:lnTo>
                  <a:lnTo>
                    <a:pt x="359219" y="220865"/>
                  </a:lnTo>
                  <a:lnTo>
                    <a:pt x="210172" y="474167"/>
                  </a:lnTo>
                  <a:lnTo>
                    <a:pt x="137553" y="352983"/>
                  </a:lnTo>
                  <a:lnTo>
                    <a:pt x="58407" y="220865"/>
                  </a:lnTo>
                  <a:lnTo>
                    <a:pt x="0" y="220865"/>
                  </a:lnTo>
                  <a:lnTo>
                    <a:pt x="0" y="603008"/>
                  </a:lnTo>
                  <a:lnTo>
                    <a:pt x="67691" y="603008"/>
                  </a:lnTo>
                  <a:lnTo>
                    <a:pt x="67691" y="352983"/>
                  </a:lnTo>
                  <a:lnTo>
                    <a:pt x="193255" y="559333"/>
                  </a:lnTo>
                  <a:lnTo>
                    <a:pt x="224917" y="559333"/>
                  </a:lnTo>
                  <a:lnTo>
                    <a:pt x="275920" y="474167"/>
                  </a:lnTo>
                  <a:lnTo>
                    <a:pt x="350481" y="349707"/>
                  </a:lnTo>
                  <a:lnTo>
                    <a:pt x="351028" y="603008"/>
                  </a:lnTo>
                  <a:lnTo>
                    <a:pt x="418172" y="603008"/>
                  </a:lnTo>
                  <a:close/>
                </a:path>
                <a:path w="2414270" h="608965">
                  <a:moveTo>
                    <a:pt x="799007" y="48323"/>
                  </a:moveTo>
                  <a:lnTo>
                    <a:pt x="778332" y="9144"/>
                  </a:lnTo>
                  <a:lnTo>
                    <a:pt x="770432" y="6248"/>
                  </a:lnTo>
                  <a:lnTo>
                    <a:pt x="770432" y="39509"/>
                  </a:lnTo>
                  <a:lnTo>
                    <a:pt x="770432" y="53924"/>
                  </a:lnTo>
                  <a:lnTo>
                    <a:pt x="768756" y="59397"/>
                  </a:lnTo>
                  <a:lnTo>
                    <a:pt x="762088" y="66903"/>
                  </a:lnTo>
                  <a:lnTo>
                    <a:pt x="755777" y="68770"/>
                  </a:lnTo>
                  <a:lnTo>
                    <a:pt x="727735" y="68770"/>
                  </a:lnTo>
                  <a:lnTo>
                    <a:pt x="727735" y="26797"/>
                  </a:lnTo>
                  <a:lnTo>
                    <a:pt x="752805" y="26797"/>
                  </a:lnTo>
                  <a:lnTo>
                    <a:pt x="759561" y="28308"/>
                  </a:lnTo>
                  <a:lnTo>
                    <a:pt x="768261" y="34391"/>
                  </a:lnTo>
                  <a:lnTo>
                    <a:pt x="770432" y="39509"/>
                  </a:lnTo>
                  <a:lnTo>
                    <a:pt x="770432" y="6248"/>
                  </a:lnTo>
                  <a:lnTo>
                    <a:pt x="768845" y="5651"/>
                  </a:lnTo>
                  <a:lnTo>
                    <a:pt x="757389" y="3556"/>
                  </a:lnTo>
                  <a:lnTo>
                    <a:pt x="743991" y="2857"/>
                  </a:lnTo>
                  <a:lnTo>
                    <a:pt x="699871" y="2857"/>
                  </a:lnTo>
                  <a:lnTo>
                    <a:pt x="699871" y="127723"/>
                  </a:lnTo>
                  <a:lnTo>
                    <a:pt x="727735" y="127723"/>
                  </a:lnTo>
                  <a:lnTo>
                    <a:pt x="727735" y="92887"/>
                  </a:lnTo>
                  <a:lnTo>
                    <a:pt x="744347" y="92887"/>
                  </a:lnTo>
                  <a:lnTo>
                    <a:pt x="785520" y="82169"/>
                  </a:lnTo>
                  <a:lnTo>
                    <a:pt x="798169" y="59118"/>
                  </a:lnTo>
                  <a:lnTo>
                    <a:pt x="799007" y="48323"/>
                  </a:lnTo>
                  <a:close/>
                </a:path>
                <a:path w="2414270" h="608965">
                  <a:moveTo>
                    <a:pt x="929957" y="127723"/>
                  </a:moveTo>
                  <a:lnTo>
                    <a:pt x="901738" y="87884"/>
                  </a:lnTo>
                  <a:lnTo>
                    <a:pt x="898334" y="83070"/>
                  </a:lnTo>
                  <a:lnTo>
                    <a:pt x="908723" y="77368"/>
                  </a:lnTo>
                  <a:lnTo>
                    <a:pt x="916152" y="68999"/>
                  </a:lnTo>
                  <a:lnTo>
                    <a:pt x="918260" y="63779"/>
                  </a:lnTo>
                  <a:lnTo>
                    <a:pt x="920610" y="57975"/>
                  </a:lnTo>
                  <a:lnTo>
                    <a:pt x="922096" y="44297"/>
                  </a:lnTo>
                  <a:lnTo>
                    <a:pt x="902423" y="8382"/>
                  </a:lnTo>
                  <a:lnTo>
                    <a:pt x="893686" y="5524"/>
                  </a:lnTo>
                  <a:lnTo>
                    <a:pt x="893686" y="37668"/>
                  </a:lnTo>
                  <a:lnTo>
                    <a:pt x="893686" y="51117"/>
                  </a:lnTo>
                  <a:lnTo>
                    <a:pt x="891959" y="56032"/>
                  </a:lnTo>
                  <a:lnTo>
                    <a:pt x="885050" y="62230"/>
                  </a:lnTo>
                  <a:lnTo>
                    <a:pt x="878560" y="63779"/>
                  </a:lnTo>
                  <a:lnTo>
                    <a:pt x="848664" y="63779"/>
                  </a:lnTo>
                  <a:lnTo>
                    <a:pt x="848664" y="26797"/>
                  </a:lnTo>
                  <a:lnTo>
                    <a:pt x="878497" y="26797"/>
                  </a:lnTo>
                  <a:lnTo>
                    <a:pt x="884758" y="28041"/>
                  </a:lnTo>
                  <a:lnTo>
                    <a:pt x="891895" y="33045"/>
                  </a:lnTo>
                  <a:lnTo>
                    <a:pt x="893686" y="37668"/>
                  </a:lnTo>
                  <a:lnTo>
                    <a:pt x="893686" y="5524"/>
                  </a:lnTo>
                  <a:lnTo>
                    <a:pt x="893076" y="5321"/>
                  </a:lnTo>
                  <a:lnTo>
                    <a:pt x="881659" y="3467"/>
                  </a:lnTo>
                  <a:lnTo>
                    <a:pt x="868146" y="2857"/>
                  </a:lnTo>
                  <a:lnTo>
                    <a:pt x="820801" y="2857"/>
                  </a:lnTo>
                  <a:lnTo>
                    <a:pt x="820801" y="127723"/>
                  </a:lnTo>
                  <a:lnTo>
                    <a:pt x="848664" y="127723"/>
                  </a:lnTo>
                  <a:lnTo>
                    <a:pt x="848664" y="87884"/>
                  </a:lnTo>
                  <a:lnTo>
                    <a:pt x="867968" y="87884"/>
                  </a:lnTo>
                  <a:lnTo>
                    <a:pt x="895654" y="127723"/>
                  </a:lnTo>
                  <a:lnTo>
                    <a:pt x="929957" y="127723"/>
                  </a:lnTo>
                  <a:close/>
                </a:path>
                <a:path w="2414270" h="608965">
                  <a:moveTo>
                    <a:pt x="1073391" y="64490"/>
                  </a:moveTo>
                  <a:lnTo>
                    <a:pt x="1059370" y="24295"/>
                  </a:lnTo>
                  <a:lnTo>
                    <a:pt x="1044994" y="10845"/>
                  </a:lnTo>
                  <a:lnTo>
                    <a:pt x="1044994" y="64579"/>
                  </a:lnTo>
                  <a:lnTo>
                    <a:pt x="1044321" y="72618"/>
                  </a:lnTo>
                  <a:lnTo>
                    <a:pt x="1015428" y="103962"/>
                  </a:lnTo>
                  <a:lnTo>
                    <a:pt x="1007922" y="104686"/>
                  </a:lnTo>
                  <a:lnTo>
                    <a:pt x="1000417" y="103962"/>
                  </a:lnTo>
                  <a:lnTo>
                    <a:pt x="971537" y="72618"/>
                  </a:lnTo>
                  <a:lnTo>
                    <a:pt x="970864" y="64579"/>
                  </a:lnTo>
                  <a:lnTo>
                    <a:pt x="971537" y="56540"/>
                  </a:lnTo>
                  <a:lnTo>
                    <a:pt x="1000417" y="25031"/>
                  </a:lnTo>
                  <a:lnTo>
                    <a:pt x="1007922" y="24295"/>
                  </a:lnTo>
                  <a:lnTo>
                    <a:pt x="1015428" y="25031"/>
                  </a:lnTo>
                  <a:lnTo>
                    <a:pt x="1044321" y="56540"/>
                  </a:lnTo>
                  <a:lnTo>
                    <a:pt x="1044994" y="64579"/>
                  </a:lnTo>
                  <a:lnTo>
                    <a:pt x="1044994" y="10845"/>
                  </a:lnTo>
                  <a:lnTo>
                    <a:pt x="1044448" y="10401"/>
                  </a:lnTo>
                  <a:lnTo>
                    <a:pt x="1033335" y="4622"/>
                  </a:lnTo>
                  <a:lnTo>
                    <a:pt x="1021130" y="1155"/>
                  </a:lnTo>
                  <a:lnTo>
                    <a:pt x="1007833" y="0"/>
                  </a:lnTo>
                  <a:lnTo>
                    <a:pt x="994537" y="1155"/>
                  </a:lnTo>
                  <a:lnTo>
                    <a:pt x="952931" y="28295"/>
                  </a:lnTo>
                  <a:lnTo>
                    <a:pt x="942276" y="64490"/>
                  </a:lnTo>
                  <a:lnTo>
                    <a:pt x="943457" y="77685"/>
                  </a:lnTo>
                  <a:lnTo>
                    <a:pt x="971232" y="118579"/>
                  </a:lnTo>
                  <a:lnTo>
                    <a:pt x="1007833" y="128981"/>
                  </a:lnTo>
                  <a:lnTo>
                    <a:pt x="1021130" y="127825"/>
                  </a:lnTo>
                  <a:lnTo>
                    <a:pt x="1033335" y="124358"/>
                  </a:lnTo>
                  <a:lnTo>
                    <a:pt x="1044448" y="118579"/>
                  </a:lnTo>
                  <a:lnTo>
                    <a:pt x="1054468" y="110490"/>
                  </a:lnTo>
                  <a:lnTo>
                    <a:pt x="1059357" y="104686"/>
                  </a:lnTo>
                  <a:lnTo>
                    <a:pt x="1062748" y="100685"/>
                  </a:lnTo>
                  <a:lnTo>
                    <a:pt x="1068654" y="89738"/>
                  </a:lnTo>
                  <a:lnTo>
                    <a:pt x="1072210" y="77685"/>
                  </a:lnTo>
                  <a:lnTo>
                    <a:pt x="1073391" y="64490"/>
                  </a:lnTo>
                  <a:close/>
                </a:path>
                <a:path w="2414270" h="608965">
                  <a:moveTo>
                    <a:pt x="1113650" y="603008"/>
                  </a:moveTo>
                  <a:lnTo>
                    <a:pt x="1113282" y="349707"/>
                  </a:lnTo>
                  <a:lnTo>
                    <a:pt x="1113104" y="220865"/>
                  </a:lnTo>
                  <a:lnTo>
                    <a:pt x="1054696" y="220865"/>
                  </a:lnTo>
                  <a:lnTo>
                    <a:pt x="905662" y="474167"/>
                  </a:lnTo>
                  <a:lnTo>
                    <a:pt x="833043" y="352983"/>
                  </a:lnTo>
                  <a:lnTo>
                    <a:pt x="753897" y="220865"/>
                  </a:lnTo>
                  <a:lnTo>
                    <a:pt x="695477" y="220865"/>
                  </a:lnTo>
                  <a:lnTo>
                    <a:pt x="695477" y="603008"/>
                  </a:lnTo>
                  <a:lnTo>
                    <a:pt x="763181" y="603008"/>
                  </a:lnTo>
                  <a:lnTo>
                    <a:pt x="763181" y="352983"/>
                  </a:lnTo>
                  <a:lnTo>
                    <a:pt x="888733" y="559333"/>
                  </a:lnTo>
                  <a:lnTo>
                    <a:pt x="920394" y="559333"/>
                  </a:lnTo>
                  <a:lnTo>
                    <a:pt x="971397" y="474167"/>
                  </a:lnTo>
                  <a:lnTo>
                    <a:pt x="1045959" y="349707"/>
                  </a:lnTo>
                  <a:lnTo>
                    <a:pt x="1046505" y="603008"/>
                  </a:lnTo>
                  <a:lnTo>
                    <a:pt x="1113650" y="603008"/>
                  </a:lnTo>
                  <a:close/>
                </a:path>
                <a:path w="2414270" h="608965">
                  <a:moveTo>
                    <a:pt x="1162723" y="2857"/>
                  </a:moveTo>
                  <a:lnTo>
                    <a:pt x="1097686" y="2857"/>
                  </a:lnTo>
                  <a:lnTo>
                    <a:pt x="1097686" y="26797"/>
                  </a:lnTo>
                  <a:lnTo>
                    <a:pt x="1134668" y="26797"/>
                  </a:lnTo>
                  <a:lnTo>
                    <a:pt x="1134668" y="91465"/>
                  </a:lnTo>
                  <a:lnTo>
                    <a:pt x="1133271" y="96012"/>
                  </a:lnTo>
                  <a:lnTo>
                    <a:pt x="1127671" y="102095"/>
                  </a:lnTo>
                  <a:lnTo>
                    <a:pt x="1124305" y="103606"/>
                  </a:lnTo>
                  <a:lnTo>
                    <a:pt x="1120381" y="103606"/>
                  </a:lnTo>
                  <a:lnTo>
                    <a:pt x="1114285" y="102844"/>
                  </a:lnTo>
                  <a:lnTo>
                    <a:pt x="1108316" y="100571"/>
                  </a:lnTo>
                  <a:lnTo>
                    <a:pt x="1102487" y="96786"/>
                  </a:lnTo>
                  <a:lnTo>
                    <a:pt x="1096797" y="91465"/>
                  </a:lnTo>
                  <a:lnTo>
                    <a:pt x="1082332" y="111467"/>
                  </a:lnTo>
                  <a:lnTo>
                    <a:pt x="1091082" y="119049"/>
                  </a:lnTo>
                  <a:lnTo>
                    <a:pt x="1100543" y="124472"/>
                  </a:lnTo>
                  <a:lnTo>
                    <a:pt x="1110729" y="127723"/>
                  </a:lnTo>
                  <a:lnTo>
                    <a:pt x="1121625" y="128803"/>
                  </a:lnTo>
                  <a:lnTo>
                    <a:pt x="1130236" y="128117"/>
                  </a:lnTo>
                  <a:lnTo>
                    <a:pt x="1159840" y="103835"/>
                  </a:lnTo>
                  <a:lnTo>
                    <a:pt x="1159891" y="103606"/>
                  </a:lnTo>
                  <a:lnTo>
                    <a:pt x="1161999" y="94780"/>
                  </a:lnTo>
                  <a:lnTo>
                    <a:pt x="1162723" y="84315"/>
                  </a:lnTo>
                  <a:lnTo>
                    <a:pt x="1162723" y="2857"/>
                  </a:lnTo>
                  <a:close/>
                </a:path>
                <a:path w="2414270" h="608965">
                  <a:moveTo>
                    <a:pt x="1284363" y="103073"/>
                  </a:moveTo>
                  <a:lnTo>
                    <a:pt x="1220241" y="103073"/>
                  </a:lnTo>
                  <a:lnTo>
                    <a:pt x="1220241" y="77165"/>
                  </a:lnTo>
                  <a:lnTo>
                    <a:pt x="1276146" y="77165"/>
                  </a:lnTo>
                  <a:lnTo>
                    <a:pt x="1276146" y="53416"/>
                  </a:lnTo>
                  <a:lnTo>
                    <a:pt x="1220241" y="53416"/>
                  </a:lnTo>
                  <a:lnTo>
                    <a:pt x="1220241" y="27686"/>
                  </a:lnTo>
                  <a:lnTo>
                    <a:pt x="1282407" y="27686"/>
                  </a:lnTo>
                  <a:lnTo>
                    <a:pt x="1282407" y="2857"/>
                  </a:lnTo>
                  <a:lnTo>
                    <a:pt x="1192364" y="2857"/>
                  </a:lnTo>
                  <a:lnTo>
                    <a:pt x="1192364" y="127723"/>
                  </a:lnTo>
                  <a:lnTo>
                    <a:pt x="1284363" y="127723"/>
                  </a:lnTo>
                  <a:lnTo>
                    <a:pt x="1284363" y="103073"/>
                  </a:lnTo>
                  <a:close/>
                </a:path>
                <a:path w="2414270" h="608965">
                  <a:moveTo>
                    <a:pt x="1397444" y="2857"/>
                  </a:moveTo>
                  <a:lnTo>
                    <a:pt x="1298841" y="2857"/>
                  </a:lnTo>
                  <a:lnTo>
                    <a:pt x="1298841" y="26974"/>
                  </a:lnTo>
                  <a:lnTo>
                    <a:pt x="1334211" y="26974"/>
                  </a:lnTo>
                  <a:lnTo>
                    <a:pt x="1334211" y="127723"/>
                  </a:lnTo>
                  <a:lnTo>
                    <a:pt x="1362075" y="127723"/>
                  </a:lnTo>
                  <a:lnTo>
                    <a:pt x="1362075" y="26974"/>
                  </a:lnTo>
                  <a:lnTo>
                    <a:pt x="1397444" y="26974"/>
                  </a:lnTo>
                  <a:lnTo>
                    <a:pt x="1397444" y="2857"/>
                  </a:lnTo>
                  <a:close/>
                </a:path>
                <a:path w="2414270" h="608965">
                  <a:moveTo>
                    <a:pt x="1503438" y="543509"/>
                  </a:moveTo>
                  <a:lnTo>
                    <a:pt x="1287792" y="543509"/>
                  </a:lnTo>
                  <a:lnTo>
                    <a:pt x="1287792" y="438137"/>
                  </a:lnTo>
                  <a:lnTo>
                    <a:pt x="1472311" y="438137"/>
                  </a:lnTo>
                  <a:lnTo>
                    <a:pt x="1472311" y="379730"/>
                  </a:lnTo>
                  <a:lnTo>
                    <a:pt x="1287792" y="379730"/>
                  </a:lnTo>
                  <a:lnTo>
                    <a:pt x="1287792" y="280377"/>
                  </a:lnTo>
                  <a:lnTo>
                    <a:pt x="1495793" y="280377"/>
                  </a:lnTo>
                  <a:lnTo>
                    <a:pt x="1495793" y="220865"/>
                  </a:lnTo>
                  <a:lnTo>
                    <a:pt x="1216825" y="220865"/>
                  </a:lnTo>
                  <a:lnTo>
                    <a:pt x="1216825" y="603008"/>
                  </a:lnTo>
                  <a:lnTo>
                    <a:pt x="1503438" y="603008"/>
                  </a:lnTo>
                  <a:lnTo>
                    <a:pt x="1503438" y="543509"/>
                  </a:lnTo>
                  <a:close/>
                </a:path>
                <a:path w="2414270" h="608965">
                  <a:moveTo>
                    <a:pt x="1857730" y="220865"/>
                  </a:moveTo>
                  <a:lnTo>
                    <a:pt x="1533461" y="220865"/>
                  </a:lnTo>
                  <a:lnTo>
                    <a:pt x="1533461" y="280911"/>
                  </a:lnTo>
                  <a:lnTo>
                    <a:pt x="1660105" y="280911"/>
                  </a:lnTo>
                  <a:lnTo>
                    <a:pt x="1660105" y="603008"/>
                  </a:lnTo>
                  <a:lnTo>
                    <a:pt x="1731073" y="603008"/>
                  </a:lnTo>
                  <a:lnTo>
                    <a:pt x="1731073" y="280911"/>
                  </a:lnTo>
                  <a:lnTo>
                    <a:pt x="1857730" y="280911"/>
                  </a:lnTo>
                  <a:lnTo>
                    <a:pt x="1857730" y="220865"/>
                  </a:lnTo>
                  <a:close/>
                </a:path>
                <a:path w="2414270" h="608965">
                  <a:moveTo>
                    <a:pt x="1982190" y="220865"/>
                  </a:moveTo>
                  <a:lnTo>
                    <a:pt x="1911223" y="220865"/>
                  </a:lnTo>
                  <a:lnTo>
                    <a:pt x="1911223" y="603008"/>
                  </a:lnTo>
                  <a:lnTo>
                    <a:pt x="1982190" y="603008"/>
                  </a:lnTo>
                  <a:lnTo>
                    <a:pt x="1982190" y="220865"/>
                  </a:lnTo>
                  <a:close/>
                </a:path>
                <a:path w="2414270" h="608965">
                  <a:moveTo>
                    <a:pt x="2414003" y="279285"/>
                  </a:moveTo>
                  <a:lnTo>
                    <a:pt x="2412415" y="277647"/>
                  </a:lnTo>
                  <a:lnTo>
                    <a:pt x="2399868" y="264642"/>
                  </a:lnTo>
                  <a:lnTo>
                    <a:pt x="2384247" y="251841"/>
                  </a:lnTo>
                  <a:lnTo>
                    <a:pt x="2348496" y="231787"/>
                  </a:lnTo>
                  <a:lnTo>
                    <a:pt x="2307679" y="219494"/>
                  </a:lnTo>
                  <a:lnTo>
                    <a:pt x="2262784" y="215404"/>
                  </a:lnTo>
                  <a:lnTo>
                    <a:pt x="2234539" y="216992"/>
                  </a:lnTo>
                  <a:lnTo>
                    <a:pt x="2182279" y="229679"/>
                  </a:lnTo>
                  <a:lnTo>
                    <a:pt x="2136140" y="254698"/>
                  </a:lnTo>
                  <a:lnTo>
                    <a:pt x="2099437" y="289775"/>
                  </a:lnTo>
                  <a:lnTo>
                    <a:pt x="2073109" y="334048"/>
                  </a:lnTo>
                  <a:lnTo>
                    <a:pt x="2059736" y="384543"/>
                  </a:lnTo>
                  <a:lnTo>
                    <a:pt x="2058073" y="411937"/>
                  </a:lnTo>
                  <a:lnTo>
                    <a:pt x="2059724" y="439331"/>
                  </a:lnTo>
                  <a:lnTo>
                    <a:pt x="2072957" y="489826"/>
                  </a:lnTo>
                  <a:lnTo>
                    <a:pt x="2099043" y="534098"/>
                  </a:lnTo>
                  <a:lnTo>
                    <a:pt x="2135619" y="569175"/>
                  </a:lnTo>
                  <a:lnTo>
                    <a:pt x="2181733" y="594182"/>
                  </a:lnTo>
                  <a:lnTo>
                    <a:pt x="2233993" y="606882"/>
                  </a:lnTo>
                  <a:lnTo>
                    <a:pt x="2262238" y="608469"/>
                  </a:lnTo>
                  <a:lnTo>
                    <a:pt x="2285212" y="607441"/>
                  </a:lnTo>
                  <a:lnTo>
                    <a:pt x="2328202" y="599249"/>
                  </a:lnTo>
                  <a:lnTo>
                    <a:pt x="2366962" y="582980"/>
                  </a:lnTo>
                  <a:lnTo>
                    <a:pt x="2399855" y="559231"/>
                  </a:lnTo>
                  <a:lnTo>
                    <a:pt x="2412428" y="546227"/>
                  </a:lnTo>
                  <a:lnTo>
                    <a:pt x="2414003" y="544601"/>
                  </a:lnTo>
                  <a:lnTo>
                    <a:pt x="2368156" y="500926"/>
                  </a:lnTo>
                  <a:lnTo>
                    <a:pt x="2346198" y="520750"/>
                  </a:lnTo>
                  <a:lnTo>
                    <a:pt x="2321877" y="534898"/>
                  </a:lnTo>
                  <a:lnTo>
                    <a:pt x="2295156" y="543394"/>
                  </a:lnTo>
                  <a:lnTo>
                    <a:pt x="2266061" y="546227"/>
                  </a:lnTo>
                  <a:lnTo>
                    <a:pt x="2246922" y="545147"/>
                  </a:lnTo>
                  <a:lnTo>
                    <a:pt x="2195639" y="529031"/>
                  </a:lnTo>
                  <a:lnTo>
                    <a:pt x="2156637" y="495719"/>
                  </a:lnTo>
                  <a:lnTo>
                    <a:pt x="2133943" y="448652"/>
                  </a:lnTo>
                  <a:lnTo>
                    <a:pt x="2129586" y="411937"/>
                  </a:lnTo>
                  <a:lnTo>
                    <a:pt x="2130666" y="393065"/>
                  </a:lnTo>
                  <a:lnTo>
                    <a:pt x="2147049" y="342607"/>
                  </a:lnTo>
                  <a:lnTo>
                    <a:pt x="2180933" y="304266"/>
                  </a:lnTo>
                  <a:lnTo>
                    <a:pt x="2228799" y="281940"/>
                  </a:lnTo>
                  <a:lnTo>
                    <a:pt x="2266061" y="277647"/>
                  </a:lnTo>
                  <a:lnTo>
                    <a:pt x="2295156" y="280441"/>
                  </a:lnTo>
                  <a:lnTo>
                    <a:pt x="2321877" y="288836"/>
                  </a:lnTo>
                  <a:lnTo>
                    <a:pt x="2346198" y="302818"/>
                  </a:lnTo>
                  <a:lnTo>
                    <a:pt x="2368156" y="322402"/>
                  </a:lnTo>
                  <a:lnTo>
                    <a:pt x="2414003" y="279285"/>
                  </a:lnTo>
                  <a:close/>
                </a:path>
              </a:pathLst>
            </a:custGeom>
            <a:solidFill>
              <a:srgbClr val="FFFFFF"/>
            </a:solidFill>
          </p:spPr>
          <p:txBody>
            <a:bodyPr wrap="square" lIns="0" tIns="0" rIns="0" bIns="0" rtlCol="0"/>
            <a:lstStyle/>
            <a:p>
              <a:endParaRPr/>
            </a:p>
          </p:txBody>
        </p:sp>
        <p:sp>
          <p:nvSpPr>
            <p:cNvPr id="7" name="object 7"/>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9" name="Espace réservé du numéro de diapositive 8">
            <a:extLst>
              <a:ext uri="{FF2B5EF4-FFF2-40B4-BE49-F238E27FC236}">
                <a16:creationId xmlns:a16="http://schemas.microsoft.com/office/drawing/2014/main" id="{041865BF-AC2C-4496-A628-4404DF0E6B53}"/>
              </a:ext>
            </a:extLst>
          </p:cNvPr>
          <p:cNvSpPr>
            <a:spLocks noGrp="1"/>
          </p:cNvSpPr>
          <p:nvPr>
            <p:ph type="sldNum" sz="quarter" idx="7"/>
          </p:nvPr>
        </p:nvSpPr>
        <p:spPr/>
        <p:txBody>
          <a:bodyPr/>
          <a:lstStyle/>
          <a:p>
            <a:fld id="{B6F15528-21DE-4FAA-801E-634DDDAF4B2B}" type="slidenum">
              <a:rPr lang="fr-FR" smtClean="0"/>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2299" y="1540144"/>
            <a:ext cx="6998441" cy="2454518"/>
          </a:xfrm>
          <a:prstGeom prst="rect">
            <a:avLst/>
          </a:prstGeom>
        </p:spPr>
        <p:txBody>
          <a:bodyPr vert="horz" wrap="square" lIns="0" tIns="68580" rIns="0" bIns="0" rtlCol="0">
            <a:spAutoFit/>
          </a:bodyPr>
          <a:lstStyle/>
          <a:p>
            <a:pPr marL="12700" marR="5080">
              <a:lnSpc>
                <a:spcPts val="6200"/>
              </a:lnSpc>
              <a:spcBef>
                <a:spcPts val="540"/>
              </a:spcBef>
            </a:pPr>
            <a:r>
              <a:rPr lang="fr-FR" sz="5400" b="1" spc="-35" dirty="0">
                <a:solidFill>
                  <a:srgbClr val="EE4A9A"/>
                </a:solidFill>
                <a:latin typeface="Montserrat"/>
                <a:cs typeface="Montserrat"/>
              </a:rPr>
              <a:t>ACTIONS MOTRICES COLLABORATIVES</a:t>
            </a: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D616AE0A-EA9D-45E4-B322-2672CE3597EB}"/>
              </a:ext>
            </a:extLst>
          </p:cNvPr>
          <p:cNvSpPr>
            <a:spLocks noGrp="1"/>
          </p:cNvSpPr>
          <p:nvPr>
            <p:ph type="sldNum" sz="quarter" idx="7"/>
          </p:nvPr>
        </p:nvSpPr>
        <p:spPr/>
        <p:txBody>
          <a:bodyPr/>
          <a:lstStyle/>
          <a:p>
            <a:fld id="{B6F15528-21DE-4FAA-801E-634DDDAF4B2B}" type="slidenum">
              <a:rPr lang="fr-FR" smtClean="0"/>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711904" y="520638"/>
            <a:ext cx="12118187" cy="1085867"/>
          </a:xfrm>
          <a:prstGeom prst="rect">
            <a:avLst/>
          </a:prstGeom>
        </p:spPr>
        <p:txBody>
          <a:bodyPr spcFirstLastPara="1" wrap="square" lIns="130027" tIns="130027" rIns="130027" bIns="130027" anchor="t" anchorCtr="0">
            <a:noAutofit/>
          </a:bodyPr>
          <a:lstStyle/>
          <a:p>
            <a:pPr algn="l" rtl="0"/>
            <a:r>
              <a:rPr lang="en" dirty="0"/>
              <a:t>Actions motrices collaboratives</a:t>
            </a:r>
            <a:endParaRPr dirty="0"/>
          </a:p>
        </p:txBody>
      </p:sp>
      <p:sp>
        <p:nvSpPr>
          <p:cNvPr id="110" name="Google Shape;110;p20"/>
          <p:cNvSpPr txBox="1">
            <a:spLocks noGrp="1"/>
          </p:cNvSpPr>
          <p:nvPr>
            <p:ph type="body" idx="1"/>
          </p:nvPr>
        </p:nvSpPr>
        <p:spPr>
          <a:xfrm>
            <a:off x="0" y="1637546"/>
            <a:ext cx="13004800" cy="6478507"/>
          </a:xfrm>
          <a:prstGeom prst="rect">
            <a:avLst/>
          </a:prstGeom>
        </p:spPr>
        <p:txBody>
          <a:bodyPr spcFirstLastPara="1" wrap="square" lIns="130027" tIns="130027" rIns="130027" bIns="130027" anchor="t" anchorCtr="0">
            <a:noAutofit/>
          </a:bodyPr>
          <a:lstStyle/>
          <a:p>
            <a:pPr indent="-505734" algn="l" rtl="0">
              <a:buSzPts val="2000"/>
            </a:pPr>
            <a:r>
              <a:rPr lang="en" sz="2800" u="sng" dirty="0">
                <a:latin typeface="Montserrat Medium" panose="00000600000000000000" pitchFamily="2" charset="0"/>
              </a:rPr>
              <a:t>Définition</a:t>
            </a:r>
            <a:br>
              <a:rPr lang="en" sz="2800" dirty="0">
                <a:latin typeface="Montserrat Medium" panose="00000600000000000000" pitchFamily="2" charset="0"/>
              </a:rPr>
            </a:br>
            <a:r>
              <a:rPr lang="en" sz="2800" dirty="0">
                <a:latin typeface="Montserrat Medium" panose="00000600000000000000" pitchFamily="2" charset="0"/>
              </a:rPr>
              <a:t>une action motrice collaborative est une action que l’on fait à deux</a:t>
            </a:r>
            <a:br>
              <a:rPr lang="en" sz="2800" dirty="0">
                <a:latin typeface="Montserrat Medium" panose="00000600000000000000" pitchFamily="2" charset="0"/>
              </a:rPr>
            </a:br>
            <a:r>
              <a:rPr lang="fr-FR" sz="2800" dirty="0">
                <a:latin typeface="Montserrat Medium" panose="00000600000000000000" pitchFamily="2" charset="0"/>
              </a:rPr>
              <a:t>en tenant ensemble un objet</a:t>
            </a:r>
            <a:br>
              <a:rPr lang="en" sz="2800" dirty="0">
                <a:latin typeface="Montserrat Medium" panose="00000600000000000000" pitchFamily="2" charset="0"/>
              </a:rPr>
            </a:br>
            <a:endParaRPr sz="2800" dirty="0">
              <a:latin typeface="Montserrat Medium" panose="00000600000000000000" pitchFamily="2" charset="0"/>
            </a:endParaRPr>
          </a:p>
          <a:p>
            <a:pPr indent="-505734" algn="l" rtl="0">
              <a:buSzPts val="2000"/>
            </a:pPr>
            <a:r>
              <a:rPr lang="en" sz="2800" u="sng" dirty="0">
                <a:latin typeface="Montserrat Medium" panose="00000600000000000000" pitchFamily="2" charset="0"/>
              </a:rPr>
              <a:t>Exemples</a:t>
            </a:r>
            <a:endParaRPr sz="2800" u="sng" dirty="0">
              <a:latin typeface="Montserrat Medium" panose="00000600000000000000" pitchFamily="2" charset="0"/>
            </a:endParaRPr>
          </a:p>
          <a:p>
            <a:pPr lvl="1" indent="-505734" algn="l" rtl="0">
              <a:spcBef>
                <a:spcPts val="0"/>
              </a:spcBef>
              <a:buSzPts val="2000"/>
            </a:pPr>
            <a:r>
              <a:rPr lang="en" sz="2800" dirty="0">
                <a:latin typeface="Montserrat Medium" panose="00000600000000000000" pitchFamily="2" charset="0"/>
              </a:rPr>
              <a:t>porter ensemble un panier trop lourd pour le porter seul</a:t>
            </a:r>
            <a:endParaRPr sz="2800" dirty="0">
              <a:latin typeface="Montserrat Medium" panose="00000600000000000000" pitchFamily="2" charset="0"/>
            </a:endParaRPr>
          </a:p>
          <a:p>
            <a:pPr lvl="1" indent="-505734" algn="l" rtl="0">
              <a:spcBef>
                <a:spcPts val="0"/>
              </a:spcBef>
              <a:buSzPts val="2000"/>
            </a:pPr>
            <a:r>
              <a:rPr lang="en" sz="2800" dirty="0">
                <a:latin typeface="Montserrat Medium" panose="00000600000000000000" pitchFamily="2" charset="0"/>
              </a:rPr>
              <a:t>déplacer ensemble un meuble en le faisant pivoter pour passer une porte</a:t>
            </a:r>
            <a:endParaRPr sz="2800" dirty="0">
              <a:latin typeface="Montserrat Medium" panose="00000600000000000000" pitchFamily="2" charset="0"/>
            </a:endParaRPr>
          </a:p>
          <a:p>
            <a:pPr marL="1300460" indent="0" algn="l" rtl="0">
              <a:spcBef>
                <a:spcPts val="2276"/>
              </a:spcBef>
              <a:spcAft>
                <a:spcPts val="2276"/>
              </a:spcAft>
              <a:buNone/>
            </a:pPr>
            <a:endParaRPr sz="2800" dirty="0">
              <a:latin typeface="Montserrat Medium" panose="00000600000000000000" pitchFamily="2" charset="0"/>
            </a:endParaRPr>
          </a:p>
        </p:txBody>
      </p:sp>
      <p:pic>
        <p:nvPicPr>
          <p:cNvPr id="111" name="Google Shape;111;p20"/>
          <p:cNvPicPr preferRelativeResize="0"/>
          <p:nvPr/>
        </p:nvPicPr>
        <p:blipFill>
          <a:blip r:embed="rId3">
            <a:alphaModFix/>
          </a:blip>
          <a:stretch>
            <a:fillRect/>
          </a:stretch>
        </p:blipFill>
        <p:spPr>
          <a:xfrm>
            <a:off x="895852" y="5524579"/>
            <a:ext cx="4311148" cy="3162222"/>
          </a:xfrm>
          <a:prstGeom prst="rect">
            <a:avLst/>
          </a:prstGeom>
          <a:noFill/>
          <a:ln>
            <a:noFill/>
          </a:ln>
        </p:spPr>
      </p:pic>
      <p:sp>
        <p:nvSpPr>
          <p:cNvPr id="2" name="Espace réservé du numéro de diapositive 1">
            <a:extLst>
              <a:ext uri="{FF2B5EF4-FFF2-40B4-BE49-F238E27FC236}">
                <a16:creationId xmlns:a16="http://schemas.microsoft.com/office/drawing/2014/main" id="{FDC3EB0F-499E-41B9-9732-60591D1DE2BD}"/>
              </a:ext>
            </a:extLst>
          </p:cNvPr>
          <p:cNvSpPr>
            <a:spLocks noGrp="1"/>
          </p:cNvSpPr>
          <p:nvPr>
            <p:ph type="sldNum" idx="12"/>
          </p:nvPr>
        </p:nvSpPr>
        <p:spPr/>
        <p:txBody>
          <a:bodyPr/>
          <a:lstStyle/>
          <a:p>
            <a:fld id="{00000000-1234-1234-1234-123412341234}" type="slidenum">
              <a:rPr lang="fr-FR" smtClean="0"/>
              <a:pPr/>
              <a:t>9</a:t>
            </a:fld>
            <a:endParaRPr lang="fr-FR"/>
          </a:p>
        </p:txBody>
      </p:sp>
      <p:sp>
        <p:nvSpPr>
          <p:cNvPr id="3" name="ZoneTexte 2">
            <a:extLst>
              <a:ext uri="{FF2B5EF4-FFF2-40B4-BE49-F238E27FC236}">
                <a16:creationId xmlns:a16="http://schemas.microsoft.com/office/drawing/2014/main" id="{3CA530F7-8122-43FA-84D5-751EFE725141}"/>
              </a:ext>
            </a:extLst>
          </p:cNvPr>
          <p:cNvSpPr txBox="1"/>
          <p:nvPr/>
        </p:nvSpPr>
        <p:spPr>
          <a:xfrm>
            <a:off x="1082306" y="8823517"/>
            <a:ext cx="4027641" cy="646331"/>
          </a:xfrm>
          <a:prstGeom prst="rect">
            <a:avLst/>
          </a:prstGeom>
          <a:noFill/>
        </p:spPr>
        <p:txBody>
          <a:bodyPr wrap="none" rtlCol="0">
            <a:spAutoFit/>
          </a:bodyPr>
          <a:lstStyle/>
          <a:p>
            <a:r>
              <a:rPr lang="en-US" dirty="0"/>
              <a:t>Laurel &amp; Hardy 'The Music Box' 1932 film</a:t>
            </a:r>
          </a:p>
          <a:p>
            <a:endParaRPr lang="fr-FR" dirty="0"/>
          </a:p>
        </p:txBody>
      </p:sp>
      <p:pic>
        <p:nvPicPr>
          <p:cNvPr id="4" name="Image 3">
            <a:extLst>
              <a:ext uri="{FF2B5EF4-FFF2-40B4-BE49-F238E27FC236}">
                <a16:creationId xmlns:a16="http://schemas.microsoft.com/office/drawing/2014/main" id="{3077A147-174A-4F8D-B708-AACAA5E95025}"/>
              </a:ext>
            </a:extLst>
          </p:cNvPr>
          <p:cNvPicPr>
            <a:picLocks noChangeAspect="1"/>
          </p:cNvPicPr>
          <p:nvPr/>
        </p:nvPicPr>
        <p:blipFill>
          <a:blip r:embed="rId4"/>
          <a:stretch>
            <a:fillRect/>
          </a:stretch>
        </p:blipFill>
        <p:spPr>
          <a:xfrm>
            <a:off x="7264400" y="5448179"/>
            <a:ext cx="4443433" cy="3315022"/>
          </a:xfrm>
          <a:prstGeom prst="rect">
            <a:avLst/>
          </a:prstGeom>
        </p:spPr>
      </p:pic>
      <p:sp>
        <p:nvSpPr>
          <p:cNvPr id="9" name="ZoneTexte 8">
            <a:extLst>
              <a:ext uri="{FF2B5EF4-FFF2-40B4-BE49-F238E27FC236}">
                <a16:creationId xmlns:a16="http://schemas.microsoft.com/office/drawing/2014/main" id="{0B692FEF-3936-453E-957F-97B8AC354D15}"/>
              </a:ext>
            </a:extLst>
          </p:cNvPr>
          <p:cNvSpPr txBox="1"/>
          <p:nvPr/>
        </p:nvSpPr>
        <p:spPr>
          <a:xfrm>
            <a:off x="7285789" y="8909796"/>
            <a:ext cx="2031390" cy="646331"/>
          </a:xfrm>
          <a:prstGeom prst="rect">
            <a:avLst/>
          </a:prstGeom>
          <a:noFill/>
        </p:spPr>
        <p:txBody>
          <a:bodyPr wrap="none" rtlCol="0">
            <a:spAutoFit/>
          </a:bodyPr>
          <a:lstStyle/>
          <a:p>
            <a:r>
              <a:rPr lang="en-US" dirty="0" err="1"/>
              <a:t>Vélo</a:t>
            </a:r>
            <a:r>
              <a:rPr lang="en-US" dirty="0"/>
              <a:t> avec 2 </a:t>
            </a:r>
            <a:r>
              <a:rPr lang="en-US" dirty="0" err="1"/>
              <a:t>guidons</a:t>
            </a:r>
            <a:endParaRPr lang="en-US" dirty="0"/>
          </a:p>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2671</TotalTime>
  <Words>3839</Words>
  <Application>Microsoft Office PowerPoint</Application>
  <PresentationFormat>Personnalisé</PresentationFormat>
  <Paragraphs>355</Paragraphs>
  <Slides>60</Slides>
  <Notes>38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60</vt:i4>
      </vt:variant>
    </vt:vector>
  </HeadingPairs>
  <TitlesOfParts>
    <vt:vector size="65" baseType="lpstr">
      <vt:lpstr>Calibri</vt:lpstr>
      <vt:lpstr>Montserrat</vt:lpstr>
      <vt:lpstr>Montserrat Medium</vt:lpstr>
      <vt:lpstr>Montserrat-Medium</vt:lpstr>
      <vt:lpstr>Office Theme</vt:lpstr>
      <vt:lpstr>Formation à l’utilisation  d’actions motrices  collaboratives  avec et sans  le logiciel  issu du projet</vt:lpstr>
      <vt:lpstr>Présentation PowerPoint</vt:lpstr>
      <vt:lpstr>A qui est destiné ce document</vt:lpstr>
      <vt:lpstr>Le projet MIMETIC </vt:lpstr>
      <vt:lpstr>Le projet MIMETIC a été réalisé par </vt:lpstr>
      <vt:lpstr>Lien avec les autres livrables</vt:lpstr>
      <vt:lpstr>PLAN</vt:lpstr>
      <vt:lpstr>Présentation PowerPoint</vt:lpstr>
      <vt:lpstr>Actions motrices collaboratives</vt:lpstr>
      <vt:lpstr>Actions motrices collaboratives</vt:lpstr>
      <vt:lpstr>Actions motrices collaboratives  et enfants TSA sévère et non verbal</vt:lpstr>
      <vt:lpstr>Bibliothèque d’actions motrices collaboratives sans la plateforme MIMETIC</vt:lpstr>
      <vt:lpstr>Programme d’entraînement </vt:lpstr>
      <vt:lpstr>Présentation PowerPoint</vt:lpstr>
      <vt:lpstr>Nouvelles Technologies pour l’autisme</vt:lpstr>
      <vt:lpstr>Objectifs de la plateforme MIMETIC</vt:lpstr>
      <vt:lpstr>Objectifs de la plateforme MIMETIC</vt:lpstr>
      <vt:lpstr>Hauteur réglable du dispositif  pour s’adapter à la taille des enfants</vt:lpstr>
      <vt:lpstr>Objets de la plateforme MIMETIC</vt:lpstr>
      <vt:lpstr>Vue globale de la plateforme MIMETIC</vt:lpstr>
      <vt:lpstr>Vue globale de la  plateforme MIMETIC</vt:lpstr>
      <vt:lpstr>Télécommande </vt:lpstr>
      <vt:lpstr>Les deux agents virtuels</vt:lpstr>
      <vt:lpstr>Les deux agents virtuels  se comportent différemment</vt:lpstr>
      <vt:lpstr>Animations graphiques</vt:lpstr>
      <vt:lpstr>Présentation PowerPoint</vt:lpstr>
      <vt:lpstr>Adapter le protocole aux spécificités  de chaque enfant</vt:lpstr>
      <vt:lpstr>1) Phase de familiarisation  avec la plateforme</vt:lpstr>
      <vt:lpstr>Phase de familiarisation avec le lieu et la plateforme</vt:lpstr>
      <vt:lpstr>1) Phase de familiarisation avec le lieu et la plateforme</vt:lpstr>
      <vt:lpstr>1) Phase de familiarisation avec la plateforme</vt:lpstr>
      <vt:lpstr>1) Phase de familiarisation avec la plateforme</vt:lpstr>
      <vt:lpstr>1) Phase de familiarisation avec la plateforme</vt:lpstr>
      <vt:lpstr>2) Phase d’apprentissage de la coordination avec l’avatar Michou qui suit l’enfant</vt:lpstr>
      <vt:lpstr>2) Phase d’apprentissage de la coordination  avec l’avatar Michou qui imite l’enfant</vt:lpstr>
      <vt:lpstr>2) Phase d’apprentissage de la coordination  avec l’avatar Michou qui suit l’enfant</vt:lpstr>
      <vt:lpstr>2) Phase d’apprentissage de la coordination  avec l’avatar Michou qui suit l’enfant</vt:lpstr>
      <vt:lpstr>2) Phase d’apprentissage de la coordination  avec l’avatar Michou qui suit l’enfant</vt:lpstr>
      <vt:lpstr>2) Phase d’apprentissage de la coordination  avec l’avatar Michou qui suit l’enfant</vt:lpstr>
      <vt:lpstr>2) Phase d’apprentissage de la coordination  avec l’avatar Michou qui suit l’enfant</vt:lpstr>
      <vt:lpstr>2) Phase d’apprentissage de la coordination  avec l’avatar Michou qui suit l’enfant</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3) Phase d’adaptation à la vitesse, au trajet et à la direction de l’avatar que l’enfant doit suivre</vt:lpstr>
      <vt:lpstr>Evaluation</vt:lpstr>
      <vt:lpstr>Evaluation avec enfants avec TSA de TEDyBEAR  (Nadel &amp; Martin, Bulletin de l’ARAPI à paraître) (Nadel et al. en préparation)</vt:lpstr>
      <vt:lpstr>Evaluation avec enfants avec TSA de TEDyBEAR  (Nadel &amp; Martin, Bulletin de l’ARAPI à paraître) (Nadel et al. en préparation)</vt:lpstr>
      <vt:lpstr>Programme de visualisation des trajectoires</vt:lpstr>
      <vt:lpstr>Présentation PowerPoint</vt:lpstr>
      <vt:lpstr>Annexe Technique</vt:lpstr>
      <vt:lpstr>Photos du montage de la plateforme</vt:lpstr>
      <vt:lpstr>4 videos expliquant comment monter  la plateforme (durée totale 1 heure)</vt:lpstr>
      <vt:lpstr>Ressources disponibles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à l’utilisation  d’actions motrices  collaboratives avec et sans le logiciel  issus du projet</dc:title>
  <dc:creator>Jean-Claude Martin</dc:creator>
  <cp:lastModifiedBy>Jean-Claude Martin</cp:lastModifiedBy>
  <cp:revision>61</cp:revision>
  <dcterms:created xsi:type="dcterms:W3CDTF">2020-12-22T09:21:20Z</dcterms:created>
  <dcterms:modified xsi:type="dcterms:W3CDTF">2021-02-11T08:11:03Z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2020-12-22T00:00:00Z</vt:filetime>
  </property>
  <property fmtid="{D5CDD505-2E9C-101B-9397-08002B2CF9AE}" pid="3" name="Creator">
    <vt:lpwstr>Adobe InDesign 15.1 (Macintosh)</vt:lpwstr>
  </property>
  <property fmtid="{D5CDD505-2E9C-101B-9397-08002B2CF9AE}" pid="4" name="LastSaved">
    <vt:filetime>2020-12-22T00:00:00Z</vt:filetime>
  </property>
</Properties>
</file>