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2.jpg" ContentType="image/jpeg"/>
  <Override PartName="/ppt/notesSlides/notesSlide12.xml" ContentType="application/vnd.openxmlformats-officedocument.presentationml.notesSlide+xml"/>
  <Override PartName="/ppt/media/image23.jpg" ContentType="image/jpeg"/>
  <Override PartName="/ppt/media/image24.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36.jpg" ContentType="image/jpeg"/>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2"/>
  </p:notesMasterIdLst>
  <p:sldIdLst>
    <p:sldId id="256" r:id="rId2"/>
    <p:sldId id="257" r:id="rId3"/>
    <p:sldId id="265" r:id="rId4"/>
    <p:sldId id="328" r:id="rId5"/>
    <p:sldId id="329" r:id="rId6"/>
    <p:sldId id="266" r:id="rId7"/>
    <p:sldId id="258" r:id="rId8"/>
    <p:sldId id="259" r:id="rId9"/>
    <p:sldId id="269" r:id="rId10"/>
    <p:sldId id="270" r:id="rId11"/>
    <p:sldId id="320" r:id="rId12"/>
    <p:sldId id="324" r:id="rId13"/>
    <p:sldId id="306" r:id="rId14"/>
    <p:sldId id="325" r:id="rId15"/>
    <p:sldId id="305" r:id="rId16"/>
    <p:sldId id="321" r:id="rId17"/>
    <p:sldId id="326" r:id="rId18"/>
    <p:sldId id="280" r:id="rId19"/>
    <p:sldId id="327" r:id="rId20"/>
    <p:sldId id="277" r:id="rId21"/>
    <p:sldId id="278" r:id="rId22"/>
    <p:sldId id="279" r:id="rId23"/>
    <p:sldId id="281" r:id="rId24"/>
    <p:sldId id="282" r:id="rId25"/>
    <p:sldId id="283" r:id="rId26"/>
    <p:sldId id="297" r:id="rId27"/>
    <p:sldId id="286" r:id="rId28"/>
    <p:sldId id="346" r:id="rId29"/>
    <p:sldId id="287" r:id="rId30"/>
    <p:sldId id="333" r:id="rId31"/>
    <p:sldId id="337" r:id="rId32"/>
    <p:sldId id="360" r:id="rId33"/>
    <p:sldId id="288" r:id="rId34"/>
    <p:sldId id="347" r:id="rId35"/>
    <p:sldId id="334" r:id="rId36"/>
    <p:sldId id="339" r:id="rId37"/>
    <p:sldId id="340" r:id="rId38"/>
    <p:sldId id="341" r:id="rId39"/>
    <p:sldId id="342" r:id="rId40"/>
    <p:sldId id="343" r:id="rId41"/>
    <p:sldId id="344" r:id="rId42"/>
    <p:sldId id="348" r:id="rId43"/>
    <p:sldId id="349" r:id="rId44"/>
    <p:sldId id="350" r:id="rId45"/>
    <p:sldId id="351" r:id="rId46"/>
    <p:sldId id="352" r:id="rId47"/>
    <p:sldId id="353" r:id="rId48"/>
    <p:sldId id="354" r:id="rId49"/>
    <p:sldId id="356" r:id="rId50"/>
    <p:sldId id="359" r:id="rId51"/>
    <p:sldId id="358" r:id="rId52"/>
    <p:sldId id="310" r:id="rId53"/>
    <p:sldId id="357" r:id="rId54"/>
    <p:sldId id="284" r:id="rId55"/>
    <p:sldId id="330" r:id="rId56"/>
    <p:sldId id="296" r:id="rId57"/>
    <p:sldId id="331" r:id="rId58"/>
    <p:sldId id="332" r:id="rId59"/>
    <p:sldId id="295" r:id="rId60"/>
    <p:sldId id="261" r:id="rId61"/>
  </p:sldIdLst>
  <p:sldSz cx="13004800" cy="9753600"/>
  <p:notesSz cx="13004800" cy="97536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4694"/>
  </p:normalViewPr>
  <p:slideViewPr>
    <p:cSldViewPr>
      <p:cViewPr varScale="1">
        <p:scale>
          <a:sx n="77" d="100"/>
          <a:sy n="77" d="100"/>
        </p:scale>
        <p:origin x="1236" y="96"/>
      </p:cViewPr>
      <p:guideLst>
        <p:guide orient="horz" pos="2880"/>
        <p:guide pos="2160"/>
      </p:guideLst>
    </p:cSldViewPr>
  </p:slideViewPr>
  <p:notesTextViewPr>
    <p:cViewPr>
      <p:scale>
        <a:sx n="100" d="100"/>
        <a:sy n="100" d="100"/>
      </p:scale>
      <p:origin x="0" y="0"/>
    </p:cViewPr>
  </p:notesTextViewPr>
  <p:sorterViewPr>
    <p:cViewPr>
      <p:scale>
        <a:sx n="140" d="100"/>
        <a:sy n="140" d="100"/>
      </p:scale>
      <p:origin x="0" y="-221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E0D80CCE-6C0D-4DF7-B228-7E9CC87B9183}" type="datetimeFigureOut">
              <a:rPr lang="fr-FR" smtClean="0"/>
              <a:t>20/02/2021</a:t>
            </a:fld>
            <a:endParaRPr lang="fr-FR"/>
          </a:p>
        </p:txBody>
      </p:sp>
      <p:sp>
        <p:nvSpPr>
          <p:cNvPr id="4" name="Espace réservé de l'image des diapositives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fr-FR"/>
              <a:t>Modify the styles of the mask text</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B9FC5269-7F57-4815-A0CA-D0D77D163326}" type="slidenum">
              <a:rPr lang="fr-FR" smtClean="0"/>
              <a:t>‹N°›</a:t>
            </a:fld>
            <a:endParaRPr lang="fr-FR"/>
          </a:p>
        </p:txBody>
      </p:sp>
    </p:spTree>
    <p:extLst>
      <p:ext uri="{BB962C8B-B14F-4D97-AF65-F5344CB8AC3E}">
        <p14:creationId xmlns:p14="http://schemas.microsoft.com/office/powerpoint/2010/main" val="2760803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97/YCO.000000000000045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547120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547120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3547120c6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3547120c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3547120c6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3547120c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3547120c6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3547120c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3547120c6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3547120c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3547120c6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3547120c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3547120c6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3547120c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3547120c6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3547120c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95c2e4ad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95c2e4a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95c2e4ad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95c2e4a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771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70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547120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547120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732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17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04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086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155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601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567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916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890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05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547120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547120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75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2029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55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080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4357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95c2e4ad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95c2e4a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510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97f4baff4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97f4baff4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97f4baff4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97f4baff4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03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3547120c6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3547120c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290d283b8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a290d283b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290d283b8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290d283b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290d283b8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290d283b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3547120c6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3547120c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b97f4baff4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b97f4baff4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97f4baff4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b97f4baff4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Grossard, C., Palestra, G., Xavier, J., Chetouani, M., Grynszpan, O., &amp; Cohen, D. (2018). ICT and autism care: State of the art. Current Opinion in Psychiatry. </a:t>
            </a:r>
            <a:r>
              <a:rPr lang="en" u="sng">
                <a:solidFill>
                  <a:schemeClr val="hlink"/>
                </a:solidFill>
                <a:hlinkClick r:id="rId3"/>
              </a:rPr>
              <a:t>https://doi.org/10.1097/YCO.0000000000000455 </a:t>
            </a:r>
            <a:endParaRPr/>
          </a:p>
          <a:p>
            <a:pPr marL="0" lvl="0" indent="0" algn="l" rtl="0">
              <a:spcBef>
                <a:spcPts val="0"/>
              </a:spcBef>
              <a:spcAft>
                <a:spcPts val="0"/>
              </a:spcAft>
              <a:buNone/>
            </a:pPr>
            <a:endParaRPr/>
          </a:p>
          <a:p>
            <a:pPr marL="0" lvl="0" indent="0" algn="l" rtl="0">
              <a:spcBef>
                <a:spcPts val="0"/>
              </a:spcBef>
              <a:spcAft>
                <a:spcPts val="0"/>
              </a:spcAft>
              <a:buNone/>
            </a:pPr>
            <a:r>
              <a:rPr lang="en"/>
              <a:t>Grossard, C., Grynszpan, O. (2015) Digital Technology-Assisted Skills Training in Autism: A Review. Enfance, 1/2015, 67-85.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3547120c6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3547120c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F0D2AF4-040A-4E6A-B7D2-8BBDF10848ED}" type="datetime1">
              <a:rPr lang="en-US" smtClean="0"/>
              <a:t>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4A9A"/>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85FDF17-8AC8-4C50-8670-7AED1CA1E628}" type="datetime1">
              <a:rPr lang="en-US" smtClean="0"/>
              <a:t>2/20/2021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4A9A"/>
                </a:solidFill>
                <a:latin typeface="Montserrat"/>
                <a:cs typeface="Montserrat"/>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F00EB74-21DA-422E-A472-4B125890DB52}" type="datetime1">
              <a:rPr lang="en-US" smtClean="0"/>
              <a:t>2/20/2021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EE4A9A"/>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C08FA5B-5C00-42C5-B67D-7B6868920F0E}" type="datetime1">
              <a:rPr lang="en-US" smtClean="0"/>
              <a:t>2/20/2021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20184DE-050B-4208-B546-1A62C644498A}" type="datetime1">
              <a:rPr lang="en-US" smtClean="0"/>
              <a:t>2/20/2021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43307" y="843900"/>
            <a:ext cx="12118187" cy="1085867"/>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43307" y="2185433"/>
            <a:ext cx="12118187" cy="6478507"/>
          </a:xfrm>
          <a:prstGeom prst="rect">
            <a:avLst/>
          </a:prstGeom>
        </p:spPr>
        <p:txBody>
          <a:bodyPr spcFirstLastPara="1" wrap="square" lIns="91425" tIns="91425" rIns="91425" bIns="91425" anchor="t" anchorCtr="0">
            <a:noAutofit/>
          </a:bodyPr>
          <a:lstStyle>
            <a:lvl1pPr marL="650230" lvl="0" indent="-487672">
              <a:spcBef>
                <a:spcPts val="0"/>
              </a:spcBef>
              <a:spcAft>
                <a:spcPts val="0"/>
              </a:spcAft>
              <a:buSzPts val="1800"/>
              <a:buChar char="●"/>
              <a:defRPr/>
            </a:lvl1pPr>
            <a:lvl2pPr marL="1300460" lvl="1" indent="-451549">
              <a:spcBef>
                <a:spcPts val="2276"/>
              </a:spcBef>
              <a:spcAft>
                <a:spcPts val="0"/>
              </a:spcAft>
              <a:buSzPts val="1400"/>
              <a:buChar char="○"/>
              <a:defRPr/>
            </a:lvl2pPr>
            <a:lvl3pPr marL="1950690" lvl="2" indent="-451549">
              <a:spcBef>
                <a:spcPts val="2276"/>
              </a:spcBef>
              <a:spcAft>
                <a:spcPts val="0"/>
              </a:spcAft>
              <a:buSzPts val="1400"/>
              <a:buChar char="■"/>
              <a:defRPr/>
            </a:lvl3pPr>
            <a:lvl4pPr marL="2600919" lvl="3" indent="-451549">
              <a:spcBef>
                <a:spcPts val="2276"/>
              </a:spcBef>
              <a:spcAft>
                <a:spcPts val="0"/>
              </a:spcAft>
              <a:buSzPts val="1400"/>
              <a:buChar char="●"/>
              <a:defRPr/>
            </a:lvl4pPr>
            <a:lvl5pPr marL="3251149" lvl="4" indent="-451549">
              <a:spcBef>
                <a:spcPts val="2276"/>
              </a:spcBef>
              <a:spcAft>
                <a:spcPts val="0"/>
              </a:spcAft>
              <a:buSzPts val="1400"/>
              <a:buChar char="○"/>
              <a:defRPr/>
            </a:lvl5pPr>
            <a:lvl6pPr marL="3901379" lvl="5" indent="-451549">
              <a:spcBef>
                <a:spcPts val="2276"/>
              </a:spcBef>
              <a:spcAft>
                <a:spcPts val="0"/>
              </a:spcAft>
              <a:buSzPts val="1400"/>
              <a:buChar char="■"/>
              <a:defRPr/>
            </a:lvl6pPr>
            <a:lvl7pPr marL="4551609" lvl="6" indent="-451549">
              <a:spcBef>
                <a:spcPts val="2276"/>
              </a:spcBef>
              <a:spcAft>
                <a:spcPts val="0"/>
              </a:spcAft>
              <a:buSzPts val="1400"/>
              <a:buChar char="●"/>
              <a:defRPr/>
            </a:lvl7pPr>
            <a:lvl8pPr marL="5201839" lvl="7" indent="-451549">
              <a:spcBef>
                <a:spcPts val="2276"/>
              </a:spcBef>
              <a:spcAft>
                <a:spcPts val="0"/>
              </a:spcAft>
              <a:buSzPts val="1400"/>
              <a:buChar char="○"/>
              <a:defRPr/>
            </a:lvl8pPr>
            <a:lvl9pPr marL="5852069" lvl="8" indent="-451549">
              <a:spcBef>
                <a:spcPts val="2276"/>
              </a:spcBef>
              <a:spcAft>
                <a:spcPts val="2276"/>
              </a:spcAft>
              <a:buSzPts val="1400"/>
              <a:buChar char="■"/>
              <a:defRPr/>
            </a:lvl9pPr>
          </a:lstStyle>
          <a:p>
            <a:endParaRPr/>
          </a:p>
        </p:txBody>
      </p:sp>
      <p:sp>
        <p:nvSpPr>
          <p:cNvPr id="19" name="Google Shape;19;p4"/>
          <p:cNvSpPr txBox="1">
            <a:spLocks noGrp="1"/>
          </p:cNvSpPr>
          <p:nvPr>
            <p:ph type="sldNum" idx="12"/>
          </p:nvPr>
        </p:nvSpPr>
        <p:spPr>
          <a:xfrm>
            <a:off x="12049718" y="8842840"/>
            <a:ext cx="780373" cy="7462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9466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43307" y="4078649"/>
            <a:ext cx="12118187" cy="159616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120"/>
            </a:lvl1pPr>
            <a:lvl2pPr lvl="1" algn="ctr">
              <a:spcBef>
                <a:spcPts val="0"/>
              </a:spcBef>
              <a:spcAft>
                <a:spcPts val="0"/>
              </a:spcAft>
              <a:buSzPts val="3600"/>
              <a:buNone/>
              <a:defRPr sz="5120"/>
            </a:lvl2pPr>
            <a:lvl3pPr lvl="2" algn="ctr">
              <a:spcBef>
                <a:spcPts val="0"/>
              </a:spcBef>
              <a:spcAft>
                <a:spcPts val="0"/>
              </a:spcAft>
              <a:buSzPts val="3600"/>
              <a:buNone/>
              <a:defRPr sz="5120"/>
            </a:lvl3pPr>
            <a:lvl4pPr lvl="3" algn="ctr">
              <a:spcBef>
                <a:spcPts val="0"/>
              </a:spcBef>
              <a:spcAft>
                <a:spcPts val="0"/>
              </a:spcAft>
              <a:buSzPts val="3600"/>
              <a:buNone/>
              <a:defRPr sz="5120"/>
            </a:lvl4pPr>
            <a:lvl5pPr lvl="4" algn="ctr">
              <a:spcBef>
                <a:spcPts val="0"/>
              </a:spcBef>
              <a:spcAft>
                <a:spcPts val="0"/>
              </a:spcAft>
              <a:buSzPts val="3600"/>
              <a:buNone/>
              <a:defRPr sz="5120"/>
            </a:lvl5pPr>
            <a:lvl6pPr lvl="5" algn="ctr">
              <a:spcBef>
                <a:spcPts val="0"/>
              </a:spcBef>
              <a:spcAft>
                <a:spcPts val="0"/>
              </a:spcAft>
              <a:buSzPts val="3600"/>
              <a:buNone/>
              <a:defRPr sz="5120"/>
            </a:lvl6pPr>
            <a:lvl7pPr lvl="6" algn="ctr">
              <a:spcBef>
                <a:spcPts val="0"/>
              </a:spcBef>
              <a:spcAft>
                <a:spcPts val="0"/>
              </a:spcAft>
              <a:buSzPts val="3600"/>
              <a:buNone/>
              <a:defRPr sz="5120"/>
            </a:lvl7pPr>
            <a:lvl8pPr lvl="7" algn="ctr">
              <a:spcBef>
                <a:spcPts val="0"/>
              </a:spcBef>
              <a:spcAft>
                <a:spcPts val="0"/>
              </a:spcAft>
              <a:buSzPts val="3600"/>
              <a:buNone/>
              <a:defRPr sz="5120"/>
            </a:lvl8pPr>
            <a:lvl9pPr lvl="8" algn="ctr">
              <a:spcBef>
                <a:spcPts val="0"/>
              </a:spcBef>
              <a:spcAft>
                <a:spcPts val="0"/>
              </a:spcAft>
              <a:buSzPts val="3600"/>
              <a:buNone/>
              <a:defRPr sz="5120"/>
            </a:lvl9pPr>
          </a:lstStyle>
          <a:p>
            <a:endParaRPr/>
          </a:p>
        </p:txBody>
      </p:sp>
      <p:sp>
        <p:nvSpPr>
          <p:cNvPr id="15" name="Google Shape;15;p3"/>
          <p:cNvSpPr txBox="1">
            <a:spLocks noGrp="1"/>
          </p:cNvSpPr>
          <p:nvPr>
            <p:ph type="sldNum" idx="12"/>
          </p:nvPr>
        </p:nvSpPr>
        <p:spPr>
          <a:xfrm>
            <a:off x="12049718" y="8842840"/>
            <a:ext cx="780373" cy="74624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133048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04898" y="988662"/>
            <a:ext cx="10795002" cy="574040"/>
          </a:xfrm>
          <a:prstGeom prst="rect">
            <a:avLst/>
          </a:prstGeom>
        </p:spPr>
        <p:txBody>
          <a:bodyPr wrap="square" lIns="0" tIns="0" rIns="0" bIns="0">
            <a:spAutoFit/>
          </a:bodyPr>
          <a:lstStyle>
            <a:lvl1pPr>
              <a:defRPr sz="3600" b="1" i="0">
                <a:solidFill>
                  <a:srgbClr val="EE4A9A"/>
                </a:solidFill>
                <a:latin typeface="Montserrat"/>
                <a:cs typeface="Montserrat"/>
              </a:defRPr>
            </a:lvl1pPr>
          </a:lstStyle>
          <a:p>
            <a:endParaRPr/>
          </a:p>
        </p:txBody>
      </p:sp>
      <p:sp>
        <p:nvSpPr>
          <p:cNvPr id="3" name="Holder 3"/>
          <p:cNvSpPr>
            <a:spLocks noGrp="1"/>
          </p:cNvSpPr>
          <p:nvPr>
            <p:ph type="body" idx="1"/>
          </p:nvPr>
        </p:nvSpPr>
        <p:spPr>
          <a:xfrm>
            <a:off x="1206498" y="2362703"/>
            <a:ext cx="10591802" cy="425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A32459D3-7273-4666-8FF8-068202A471B9}" type="datetime1">
              <a:rPr lang="en-US" smtClean="0"/>
              <a:t>2/20/2021</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mailto:martin@limsi.fr"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s://mimetic.limsi.fr/" TargetMode="External"/><Relationship Id="rId2" Type="http://schemas.openxmlformats.org/officeDocument/2006/relationships/image" Target="../media/image37.jpg"/><Relationship Id="rId1" Type="http://schemas.openxmlformats.org/officeDocument/2006/relationships/slideLayout" Target="../slideLayouts/slideLayout5.xml"/><Relationship Id="rId4" Type="http://schemas.openxmlformats.org/officeDocument/2006/relationships/hyperlink" Target="http://www.firah.org/fr/logiciel-pour-l-entrainement-combine-a-l-interaction-sociale-cooperative-et-a-l-apprentissage-moteur.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7924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922470" y="434709"/>
            <a:ext cx="2939330" cy="1121461"/>
          </a:xfrm>
          <a:prstGeom prst="rect">
            <a:avLst/>
          </a:prstGeom>
        </p:spPr>
        <p:txBody>
          <a:bodyPr vert="horz" wrap="square" lIns="0" tIns="13335" rIns="0" bIns="0" rtlCol="0">
            <a:spAutoFit/>
          </a:bodyPr>
          <a:lstStyle/>
          <a:p>
            <a:pPr marL="12700" algn="ctr">
              <a:lnSpc>
                <a:spcPct val="100000"/>
              </a:lnSpc>
              <a:spcBef>
                <a:spcPts val="105"/>
              </a:spcBef>
            </a:pPr>
            <a:r>
              <a:rPr lang="fr-FR" sz="2400" spc="5" dirty="0">
                <a:solidFill>
                  <a:srgbClr val="FFFFFF"/>
                </a:solidFill>
                <a:latin typeface="Montserrat-Medium"/>
                <a:cs typeface="Montserrat-Medium"/>
              </a:rPr>
              <a:t>DELIVERABLE " </a:t>
            </a:r>
            <a:r>
              <a:rPr sz="2400" spc="5" dirty="0">
                <a:solidFill>
                  <a:srgbClr val="FFFFFF"/>
                </a:solidFill>
                <a:latin typeface="Montserrat-Medium"/>
                <a:cs typeface="Montserrat-Medium"/>
              </a:rPr>
              <a:t>Support</a:t>
            </a:r>
            <a:endParaRPr sz="2400" dirty="0">
              <a:latin typeface="Montserrat-Medium"/>
              <a:cs typeface="Montserrat-Medium"/>
            </a:endParaRPr>
          </a:p>
          <a:p>
            <a:pPr marL="12700" algn="ctr">
              <a:lnSpc>
                <a:spcPct val="100000"/>
              </a:lnSpc>
              <a:spcBef>
                <a:spcPts val="10"/>
              </a:spcBef>
            </a:pPr>
            <a:r>
              <a:rPr sz="2400" spc="5" dirty="0">
                <a:solidFill>
                  <a:srgbClr val="FFFFFF"/>
                </a:solidFill>
                <a:latin typeface="Montserrat-Medium"/>
                <a:cs typeface="Montserrat-Medium"/>
              </a:rPr>
              <a:t>of </a:t>
            </a:r>
            <a:r>
              <a:rPr sz="2400" spc="-5" dirty="0">
                <a:solidFill>
                  <a:srgbClr val="FFFFFF"/>
                </a:solidFill>
                <a:latin typeface="Montserrat-Medium"/>
                <a:cs typeface="Montserrat-Medium"/>
              </a:rPr>
              <a:t>Training</a:t>
            </a:r>
            <a:r>
              <a:rPr lang="fr-FR" sz="2400" spc="5" dirty="0">
                <a:solidFill>
                  <a:srgbClr val="FFFFFF"/>
                </a:solidFill>
                <a:latin typeface="Montserrat-Medium"/>
                <a:cs typeface="Montserrat-Medium"/>
              </a:rPr>
              <a:t>".</a:t>
            </a:r>
            <a:endParaRPr sz="2400" dirty="0">
              <a:latin typeface="Montserrat-Medium"/>
              <a:cs typeface="Montserrat-Medium"/>
            </a:endParaRPr>
          </a:p>
        </p:txBody>
      </p:sp>
      <p:sp>
        <p:nvSpPr>
          <p:cNvPr id="4" name="object 4"/>
          <p:cNvSpPr txBox="1">
            <a:spLocks noGrp="1"/>
          </p:cNvSpPr>
          <p:nvPr>
            <p:ph type="title"/>
          </p:nvPr>
        </p:nvSpPr>
        <p:spPr>
          <a:xfrm>
            <a:off x="558800" y="2610568"/>
            <a:ext cx="7380309" cy="3474669"/>
          </a:xfrm>
          <a:prstGeom prst="rect">
            <a:avLst/>
          </a:prstGeom>
        </p:spPr>
        <p:txBody>
          <a:bodyPr vert="horz" wrap="square" lIns="0" tIns="12065" rIns="0" bIns="0" rtlCol="0">
            <a:spAutoFit/>
          </a:bodyPr>
          <a:lstStyle/>
          <a:p>
            <a:pPr marL="12700" marR="5080">
              <a:lnSpc>
                <a:spcPct val="100200"/>
              </a:lnSpc>
              <a:spcBef>
                <a:spcPts val="95"/>
              </a:spcBef>
            </a:pPr>
            <a:r>
              <a:rPr sz="4500" spc="-110" dirty="0">
                <a:solidFill>
                  <a:srgbClr val="FFFFFF"/>
                </a:solidFill>
              </a:rPr>
              <a:t>Training in </a:t>
            </a:r>
            <a:r>
              <a:rPr sz="4500" spc="-100" dirty="0">
                <a:solidFill>
                  <a:srgbClr val="FFFFFF"/>
                </a:solidFill>
              </a:rPr>
              <a:t>the </a:t>
            </a:r>
            <a:r>
              <a:rPr sz="4500" spc="-70" dirty="0">
                <a:solidFill>
                  <a:srgbClr val="FFFFFF"/>
                </a:solidFill>
              </a:rPr>
              <a:t>use of </a:t>
            </a:r>
            <a:r>
              <a:rPr sz="4500" spc="-60" dirty="0">
                <a:solidFill>
                  <a:srgbClr val="FFFFFF"/>
                </a:solidFill>
              </a:rPr>
              <a:t>collaborative </a:t>
            </a:r>
            <a:r>
              <a:rPr sz="4500" spc="-75" dirty="0">
                <a:solidFill>
                  <a:srgbClr val="FFFFFF"/>
                </a:solidFill>
              </a:rPr>
              <a:t>motor </a:t>
            </a:r>
            <a:r>
              <a:rPr sz="4500" spc="-80" dirty="0">
                <a:solidFill>
                  <a:srgbClr val="FFFFFF"/>
                </a:solidFill>
              </a:rPr>
              <a:t>actions </a:t>
            </a:r>
            <a:br>
              <a:rPr lang="fr-FR" sz="4500" spc="-95" dirty="0">
                <a:solidFill>
                  <a:srgbClr val="FFFFFF"/>
                </a:solidFill>
              </a:rPr>
            </a:br>
            <a:r>
              <a:rPr sz="4500" spc="-70" dirty="0">
                <a:solidFill>
                  <a:srgbClr val="FFFFFF"/>
                </a:solidFill>
              </a:rPr>
              <a:t>with </a:t>
            </a:r>
            <a:r>
              <a:rPr sz="4500" spc="-30" dirty="0">
                <a:solidFill>
                  <a:srgbClr val="FFFFFF"/>
                </a:solidFill>
              </a:rPr>
              <a:t>and </a:t>
            </a:r>
            <a:r>
              <a:rPr sz="4500" spc="-105" dirty="0">
                <a:solidFill>
                  <a:srgbClr val="FFFFFF"/>
                </a:solidFill>
              </a:rPr>
              <a:t>without </a:t>
            </a:r>
            <a:br>
              <a:rPr lang="fr-FR" sz="4500" spc="-105" dirty="0">
                <a:solidFill>
                  <a:srgbClr val="FFFFFF"/>
                </a:solidFill>
              </a:rPr>
            </a:br>
            <a:r>
              <a:rPr sz="4500" spc="-50" dirty="0">
                <a:solidFill>
                  <a:srgbClr val="FFFFFF"/>
                </a:solidFill>
              </a:rPr>
              <a:t>the </a:t>
            </a:r>
            <a:r>
              <a:rPr sz="4500" spc="-55" dirty="0" err="1">
                <a:solidFill>
                  <a:srgbClr val="FFFFFF"/>
                </a:solidFill>
              </a:rPr>
              <a:t>software </a:t>
            </a:r>
            <a:r>
              <a:rPr sz="4500" spc="-80" dirty="0" err="1">
                <a:solidFill>
                  <a:srgbClr val="FFFFFF"/>
                </a:solidFill>
              </a:rPr>
              <a:t>resulting from </a:t>
            </a:r>
            <a:r>
              <a:rPr sz="4500" spc="-160" dirty="0">
                <a:solidFill>
                  <a:srgbClr val="FFFFFF"/>
                </a:solidFill>
              </a:rPr>
              <a:t>the </a:t>
            </a:r>
            <a:r>
              <a:rPr sz="4500" spc="-25" dirty="0">
                <a:solidFill>
                  <a:srgbClr val="FFFFFF"/>
                </a:solidFill>
              </a:rPr>
              <a:t>project </a:t>
            </a:r>
            <a:endParaRPr sz="4500" dirty="0"/>
          </a:p>
        </p:txBody>
      </p:sp>
      <p:sp>
        <p:nvSpPr>
          <p:cNvPr id="5" name="object 5"/>
          <p:cNvSpPr txBox="1"/>
          <p:nvPr/>
        </p:nvSpPr>
        <p:spPr>
          <a:xfrm>
            <a:off x="1130300" y="6681200"/>
            <a:ext cx="4344670" cy="464184"/>
          </a:xfrm>
          <a:prstGeom prst="rect">
            <a:avLst/>
          </a:prstGeom>
        </p:spPr>
        <p:txBody>
          <a:bodyPr vert="horz" wrap="square" lIns="0" tIns="15875" rIns="0" bIns="0" rtlCol="0">
            <a:spAutoFit/>
          </a:bodyPr>
          <a:lstStyle/>
          <a:p>
            <a:pPr marL="12700">
              <a:lnSpc>
                <a:spcPct val="100000"/>
              </a:lnSpc>
              <a:spcBef>
                <a:spcPts val="125"/>
              </a:spcBef>
            </a:pPr>
            <a:r>
              <a:rPr sz="2850" spc="5" dirty="0">
                <a:solidFill>
                  <a:srgbClr val="FFFFFF"/>
                </a:solidFill>
                <a:latin typeface="Montserrat-Medium"/>
                <a:cs typeface="Montserrat-Medium"/>
              </a:rPr>
              <a:t>https://mimetic.limsi.fr/</a:t>
            </a:r>
            <a:endParaRPr sz="2850">
              <a:latin typeface="Montserrat-Medium"/>
              <a:cs typeface="Montserrat-Medium"/>
            </a:endParaRPr>
          </a:p>
        </p:txBody>
      </p:sp>
      <p:grpSp>
        <p:nvGrpSpPr>
          <p:cNvPr id="6" name="object 6"/>
          <p:cNvGrpSpPr/>
          <p:nvPr/>
        </p:nvGrpSpPr>
        <p:grpSpPr>
          <a:xfrm>
            <a:off x="1143003" y="989735"/>
            <a:ext cx="3631565" cy="915669"/>
            <a:chOff x="1143003" y="989735"/>
            <a:chExt cx="3631565" cy="915669"/>
          </a:xfrm>
        </p:grpSpPr>
        <p:sp>
          <p:nvSpPr>
            <p:cNvPr id="7" name="object 7"/>
            <p:cNvSpPr/>
            <p:nvPr/>
          </p:nvSpPr>
          <p:spPr>
            <a:xfrm>
              <a:off x="1143000" y="989735"/>
              <a:ext cx="3631565" cy="915669"/>
            </a:xfrm>
            <a:custGeom>
              <a:avLst/>
              <a:gdLst/>
              <a:ahLst/>
              <a:cxnLst/>
              <a:rect l="l" t="t" r="r" b="b"/>
              <a:pathLst>
                <a:path w="3631565" h="915669">
                  <a:moveTo>
                    <a:pt x="629018" y="907059"/>
                  </a:moveTo>
                  <a:lnTo>
                    <a:pt x="628472" y="526034"/>
                  </a:lnTo>
                  <a:lnTo>
                    <a:pt x="628192" y="332232"/>
                  </a:lnTo>
                  <a:lnTo>
                    <a:pt x="540334" y="332232"/>
                  </a:lnTo>
                  <a:lnTo>
                    <a:pt x="316153" y="713257"/>
                  </a:lnTo>
                  <a:lnTo>
                    <a:pt x="206921" y="530961"/>
                  </a:lnTo>
                  <a:lnTo>
                    <a:pt x="87858" y="332232"/>
                  </a:lnTo>
                  <a:lnTo>
                    <a:pt x="0" y="332232"/>
                  </a:lnTo>
                  <a:lnTo>
                    <a:pt x="0" y="907059"/>
                  </a:lnTo>
                  <a:lnTo>
                    <a:pt x="101815" y="907059"/>
                  </a:lnTo>
                  <a:lnTo>
                    <a:pt x="101815" y="530961"/>
                  </a:lnTo>
                  <a:lnTo>
                    <a:pt x="290690" y="841362"/>
                  </a:lnTo>
                  <a:lnTo>
                    <a:pt x="338315" y="841362"/>
                  </a:lnTo>
                  <a:lnTo>
                    <a:pt x="415048" y="713257"/>
                  </a:lnTo>
                  <a:lnTo>
                    <a:pt x="527189" y="526034"/>
                  </a:lnTo>
                  <a:lnTo>
                    <a:pt x="528015" y="907059"/>
                  </a:lnTo>
                  <a:lnTo>
                    <a:pt x="629018" y="907059"/>
                  </a:lnTo>
                  <a:close/>
                </a:path>
                <a:path w="3631565" h="915669">
                  <a:moveTo>
                    <a:pt x="1201889" y="72694"/>
                  </a:moveTo>
                  <a:lnTo>
                    <a:pt x="1190777" y="30619"/>
                  </a:lnTo>
                  <a:lnTo>
                    <a:pt x="1158887" y="9385"/>
                  </a:lnTo>
                  <a:lnTo>
                    <a:pt x="1158887" y="59436"/>
                  </a:lnTo>
                  <a:lnTo>
                    <a:pt x="1158887" y="70269"/>
                  </a:lnTo>
                  <a:lnTo>
                    <a:pt x="1132522" y="102933"/>
                  </a:lnTo>
                  <a:lnTo>
                    <a:pt x="1122883" y="103454"/>
                  </a:lnTo>
                  <a:lnTo>
                    <a:pt x="1094676" y="103454"/>
                  </a:lnTo>
                  <a:lnTo>
                    <a:pt x="1094676" y="40309"/>
                  </a:lnTo>
                  <a:lnTo>
                    <a:pt x="1118590" y="40309"/>
                  </a:lnTo>
                  <a:lnTo>
                    <a:pt x="1155623" y="51727"/>
                  </a:lnTo>
                  <a:lnTo>
                    <a:pt x="1158887" y="59436"/>
                  </a:lnTo>
                  <a:lnTo>
                    <a:pt x="1158887" y="9385"/>
                  </a:lnTo>
                  <a:lnTo>
                    <a:pt x="1156512" y="8509"/>
                  </a:lnTo>
                  <a:lnTo>
                    <a:pt x="1139291" y="5359"/>
                  </a:lnTo>
                  <a:lnTo>
                    <a:pt x="1119124" y="4305"/>
                  </a:lnTo>
                  <a:lnTo>
                    <a:pt x="1052753" y="4305"/>
                  </a:lnTo>
                  <a:lnTo>
                    <a:pt x="1052753" y="192138"/>
                  </a:lnTo>
                  <a:lnTo>
                    <a:pt x="1094676" y="192138"/>
                  </a:lnTo>
                  <a:lnTo>
                    <a:pt x="1094676" y="139738"/>
                  </a:lnTo>
                  <a:lnTo>
                    <a:pt x="1119657" y="139738"/>
                  </a:lnTo>
                  <a:lnTo>
                    <a:pt x="1170114" y="130670"/>
                  </a:lnTo>
                  <a:lnTo>
                    <a:pt x="1196467" y="103454"/>
                  </a:lnTo>
                  <a:lnTo>
                    <a:pt x="1196822" y="102831"/>
                  </a:lnTo>
                  <a:lnTo>
                    <a:pt x="1200619" y="88938"/>
                  </a:lnTo>
                  <a:lnTo>
                    <a:pt x="1201889" y="72694"/>
                  </a:lnTo>
                  <a:close/>
                </a:path>
                <a:path w="3631565" h="915669">
                  <a:moveTo>
                    <a:pt x="1398841" y="192138"/>
                  </a:moveTo>
                  <a:lnTo>
                    <a:pt x="1356410" y="132207"/>
                  </a:lnTo>
                  <a:lnTo>
                    <a:pt x="1351280" y="124955"/>
                  </a:lnTo>
                  <a:lnTo>
                    <a:pt x="1366913" y="116382"/>
                  </a:lnTo>
                  <a:lnTo>
                    <a:pt x="1378089" y="103797"/>
                  </a:lnTo>
                  <a:lnTo>
                    <a:pt x="1381277" y="95935"/>
                  </a:lnTo>
                  <a:lnTo>
                    <a:pt x="1384795" y="87223"/>
                  </a:lnTo>
                  <a:lnTo>
                    <a:pt x="1387030" y="66649"/>
                  </a:lnTo>
                  <a:lnTo>
                    <a:pt x="1385862" y="51384"/>
                  </a:lnTo>
                  <a:lnTo>
                    <a:pt x="1357439" y="12623"/>
                  </a:lnTo>
                  <a:lnTo>
                    <a:pt x="1344295" y="8305"/>
                  </a:lnTo>
                  <a:lnTo>
                    <a:pt x="1344295" y="56667"/>
                  </a:lnTo>
                  <a:lnTo>
                    <a:pt x="1344295" y="76898"/>
                  </a:lnTo>
                  <a:lnTo>
                    <a:pt x="1307223" y="95935"/>
                  </a:lnTo>
                  <a:lnTo>
                    <a:pt x="1276578" y="95935"/>
                  </a:lnTo>
                  <a:lnTo>
                    <a:pt x="1276578" y="40309"/>
                  </a:lnTo>
                  <a:lnTo>
                    <a:pt x="1308023" y="40309"/>
                  </a:lnTo>
                  <a:lnTo>
                    <a:pt x="1344295" y="56667"/>
                  </a:lnTo>
                  <a:lnTo>
                    <a:pt x="1344295" y="8305"/>
                  </a:lnTo>
                  <a:lnTo>
                    <a:pt x="1343393" y="8001"/>
                  </a:lnTo>
                  <a:lnTo>
                    <a:pt x="1326210" y="5232"/>
                  </a:lnTo>
                  <a:lnTo>
                    <a:pt x="1305877" y="4305"/>
                  </a:lnTo>
                  <a:lnTo>
                    <a:pt x="1234668" y="4305"/>
                  </a:lnTo>
                  <a:lnTo>
                    <a:pt x="1234668" y="192138"/>
                  </a:lnTo>
                  <a:lnTo>
                    <a:pt x="1276578" y="192138"/>
                  </a:lnTo>
                  <a:lnTo>
                    <a:pt x="1276578" y="132207"/>
                  </a:lnTo>
                  <a:lnTo>
                    <a:pt x="1305610" y="132207"/>
                  </a:lnTo>
                  <a:lnTo>
                    <a:pt x="1347254" y="192138"/>
                  </a:lnTo>
                  <a:lnTo>
                    <a:pt x="1398841" y="192138"/>
                  </a:lnTo>
                  <a:close/>
                </a:path>
                <a:path w="3631565" h="915669">
                  <a:moveTo>
                    <a:pt x="1614627" y="97015"/>
                  </a:moveTo>
                  <a:lnTo>
                    <a:pt x="1607502" y="59029"/>
                  </a:lnTo>
                  <a:lnTo>
                    <a:pt x="1571891" y="16306"/>
                  </a:lnTo>
                  <a:lnTo>
                    <a:pt x="1571891" y="97142"/>
                  </a:lnTo>
                  <a:lnTo>
                    <a:pt x="1570888" y="109245"/>
                  </a:lnTo>
                  <a:lnTo>
                    <a:pt x="1547253" y="147574"/>
                  </a:lnTo>
                  <a:lnTo>
                    <a:pt x="1516138" y="157467"/>
                  </a:lnTo>
                  <a:lnTo>
                    <a:pt x="1504848" y="156375"/>
                  </a:lnTo>
                  <a:lnTo>
                    <a:pt x="1469453" y="130606"/>
                  </a:lnTo>
                  <a:lnTo>
                    <a:pt x="1460385" y="97142"/>
                  </a:lnTo>
                  <a:lnTo>
                    <a:pt x="1461401" y="85051"/>
                  </a:lnTo>
                  <a:lnTo>
                    <a:pt x="1485036" y="46532"/>
                  </a:lnTo>
                  <a:lnTo>
                    <a:pt x="1516138" y="36550"/>
                  </a:lnTo>
                  <a:lnTo>
                    <a:pt x="1527429" y="37668"/>
                  </a:lnTo>
                  <a:lnTo>
                    <a:pt x="1562823" y="63614"/>
                  </a:lnTo>
                  <a:lnTo>
                    <a:pt x="1571891" y="97142"/>
                  </a:lnTo>
                  <a:lnTo>
                    <a:pt x="1571891" y="16306"/>
                  </a:lnTo>
                  <a:lnTo>
                    <a:pt x="1571078" y="15646"/>
                  </a:lnTo>
                  <a:lnTo>
                    <a:pt x="1554365" y="6959"/>
                  </a:lnTo>
                  <a:lnTo>
                    <a:pt x="1536014" y="1739"/>
                  </a:lnTo>
                  <a:lnTo>
                    <a:pt x="1516011" y="0"/>
                  </a:lnTo>
                  <a:lnTo>
                    <a:pt x="1496009" y="1739"/>
                  </a:lnTo>
                  <a:lnTo>
                    <a:pt x="1445869" y="27813"/>
                  </a:lnTo>
                  <a:lnTo>
                    <a:pt x="1419161" y="77177"/>
                  </a:lnTo>
                  <a:lnTo>
                    <a:pt x="1417383" y="97015"/>
                  </a:lnTo>
                  <a:lnTo>
                    <a:pt x="1419161" y="116865"/>
                  </a:lnTo>
                  <a:lnTo>
                    <a:pt x="1445869" y="166204"/>
                  </a:lnTo>
                  <a:lnTo>
                    <a:pt x="1496009" y="192290"/>
                  </a:lnTo>
                  <a:lnTo>
                    <a:pt x="1516011" y="194017"/>
                  </a:lnTo>
                  <a:lnTo>
                    <a:pt x="1536014" y="192290"/>
                  </a:lnTo>
                  <a:lnTo>
                    <a:pt x="1554365" y="187071"/>
                  </a:lnTo>
                  <a:lnTo>
                    <a:pt x="1571078" y="178384"/>
                  </a:lnTo>
                  <a:lnTo>
                    <a:pt x="1586141" y="166204"/>
                  </a:lnTo>
                  <a:lnTo>
                    <a:pt x="1593519" y="157467"/>
                  </a:lnTo>
                  <a:lnTo>
                    <a:pt x="1598599" y="151460"/>
                  </a:lnTo>
                  <a:lnTo>
                    <a:pt x="1607502" y="135001"/>
                  </a:lnTo>
                  <a:lnTo>
                    <a:pt x="1612849" y="116865"/>
                  </a:lnTo>
                  <a:lnTo>
                    <a:pt x="1614627" y="97015"/>
                  </a:lnTo>
                  <a:close/>
                </a:path>
                <a:path w="3631565" h="915669">
                  <a:moveTo>
                    <a:pt x="1675180" y="907059"/>
                  </a:moveTo>
                  <a:lnTo>
                    <a:pt x="1674634" y="526034"/>
                  </a:lnTo>
                  <a:lnTo>
                    <a:pt x="1674355" y="332232"/>
                  </a:lnTo>
                  <a:lnTo>
                    <a:pt x="1586484" y="332232"/>
                  </a:lnTo>
                  <a:lnTo>
                    <a:pt x="1362303" y="713257"/>
                  </a:lnTo>
                  <a:lnTo>
                    <a:pt x="1253083" y="530961"/>
                  </a:lnTo>
                  <a:lnTo>
                    <a:pt x="1134021" y="332232"/>
                  </a:lnTo>
                  <a:lnTo>
                    <a:pt x="1046149" y="332232"/>
                  </a:lnTo>
                  <a:lnTo>
                    <a:pt x="1046149" y="907059"/>
                  </a:lnTo>
                  <a:lnTo>
                    <a:pt x="1147978" y="907059"/>
                  </a:lnTo>
                  <a:lnTo>
                    <a:pt x="1147978" y="530961"/>
                  </a:lnTo>
                  <a:lnTo>
                    <a:pt x="1336852" y="841362"/>
                  </a:lnTo>
                  <a:lnTo>
                    <a:pt x="1384477" y="841362"/>
                  </a:lnTo>
                  <a:lnTo>
                    <a:pt x="1461211" y="713257"/>
                  </a:lnTo>
                  <a:lnTo>
                    <a:pt x="1573352" y="526034"/>
                  </a:lnTo>
                  <a:lnTo>
                    <a:pt x="1574165" y="907059"/>
                  </a:lnTo>
                  <a:lnTo>
                    <a:pt x="1675180" y="907059"/>
                  </a:lnTo>
                  <a:close/>
                </a:path>
                <a:path w="3631565" h="915669">
                  <a:moveTo>
                    <a:pt x="1748980" y="4305"/>
                  </a:moveTo>
                  <a:lnTo>
                    <a:pt x="1651165" y="4305"/>
                  </a:lnTo>
                  <a:lnTo>
                    <a:pt x="1651165" y="40309"/>
                  </a:lnTo>
                  <a:lnTo>
                    <a:pt x="1706791" y="40309"/>
                  </a:lnTo>
                  <a:lnTo>
                    <a:pt x="1706791" y="137591"/>
                  </a:lnTo>
                  <a:lnTo>
                    <a:pt x="1704682" y="144437"/>
                  </a:lnTo>
                  <a:lnTo>
                    <a:pt x="1696262" y="153568"/>
                  </a:lnTo>
                  <a:lnTo>
                    <a:pt x="1691208" y="155854"/>
                  </a:lnTo>
                  <a:lnTo>
                    <a:pt x="1685290" y="155854"/>
                  </a:lnTo>
                  <a:lnTo>
                    <a:pt x="1676120" y="154724"/>
                  </a:lnTo>
                  <a:lnTo>
                    <a:pt x="1667154" y="151295"/>
                  </a:lnTo>
                  <a:lnTo>
                    <a:pt x="1658391" y="145592"/>
                  </a:lnTo>
                  <a:lnTo>
                    <a:pt x="1649818" y="137591"/>
                  </a:lnTo>
                  <a:lnTo>
                    <a:pt x="1628063" y="167678"/>
                  </a:lnTo>
                  <a:lnTo>
                    <a:pt x="1641221" y="179095"/>
                  </a:lnTo>
                  <a:lnTo>
                    <a:pt x="1655470" y="187236"/>
                  </a:lnTo>
                  <a:lnTo>
                    <a:pt x="1670786" y="192125"/>
                  </a:lnTo>
                  <a:lnTo>
                    <a:pt x="1687169" y="193751"/>
                  </a:lnTo>
                  <a:lnTo>
                    <a:pt x="1700136" y="192709"/>
                  </a:lnTo>
                  <a:lnTo>
                    <a:pt x="1739239" y="167678"/>
                  </a:lnTo>
                  <a:lnTo>
                    <a:pt x="1744726" y="155854"/>
                  </a:lnTo>
                  <a:lnTo>
                    <a:pt x="1747901" y="142582"/>
                  </a:lnTo>
                  <a:lnTo>
                    <a:pt x="1748980" y="126834"/>
                  </a:lnTo>
                  <a:lnTo>
                    <a:pt x="1748980" y="4305"/>
                  </a:lnTo>
                  <a:close/>
                </a:path>
                <a:path w="3631565" h="915669">
                  <a:moveTo>
                    <a:pt x="1931974" y="155054"/>
                  </a:moveTo>
                  <a:lnTo>
                    <a:pt x="1835505" y="155054"/>
                  </a:lnTo>
                  <a:lnTo>
                    <a:pt x="1835505" y="116090"/>
                  </a:lnTo>
                  <a:lnTo>
                    <a:pt x="1919605" y="116090"/>
                  </a:lnTo>
                  <a:lnTo>
                    <a:pt x="1919605" y="80352"/>
                  </a:lnTo>
                  <a:lnTo>
                    <a:pt x="1835505" y="80352"/>
                  </a:lnTo>
                  <a:lnTo>
                    <a:pt x="1835505" y="41656"/>
                  </a:lnTo>
                  <a:lnTo>
                    <a:pt x="1929015" y="41656"/>
                  </a:lnTo>
                  <a:lnTo>
                    <a:pt x="1929015" y="4305"/>
                  </a:lnTo>
                  <a:lnTo>
                    <a:pt x="1793582" y="4305"/>
                  </a:lnTo>
                  <a:lnTo>
                    <a:pt x="1793582" y="192138"/>
                  </a:lnTo>
                  <a:lnTo>
                    <a:pt x="1931974" y="192138"/>
                  </a:lnTo>
                  <a:lnTo>
                    <a:pt x="1931974" y="155054"/>
                  </a:lnTo>
                  <a:close/>
                </a:path>
                <a:path w="3631565" h="915669">
                  <a:moveTo>
                    <a:pt x="2102065" y="4305"/>
                  </a:moveTo>
                  <a:lnTo>
                    <a:pt x="1953729" y="4305"/>
                  </a:lnTo>
                  <a:lnTo>
                    <a:pt x="1953729" y="40576"/>
                  </a:lnTo>
                  <a:lnTo>
                    <a:pt x="2006942" y="40576"/>
                  </a:lnTo>
                  <a:lnTo>
                    <a:pt x="2006942" y="192138"/>
                  </a:lnTo>
                  <a:lnTo>
                    <a:pt x="2048852" y="192138"/>
                  </a:lnTo>
                  <a:lnTo>
                    <a:pt x="2048852" y="40576"/>
                  </a:lnTo>
                  <a:lnTo>
                    <a:pt x="2102065" y="40576"/>
                  </a:lnTo>
                  <a:lnTo>
                    <a:pt x="2102065" y="4305"/>
                  </a:lnTo>
                  <a:close/>
                </a:path>
                <a:path w="3631565" h="915669">
                  <a:moveTo>
                    <a:pt x="2261489" y="817549"/>
                  </a:moveTo>
                  <a:lnTo>
                    <a:pt x="1937118" y="817549"/>
                  </a:lnTo>
                  <a:lnTo>
                    <a:pt x="1937118" y="659066"/>
                  </a:lnTo>
                  <a:lnTo>
                    <a:pt x="2214676" y="659066"/>
                  </a:lnTo>
                  <a:lnTo>
                    <a:pt x="2214676" y="571195"/>
                  </a:lnTo>
                  <a:lnTo>
                    <a:pt x="1937118" y="571195"/>
                  </a:lnTo>
                  <a:lnTo>
                    <a:pt x="1937118" y="421741"/>
                  </a:lnTo>
                  <a:lnTo>
                    <a:pt x="2249982" y="421741"/>
                  </a:lnTo>
                  <a:lnTo>
                    <a:pt x="2249982" y="332232"/>
                  </a:lnTo>
                  <a:lnTo>
                    <a:pt x="1830362" y="332232"/>
                  </a:lnTo>
                  <a:lnTo>
                    <a:pt x="1830362" y="907059"/>
                  </a:lnTo>
                  <a:lnTo>
                    <a:pt x="2261489" y="907059"/>
                  </a:lnTo>
                  <a:lnTo>
                    <a:pt x="2261489" y="817549"/>
                  </a:lnTo>
                  <a:close/>
                </a:path>
                <a:path w="3631565" h="915669">
                  <a:moveTo>
                    <a:pt x="2794431" y="332232"/>
                  </a:moveTo>
                  <a:lnTo>
                    <a:pt x="2306650" y="332232"/>
                  </a:lnTo>
                  <a:lnTo>
                    <a:pt x="2306650" y="422567"/>
                  </a:lnTo>
                  <a:lnTo>
                    <a:pt x="2497163" y="422567"/>
                  </a:lnTo>
                  <a:lnTo>
                    <a:pt x="2497163" y="907059"/>
                  </a:lnTo>
                  <a:lnTo>
                    <a:pt x="2603919" y="907059"/>
                  </a:lnTo>
                  <a:lnTo>
                    <a:pt x="2603919" y="422567"/>
                  </a:lnTo>
                  <a:lnTo>
                    <a:pt x="2794431" y="422567"/>
                  </a:lnTo>
                  <a:lnTo>
                    <a:pt x="2794431" y="332232"/>
                  </a:lnTo>
                  <a:close/>
                </a:path>
                <a:path w="3631565" h="915669">
                  <a:moveTo>
                    <a:pt x="2981655" y="332232"/>
                  </a:moveTo>
                  <a:lnTo>
                    <a:pt x="2874899" y="332232"/>
                  </a:lnTo>
                  <a:lnTo>
                    <a:pt x="2874899" y="907059"/>
                  </a:lnTo>
                  <a:lnTo>
                    <a:pt x="2981655" y="907059"/>
                  </a:lnTo>
                  <a:lnTo>
                    <a:pt x="2981655" y="332232"/>
                  </a:lnTo>
                  <a:close/>
                </a:path>
                <a:path w="3631565" h="915669">
                  <a:moveTo>
                    <a:pt x="3631184" y="420103"/>
                  </a:moveTo>
                  <a:lnTo>
                    <a:pt x="3586429" y="378841"/>
                  </a:lnTo>
                  <a:lnTo>
                    <a:pt x="3532644" y="348653"/>
                  </a:lnTo>
                  <a:lnTo>
                    <a:pt x="3471253" y="330187"/>
                  </a:lnTo>
                  <a:lnTo>
                    <a:pt x="3403727" y="324027"/>
                  </a:lnTo>
                  <a:lnTo>
                    <a:pt x="3361245" y="326415"/>
                  </a:lnTo>
                  <a:lnTo>
                    <a:pt x="3320885" y="333565"/>
                  </a:lnTo>
                  <a:lnTo>
                    <a:pt x="3282619" y="345503"/>
                  </a:lnTo>
                  <a:lnTo>
                    <a:pt x="3246463" y="362204"/>
                  </a:lnTo>
                  <a:lnTo>
                    <a:pt x="3213227" y="383120"/>
                  </a:lnTo>
                  <a:lnTo>
                    <a:pt x="3183750" y="407682"/>
                  </a:lnTo>
                  <a:lnTo>
                    <a:pt x="3158007" y="435889"/>
                  </a:lnTo>
                  <a:lnTo>
                    <a:pt x="3136023" y="467728"/>
                  </a:lnTo>
                  <a:lnTo>
                    <a:pt x="3118408" y="502475"/>
                  </a:lnTo>
                  <a:lnTo>
                    <a:pt x="3105835" y="539381"/>
                  </a:lnTo>
                  <a:lnTo>
                    <a:pt x="3098292" y="578434"/>
                  </a:lnTo>
                  <a:lnTo>
                    <a:pt x="3095777" y="619645"/>
                  </a:lnTo>
                  <a:lnTo>
                    <a:pt x="3098266" y="660857"/>
                  </a:lnTo>
                  <a:lnTo>
                    <a:pt x="3105734" y="699922"/>
                  </a:lnTo>
                  <a:lnTo>
                    <a:pt x="3118180" y="736815"/>
                  </a:lnTo>
                  <a:lnTo>
                    <a:pt x="3135604" y="771563"/>
                  </a:lnTo>
                  <a:lnTo>
                    <a:pt x="3157423" y="803414"/>
                  </a:lnTo>
                  <a:lnTo>
                    <a:pt x="3212439" y="856170"/>
                  </a:lnTo>
                  <a:lnTo>
                    <a:pt x="3245650" y="877087"/>
                  </a:lnTo>
                  <a:lnTo>
                    <a:pt x="3281794" y="893787"/>
                  </a:lnTo>
                  <a:lnTo>
                    <a:pt x="3320059" y="905725"/>
                  </a:lnTo>
                  <a:lnTo>
                    <a:pt x="3360420" y="912888"/>
                  </a:lnTo>
                  <a:lnTo>
                    <a:pt x="3402901" y="915276"/>
                  </a:lnTo>
                  <a:lnTo>
                    <a:pt x="3437458" y="913739"/>
                  </a:lnTo>
                  <a:lnTo>
                    <a:pt x="3502126" y="901420"/>
                  </a:lnTo>
                  <a:lnTo>
                    <a:pt x="3560432" y="876935"/>
                  </a:lnTo>
                  <a:lnTo>
                    <a:pt x="3609911" y="841209"/>
                  </a:lnTo>
                  <a:lnTo>
                    <a:pt x="3628796" y="821651"/>
                  </a:lnTo>
                  <a:lnTo>
                    <a:pt x="3631184" y="819188"/>
                  </a:lnTo>
                  <a:lnTo>
                    <a:pt x="3562210" y="753503"/>
                  </a:lnTo>
                  <a:lnTo>
                    <a:pt x="3529203" y="783323"/>
                  </a:lnTo>
                  <a:lnTo>
                    <a:pt x="3492601" y="804621"/>
                  </a:lnTo>
                  <a:lnTo>
                    <a:pt x="3452418" y="817397"/>
                  </a:lnTo>
                  <a:lnTo>
                    <a:pt x="3408654" y="821651"/>
                  </a:lnTo>
                  <a:lnTo>
                    <a:pt x="3379863" y="820039"/>
                  </a:lnTo>
                  <a:lnTo>
                    <a:pt x="3326892" y="807110"/>
                  </a:lnTo>
                  <a:lnTo>
                    <a:pt x="3280587" y="781596"/>
                  </a:lnTo>
                  <a:lnTo>
                    <a:pt x="3244050" y="745667"/>
                  </a:lnTo>
                  <a:lnTo>
                    <a:pt x="3218129" y="700176"/>
                  </a:lnTo>
                  <a:lnTo>
                    <a:pt x="3204997" y="648030"/>
                  </a:lnTo>
                  <a:lnTo>
                    <a:pt x="3203359" y="619645"/>
                  </a:lnTo>
                  <a:lnTo>
                    <a:pt x="3204997" y="591273"/>
                  </a:lnTo>
                  <a:lnTo>
                    <a:pt x="3218129" y="539127"/>
                  </a:lnTo>
                  <a:lnTo>
                    <a:pt x="3244050" y="493623"/>
                  </a:lnTo>
                  <a:lnTo>
                    <a:pt x="3280587" y="457695"/>
                  </a:lnTo>
                  <a:lnTo>
                    <a:pt x="3326892" y="432193"/>
                  </a:lnTo>
                  <a:lnTo>
                    <a:pt x="3379863" y="419252"/>
                  </a:lnTo>
                  <a:lnTo>
                    <a:pt x="3408654" y="417639"/>
                  </a:lnTo>
                  <a:lnTo>
                    <a:pt x="3452418" y="421843"/>
                  </a:lnTo>
                  <a:lnTo>
                    <a:pt x="3492601" y="434479"/>
                  </a:lnTo>
                  <a:lnTo>
                    <a:pt x="3529203" y="455523"/>
                  </a:lnTo>
                  <a:lnTo>
                    <a:pt x="3562210" y="484974"/>
                  </a:lnTo>
                  <a:lnTo>
                    <a:pt x="3631184" y="420103"/>
                  </a:lnTo>
                  <a:close/>
                </a:path>
              </a:pathLst>
            </a:custGeom>
            <a:solidFill>
              <a:srgbClr val="FFFFFF"/>
            </a:solidFill>
          </p:spPr>
          <p:txBody>
            <a:bodyPr wrap="square" lIns="0" tIns="0" rIns="0" bIns="0" rtlCol="0"/>
            <a:lstStyle/>
            <a:p>
              <a:endParaRPr/>
            </a:p>
          </p:txBody>
        </p:sp>
        <p:sp>
          <p:nvSpPr>
            <p:cNvPr id="8" name="object 8"/>
            <p:cNvSpPr/>
            <p:nvPr/>
          </p:nvSpPr>
          <p:spPr>
            <a:xfrm>
              <a:off x="1877098" y="1237220"/>
              <a:ext cx="236220" cy="659765"/>
            </a:xfrm>
            <a:custGeom>
              <a:avLst/>
              <a:gdLst/>
              <a:ahLst/>
              <a:cxnLst/>
              <a:rect l="l" t="t" r="r" b="b"/>
              <a:pathLst>
                <a:path w="236219" h="659764">
                  <a:moveTo>
                    <a:pt x="198272" y="178054"/>
                  </a:moveTo>
                  <a:lnTo>
                    <a:pt x="91528" y="178054"/>
                  </a:lnTo>
                  <a:lnTo>
                    <a:pt x="0" y="659574"/>
                  </a:lnTo>
                  <a:lnTo>
                    <a:pt x="106756" y="659574"/>
                  </a:lnTo>
                  <a:lnTo>
                    <a:pt x="198272" y="178054"/>
                  </a:lnTo>
                  <a:close/>
                </a:path>
                <a:path w="236219" h="659764">
                  <a:moveTo>
                    <a:pt x="235673" y="0"/>
                  </a:moveTo>
                  <a:lnTo>
                    <a:pt x="128917" y="0"/>
                  </a:lnTo>
                  <a:lnTo>
                    <a:pt x="112560" y="86906"/>
                  </a:lnTo>
                  <a:lnTo>
                    <a:pt x="219316" y="86906"/>
                  </a:lnTo>
                  <a:lnTo>
                    <a:pt x="235673" y="0"/>
                  </a:lnTo>
                  <a:close/>
                </a:path>
              </a:pathLst>
            </a:custGeom>
            <a:solidFill>
              <a:srgbClr val="EE4A9A"/>
            </a:solidFill>
          </p:spPr>
          <p:txBody>
            <a:bodyPr wrap="square" lIns="0" tIns="0" rIns="0" bIns="0" rtlCol="0"/>
            <a:lstStyle/>
            <a:p>
              <a:endParaRPr/>
            </a:p>
          </p:txBody>
        </p:sp>
      </p:grpSp>
      <p:sp>
        <p:nvSpPr>
          <p:cNvPr id="9" name="object 9"/>
          <p:cNvSpPr txBox="1"/>
          <p:nvPr/>
        </p:nvSpPr>
        <p:spPr>
          <a:xfrm>
            <a:off x="8915400" y="4119776"/>
            <a:ext cx="2670175" cy="3164840"/>
          </a:xfrm>
          <a:prstGeom prst="rect">
            <a:avLst/>
          </a:prstGeom>
        </p:spPr>
        <p:txBody>
          <a:bodyPr vert="horz" wrap="square" lIns="0" tIns="12700" rIns="0" bIns="0" rtlCol="0">
            <a:spAutoFit/>
          </a:bodyPr>
          <a:lstStyle/>
          <a:p>
            <a:pPr marL="12700">
              <a:lnSpc>
                <a:spcPct val="100000"/>
              </a:lnSpc>
              <a:spcBef>
                <a:spcPts val="100"/>
              </a:spcBef>
            </a:pPr>
            <a:r>
              <a:rPr sz="1900" b="1" spc="10" dirty="0">
                <a:solidFill>
                  <a:srgbClr val="FFFFFF"/>
                </a:solidFill>
                <a:latin typeface="Montserrat"/>
                <a:cs typeface="Montserrat"/>
              </a:rPr>
              <a:t>LIMSI-CNRS </a:t>
            </a:r>
            <a:endParaRPr sz="1900" dirty="0">
              <a:latin typeface="Montserrat"/>
              <a:cs typeface="Montserrat"/>
            </a:endParaRPr>
          </a:p>
          <a:p>
            <a:pPr marL="12700" marR="5080">
              <a:lnSpc>
                <a:spcPct val="100000"/>
              </a:lnSpc>
            </a:pPr>
            <a:r>
              <a:rPr sz="1900" spc="-5" dirty="0">
                <a:solidFill>
                  <a:srgbClr val="EE4A9A"/>
                </a:solidFill>
                <a:latin typeface="Montserrat-Medium"/>
                <a:cs typeface="Montserrat-Medium"/>
              </a:rPr>
              <a:t>Jean-Claude MARTIN, </a:t>
            </a:r>
            <a:r>
              <a:rPr sz="1900" spc="-35" dirty="0">
                <a:solidFill>
                  <a:srgbClr val="EE4A9A"/>
                </a:solidFill>
                <a:latin typeface="Montserrat-Medium"/>
                <a:cs typeface="Montserrat-Medium"/>
              </a:rPr>
              <a:t>Tom </a:t>
            </a:r>
            <a:r>
              <a:rPr sz="1900" spc="-10" dirty="0">
                <a:solidFill>
                  <a:srgbClr val="EE4A9A"/>
                </a:solidFill>
                <a:latin typeface="Montserrat-Medium"/>
                <a:cs typeface="Montserrat-Medium"/>
              </a:rPr>
              <a:t>GIRAUD,</a:t>
            </a:r>
            <a:endParaRPr sz="1900" dirty="0">
              <a:latin typeface="Montserrat-Medium"/>
              <a:cs typeface="Montserrat-Medium"/>
            </a:endParaRPr>
          </a:p>
          <a:p>
            <a:pPr marL="12700" marR="375920">
              <a:lnSpc>
                <a:spcPct val="100000"/>
              </a:lnSpc>
            </a:pPr>
            <a:r>
              <a:rPr sz="1900" spc="-5" dirty="0">
                <a:solidFill>
                  <a:srgbClr val="EE4A9A"/>
                </a:solidFill>
                <a:latin typeface="Montserrat-Medium"/>
                <a:cs typeface="Montserrat-Medium"/>
              </a:rPr>
              <a:t>Brian </a:t>
            </a:r>
            <a:r>
              <a:rPr sz="1900" spc="-25" dirty="0">
                <a:solidFill>
                  <a:srgbClr val="EE4A9A"/>
                </a:solidFill>
                <a:latin typeface="Montserrat-Medium"/>
                <a:cs typeface="Montserrat-Medium"/>
              </a:rPr>
              <a:t>RAVENET, </a:t>
            </a:r>
            <a:r>
              <a:rPr sz="1900" dirty="0">
                <a:solidFill>
                  <a:srgbClr val="EE4A9A"/>
                </a:solidFill>
                <a:latin typeface="Montserrat-Medium"/>
                <a:cs typeface="Montserrat-Medium"/>
              </a:rPr>
              <a:t>Elise </a:t>
            </a:r>
            <a:r>
              <a:rPr sz="1900" spc="-15" dirty="0">
                <a:solidFill>
                  <a:srgbClr val="EE4A9A"/>
                </a:solidFill>
                <a:latin typeface="Montserrat-Medium"/>
                <a:cs typeface="Montserrat-Medium"/>
              </a:rPr>
              <a:t>PRIGENT, </a:t>
            </a:r>
            <a:r>
              <a:rPr sz="1900" spc="-5" dirty="0">
                <a:solidFill>
                  <a:srgbClr val="EE4A9A"/>
                </a:solidFill>
                <a:latin typeface="Montserrat-Medium"/>
                <a:cs typeface="Montserrat-Medium"/>
              </a:rPr>
              <a:t>Dorine </a:t>
            </a:r>
            <a:r>
              <a:rPr sz="1900" spc="-10" dirty="0">
                <a:solidFill>
                  <a:srgbClr val="EE4A9A"/>
                </a:solidFill>
                <a:latin typeface="Montserrat-Medium"/>
                <a:cs typeface="Montserrat-Medium"/>
              </a:rPr>
              <a:t>CAQUERET</a:t>
            </a:r>
            <a:endParaRPr sz="1900" dirty="0">
              <a:latin typeface="Montserrat-Medium"/>
              <a:cs typeface="Montserrat-Medium"/>
            </a:endParaRPr>
          </a:p>
          <a:p>
            <a:pPr marL="50800" marR="264795">
              <a:lnSpc>
                <a:spcPct val="100000"/>
              </a:lnSpc>
              <a:spcBef>
                <a:spcPts val="1920"/>
              </a:spcBef>
            </a:pPr>
            <a:r>
              <a:rPr sz="1900" b="1" spc="-55" dirty="0">
                <a:solidFill>
                  <a:srgbClr val="FFFFFF"/>
                </a:solidFill>
                <a:latin typeface="Montserrat"/>
                <a:cs typeface="Montserrat"/>
              </a:rPr>
              <a:t>TEDyBEAR </a:t>
            </a:r>
            <a:r>
              <a:rPr sz="1900" b="1" spc="-35" dirty="0">
                <a:solidFill>
                  <a:srgbClr val="FFFFFF"/>
                </a:solidFill>
                <a:latin typeface="Montserrat"/>
                <a:cs typeface="Montserrat"/>
              </a:rPr>
              <a:t>Center</a:t>
            </a:r>
            <a:r>
              <a:rPr sz="1900" b="1" spc="90" dirty="0">
                <a:solidFill>
                  <a:srgbClr val="231E54"/>
                </a:solidFill>
                <a:latin typeface="Montserrat"/>
                <a:cs typeface="Montserrat"/>
              </a:rPr>
              <a:t>: </a:t>
            </a:r>
            <a:r>
              <a:rPr sz="1900" spc="-5" dirty="0">
                <a:solidFill>
                  <a:srgbClr val="EE4A9A"/>
                </a:solidFill>
                <a:latin typeface="Montserrat-Medium"/>
                <a:cs typeface="Montserrat-Medium"/>
              </a:rPr>
              <a:t>Jacqueline </a:t>
            </a:r>
            <a:r>
              <a:rPr sz="1900" spc="5" dirty="0">
                <a:solidFill>
                  <a:srgbClr val="EE4A9A"/>
                </a:solidFill>
                <a:latin typeface="Montserrat-Medium"/>
                <a:cs typeface="Montserrat-Medium"/>
              </a:rPr>
              <a:t>NADEL, </a:t>
            </a:r>
            <a:r>
              <a:rPr sz="1900" dirty="0">
                <a:solidFill>
                  <a:srgbClr val="EE4A9A"/>
                </a:solidFill>
                <a:latin typeface="Montserrat-Medium"/>
                <a:cs typeface="Montserrat-Medium"/>
              </a:rPr>
              <a:t>Justin </a:t>
            </a:r>
            <a:r>
              <a:rPr sz="1900" spc="-10" dirty="0">
                <a:solidFill>
                  <a:srgbClr val="EE4A9A"/>
                </a:solidFill>
                <a:latin typeface="Montserrat-Medium"/>
                <a:cs typeface="Montserrat-Medium"/>
              </a:rPr>
              <a:t>MALLERET, Aurélie </a:t>
            </a:r>
            <a:r>
              <a:rPr sz="1900" dirty="0">
                <a:solidFill>
                  <a:srgbClr val="EE4A9A"/>
                </a:solidFill>
                <a:latin typeface="Montserrat-Medium"/>
                <a:cs typeface="Montserrat-Medium"/>
              </a:rPr>
              <a:t>CHERRIER</a:t>
            </a:r>
            <a:endParaRPr sz="1900" dirty="0">
              <a:latin typeface="Montserrat-Medium"/>
              <a:cs typeface="Montserrat-Medium"/>
            </a:endParaRPr>
          </a:p>
        </p:txBody>
      </p:sp>
      <p:sp>
        <p:nvSpPr>
          <p:cNvPr id="10" name="object 10"/>
          <p:cNvSpPr txBox="1"/>
          <p:nvPr/>
        </p:nvSpPr>
        <p:spPr>
          <a:xfrm>
            <a:off x="1663700" y="8044074"/>
            <a:ext cx="2256790" cy="314960"/>
          </a:xfrm>
          <a:prstGeom prst="rect">
            <a:avLst/>
          </a:prstGeom>
        </p:spPr>
        <p:txBody>
          <a:bodyPr vert="horz" wrap="square" lIns="0" tIns="12700" rIns="0" bIns="0" rtlCol="0">
            <a:spAutoFit/>
          </a:bodyPr>
          <a:lstStyle/>
          <a:p>
            <a:pPr marL="12700">
              <a:lnSpc>
                <a:spcPct val="100000"/>
              </a:lnSpc>
              <a:spcBef>
                <a:spcPts val="100"/>
              </a:spcBef>
            </a:pPr>
            <a:r>
              <a:rPr sz="1900" spc="-15" dirty="0">
                <a:solidFill>
                  <a:srgbClr val="1F233B"/>
                </a:solidFill>
                <a:latin typeface="Montserrat-Medium"/>
                <a:cs typeface="Montserrat-Medium"/>
              </a:rPr>
              <a:t>Work </a:t>
            </a:r>
            <a:r>
              <a:rPr sz="1900" spc="-10" dirty="0">
                <a:solidFill>
                  <a:srgbClr val="1F233B"/>
                </a:solidFill>
                <a:latin typeface="Montserrat-Medium"/>
                <a:cs typeface="Montserrat-Medium"/>
              </a:rPr>
              <a:t>carried out </a:t>
            </a:r>
            <a:r>
              <a:rPr sz="1900" spc="-5" dirty="0">
                <a:solidFill>
                  <a:srgbClr val="1F233B"/>
                </a:solidFill>
                <a:latin typeface="Montserrat-Medium"/>
                <a:cs typeface="Montserrat-Medium"/>
              </a:rPr>
              <a:t>by </a:t>
            </a:r>
            <a:r>
              <a:rPr sz="1900" dirty="0">
                <a:solidFill>
                  <a:srgbClr val="1F233B"/>
                </a:solidFill>
                <a:latin typeface="Montserrat-Medium"/>
                <a:cs typeface="Montserrat-Medium"/>
              </a:rPr>
              <a:t>:</a:t>
            </a:r>
            <a:endParaRPr sz="1900">
              <a:latin typeface="Montserrat-Medium"/>
              <a:cs typeface="Montserrat-Medium"/>
            </a:endParaRPr>
          </a:p>
        </p:txBody>
      </p:sp>
      <p:sp>
        <p:nvSpPr>
          <p:cNvPr id="11" name="object 11"/>
          <p:cNvSpPr txBox="1"/>
          <p:nvPr/>
        </p:nvSpPr>
        <p:spPr>
          <a:xfrm>
            <a:off x="7785100" y="8044074"/>
            <a:ext cx="2425065" cy="314960"/>
          </a:xfrm>
          <a:prstGeom prst="rect">
            <a:avLst/>
          </a:prstGeom>
        </p:spPr>
        <p:txBody>
          <a:bodyPr vert="horz" wrap="square" lIns="0" tIns="12700" rIns="0" bIns="0" rtlCol="0">
            <a:spAutoFit/>
          </a:bodyPr>
          <a:lstStyle/>
          <a:p>
            <a:pPr marL="12700">
              <a:lnSpc>
                <a:spcPct val="100000"/>
              </a:lnSpc>
              <a:spcBef>
                <a:spcPts val="100"/>
              </a:spcBef>
            </a:pPr>
            <a:r>
              <a:rPr sz="1900" spc="-15" dirty="0">
                <a:solidFill>
                  <a:srgbClr val="1F233B"/>
                </a:solidFill>
                <a:latin typeface="Montserrat-Medium"/>
                <a:cs typeface="Montserrat-Medium"/>
              </a:rPr>
              <a:t>Project </a:t>
            </a:r>
            <a:r>
              <a:rPr sz="1900" spc="-5" dirty="0">
                <a:solidFill>
                  <a:srgbClr val="1F233B"/>
                </a:solidFill>
                <a:latin typeface="Montserrat-Medium"/>
                <a:cs typeface="Montserrat-Medium"/>
              </a:rPr>
              <a:t>supported by </a:t>
            </a:r>
            <a:r>
              <a:rPr sz="1900" dirty="0">
                <a:solidFill>
                  <a:srgbClr val="1F233B"/>
                </a:solidFill>
                <a:latin typeface="Montserrat-Medium"/>
                <a:cs typeface="Montserrat-Medium"/>
              </a:rPr>
              <a:t>:</a:t>
            </a:r>
            <a:endParaRPr sz="1900">
              <a:latin typeface="Montserrat-Medium"/>
              <a:cs typeface="Montserrat-Medium"/>
            </a:endParaRPr>
          </a:p>
        </p:txBody>
      </p:sp>
      <p:grpSp>
        <p:nvGrpSpPr>
          <p:cNvPr id="12" name="object 12"/>
          <p:cNvGrpSpPr/>
          <p:nvPr/>
        </p:nvGrpSpPr>
        <p:grpSpPr>
          <a:xfrm>
            <a:off x="2312439" y="8830898"/>
            <a:ext cx="879475" cy="423545"/>
            <a:chOff x="2312439" y="8830898"/>
            <a:chExt cx="879475" cy="423545"/>
          </a:xfrm>
        </p:grpSpPr>
        <p:sp>
          <p:nvSpPr>
            <p:cNvPr id="13" name="object 13"/>
            <p:cNvSpPr/>
            <p:nvPr/>
          </p:nvSpPr>
          <p:spPr>
            <a:xfrm>
              <a:off x="2312439" y="8961134"/>
              <a:ext cx="328930" cy="293370"/>
            </a:xfrm>
            <a:custGeom>
              <a:avLst/>
              <a:gdLst/>
              <a:ahLst/>
              <a:cxnLst/>
              <a:rect l="l" t="t" r="r" b="b"/>
              <a:pathLst>
                <a:path w="328930" h="293370">
                  <a:moveTo>
                    <a:pt x="7002" y="0"/>
                  </a:moveTo>
                  <a:lnTo>
                    <a:pt x="4208" y="190"/>
                  </a:lnTo>
                  <a:lnTo>
                    <a:pt x="563" y="3619"/>
                  </a:lnTo>
                  <a:lnTo>
                    <a:pt x="0" y="48349"/>
                  </a:lnTo>
                  <a:lnTo>
                    <a:pt x="9688" y="94308"/>
                  </a:lnTo>
                  <a:lnTo>
                    <a:pt x="29184" y="139751"/>
                  </a:lnTo>
                  <a:lnTo>
                    <a:pt x="58045" y="182934"/>
                  </a:lnTo>
                  <a:lnTo>
                    <a:pt x="95825" y="222110"/>
                  </a:lnTo>
                  <a:lnTo>
                    <a:pt x="139877" y="254071"/>
                  </a:lnTo>
                  <a:lnTo>
                    <a:pt x="186655" y="276640"/>
                  </a:lnTo>
                  <a:lnTo>
                    <a:pt x="234369" y="289622"/>
                  </a:lnTo>
                  <a:lnTo>
                    <a:pt x="281232" y="292821"/>
                  </a:lnTo>
                  <a:lnTo>
                    <a:pt x="325454" y="286042"/>
                  </a:lnTo>
                  <a:lnTo>
                    <a:pt x="328337" y="281965"/>
                  </a:lnTo>
                  <a:lnTo>
                    <a:pt x="328146" y="279146"/>
                  </a:lnTo>
                  <a:lnTo>
                    <a:pt x="324387" y="275894"/>
                  </a:lnTo>
                  <a:lnTo>
                    <a:pt x="281960" y="274599"/>
                  </a:lnTo>
                  <a:lnTo>
                    <a:pt x="240157" y="266545"/>
                  </a:lnTo>
                  <a:lnTo>
                    <a:pt x="198863" y="251284"/>
                  </a:lnTo>
                  <a:lnTo>
                    <a:pt x="157962" y="228371"/>
                  </a:lnTo>
                  <a:lnTo>
                    <a:pt x="117339" y="197358"/>
                  </a:lnTo>
                  <a:lnTo>
                    <a:pt x="80976" y="161448"/>
                  </a:lnTo>
                  <a:lnTo>
                    <a:pt x="52596" y="124137"/>
                  </a:lnTo>
                  <a:lnTo>
                    <a:pt x="31740" y="85372"/>
                  </a:lnTo>
                  <a:lnTo>
                    <a:pt x="17948" y="45099"/>
                  </a:lnTo>
                  <a:lnTo>
                    <a:pt x="10761" y="3263"/>
                  </a:lnTo>
                  <a:lnTo>
                    <a:pt x="7002" y="0"/>
                  </a:lnTo>
                  <a:close/>
                </a:path>
              </a:pathLst>
            </a:custGeom>
            <a:solidFill>
              <a:srgbClr val="D89923"/>
            </a:solidFill>
          </p:spPr>
          <p:txBody>
            <a:bodyPr wrap="square" lIns="0" tIns="0" rIns="0" bIns="0" rtlCol="0"/>
            <a:lstStyle/>
            <a:p>
              <a:endParaRPr/>
            </a:p>
          </p:txBody>
        </p:sp>
        <p:sp>
          <p:nvSpPr>
            <p:cNvPr id="14" name="object 14"/>
            <p:cNvSpPr/>
            <p:nvPr/>
          </p:nvSpPr>
          <p:spPr>
            <a:xfrm>
              <a:off x="2461001" y="8850280"/>
              <a:ext cx="159918" cy="172034"/>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2651836" y="8886431"/>
              <a:ext cx="313055" cy="135890"/>
            </a:xfrm>
            <a:custGeom>
              <a:avLst/>
              <a:gdLst/>
              <a:ahLst/>
              <a:cxnLst/>
              <a:rect l="l" t="t" r="r" b="b"/>
              <a:pathLst>
                <a:path w="313055" h="135890">
                  <a:moveTo>
                    <a:pt x="24307" y="5753"/>
                  </a:moveTo>
                  <a:lnTo>
                    <a:pt x="22682" y="2400"/>
                  </a:lnTo>
                  <a:lnTo>
                    <a:pt x="19443" y="1003"/>
                  </a:lnTo>
                  <a:lnTo>
                    <a:pt x="18440" y="342"/>
                  </a:lnTo>
                  <a:lnTo>
                    <a:pt x="15011" y="0"/>
                  </a:lnTo>
                  <a:lnTo>
                    <a:pt x="3048" y="0"/>
                  </a:lnTo>
                  <a:lnTo>
                    <a:pt x="0" y="3683"/>
                  </a:lnTo>
                  <a:lnTo>
                    <a:pt x="0" y="130098"/>
                  </a:lnTo>
                  <a:lnTo>
                    <a:pt x="1587" y="133489"/>
                  </a:lnTo>
                  <a:lnTo>
                    <a:pt x="4762" y="134899"/>
                  </a:lnTo>
                  <a:lnTo>
                    <a:pt x="5765" y="135572"/>
                  </a:lnTo>
                  <a:lnTo>
                    <a:pt x="9220" y="135890"/>
                  </a:lnTo>
                  <a:lnTo>
                    <a:pt x="21259" y="135890"/>
                  </a:lnTo>
                  <a:lnTo>
                    <a:pt x="24307" y="132181"/>
                  </a:lnTo>
                  <a:lnTo>
                    <a:pt x="24307" y="124739"/>
                  </a:lnTo>
                  <a:lnTo>
                    <a:pt x="24307" y="5753"/>
                  </a:lnTo>
                  <a:close/>
                </a:path>
                <a:path w="313055" h="135890">
                  <a:moveTo>
                    <a:pt x="312699" y="44640"/>
                  </a:moveTo>
                  <a:lnTo>
                    <a:pt x="308787" y="25298"/>
                  </a:lnTo>
                  <a:lnTo>
                    <a:pt x="297053" y="11480"/>
                  </a:lnTo>
                  <a:lnTo>
                    <a:pt x="277495" y="3200"/>
                  </a:lnTo>
                  <a:lnTo>
                    <a:pt x="250113" y="431"/>
                  </a:lnTo>
                  <a:lnTo>
                    <a:pt x="239318" y="508"/>
                  </a:lnTo>
                  <a:lnTo>
                    <a:pt x="199771" y="5486"/>
                  </a:lnTo>
                  <a:lnTo>
                    <a:pt x="185572" y="12026"/>
                  </a:lnTo>
                  <a:lnTo>
                    <a:pt x="178282" y="8178"/>
                  </a:lnTo>
                  <a:lnTo>
                    <a:pt x="121450" y="431"/>
                  </a:lnTo>
                  <a:lnTo>
                    <a:pt x="93014" y="3200"/>
                  </a:lnTo>
                  <a:lnTo>
                    <a:pt x="72707" y="11480"/>
                  </a:lnTo>
                  <a:lnTo>
                    <a:pt x="60528" y="25298"/>
                  </a:lnTo>
                  <a:lnTo>
                    <a:pt x="56464" y="44640"/>
                  </a:lnTo>
                  <a:lnTo>
                    <a:pt x="56464" y="132181"/>
                  </a:lnTo>
                  <a:lnTo>
                    <a:pt x="60147" y="135890"/>
                  </a:lnTo>
                  <a:lnTo>
                    <a:pt x="74841" y="135890"/>
                  </a:lnTo>
                  <a:lnTo>
                    <a:pt x="79108" y="135572"/>
                  </a:lnTo>
                  <a:lnTo>
                    <a:pt x="80340" y="134899"/>
                  </a:lnTo>
                  <a:lnTo>
                    <a:pt x="84289" y="133489"/>
                  </a:lnTo>
                  <a:lnTo>
                    <a:pt x="86271" y="130098"/>
                  </a:lnTo>
                  <a:lnTo>
                    <a:pt x="86271" y="41529"/>
                  </a:lnTo>
                  <a:lnTo>
                    <a:pt x="88671" y="34366"/>
                  </a:lnTo>
                  <a:lnTo>
                    <a:pt x="95885" y="29248"/>
                  </a:lnTo>
                  <a:lnTo>
                    <a:pt x="107886" y="26174"/>
                  </a:lnTo>
                  <a:lnTo>
                    <a:pt x="124688" y="25146"/>
                  </a:lnTo>
                  <a:lnTo>
                    <a:pt x="133261" y="25539"/>
                  </a:lnTo>
                  <a:lnTo>
                    <a:pt x="150736" y="25577"/>
                  </a:lnTo>
                  <a:lnTo>
                    <a:pt x="157175" y="26568"/>
                  </a:lnTo>
                  <a:lnTo>
                    <a:pt x="166878" y="31369"/>
                  </a:lnTo>
                  <a:lnTo>
                    <a:pt x="169760" y="36791"/>
                  </a:lnTo>
                  <a:lnTo>
                    <a:pt x="169760" y="132181"/>
                  </a:lnTo>
                  <a:lnTo>
                    <a:pt x="173469" y="135890"/>
                  </a:lnTo>
                  <a:lnTo>
                    <a:pt x="188252" y="135890"/>
                  </a:lnTo>
                  <a:lnTo>
                    <a:pt x="192532" y="135572"/>
                  </a:lnTo>
                  <a:lnTo>
                    <a:pt x="193763" y="134899"/>
                  </a:lnTo>
                  <a:lnTo>
                    <a:pt x="197802" y="133489"/>
                  </a:lnTo>
                  <a:lnTo>
                    <a:pt x="199834" y="130098"/>
                  </a:lnTo>
                  <a:lnTo>
                    <a:pt x="199834" y="36220"/>
                  </a:lnTo>
                  <a:lnTo>
                    <a:pt x="204266" y="30467"/>
                  </a:lnTo>
                  <a:lnTo>
                    <a:pt x="217068" y="26606"/>
                  </a:lnTo>
                  <a:lnTo>
                    <a:pt x="225120" y="25768"/>
                  </a:lnTo>
                  <a:lnTo>
                    <a:pt x="237363" y="25196"/>
                  </a:lnTo>
                  <a:lnTo>
                    <a:pt x="244754" y="25146"/>
                  </a:lnTo>
                  <a:lnTo>
                    <a:pt x="261378" y="26149"/>
                  </a:lnTo>
                  <a:lnTo>
                    <a:pt x="273253" y="29171"/>
                  </a:lnTo>
                  <a:lnTo>
                    <a:pt x="280377" y="34201"/>
                  </a:lnTo>
                  <a:lnTo>
                    <a:pt x="282752" y="41249"/>
                  </a:lnTo>
                  <a:lnTo>
                    <a:pt x="282752" y="130098"/>
                  </a:lnTo>
                  <a:lnTo>
                    <a:pt x="284784" y="133489"/>
                  </a:lnTo>
                  <a:lnTo>
                    <a:pt x="288836" y="134899"/>
                  </a:lnTo>
                  <a:lnTo>
                    <a:pt x="290055" y="135572"/>
                  </a:lnTo>
                  <a:lnTo>
                    <a:pt x="294347" y="135890"/>
                  </a:lnTo>
                  <a:lnTo>
                    <a:pt x="309029" y="135890"/>
                  </a:lnTo>
                  <a:lnTo>
                    <a:pt x="312699" y="132181"/>
                  </a:lnTo>
                  <a:lnTo>
                    <a:pt x="312699" y="124739"/>
                  </a:lnTo>
                  <a:lnTo>
                    <a:pt x="312699" y="44640"/>
                  </a:lnTo>
                  <a:close/>
                </a:path>
              </a:pathLst>
            </a:custGeom>
            <a:solidFill>
              <a:srgbClr val="302163"/>
            </a:solidFill>
          </p:spPr>
          <p:txBody>
            <a:bodyPr wrap="square" lIns="0" tIns="0" rIns="0" bIns="0" rtlCol="0"/>
            <a:lstStyle/>
            <a:p>
              <a:endParaRPr/>
            </a:p>
          </p:txBody>
        </p:sp>
        <p:sp>
          <p:nvSpPr>
            <p:cNvPr id="16" name="object 16"/>
            <p:cNvSpPr/>
            <p:nvPr/>
          </p:nvSpPr>
          <p:spPr>
            <a:xfrm>
              <a:off x="2993686" y="8886856"/>
              <a:ext cx="140588" cy="135458"/>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159036" y="8830907"/>
              <a:ext cx="33020" cy="191770"/>
            </a:xfrm>
            <a:custGeom>
              <a:avLst/>
              <a:gdLst/>
              <a:ahLst/>
              <a:cxnLst/>
              <a:rect l="l" t="t" r="r" b="b"/>
              <a:pathLst>
                <a:path w="33019" h="191770">
                  <a:moveTo>
                    <a:pt x="27228" y="61277"/>
                  </a:moveTo>
                  <a:lnTo>
                    <a:pt x="25603" y="57924"/>
                  </a:lnTo>
                  <a:lnTo>
                    <a:pt x="22364" y="56527"/>
                  </a:lnTo>
                  <a:lnTo>
                    <a:pt x="21361" y="55867"/>
                  </a:lnTo>
                  <a:lnTo>
                    <a:pt x="17932" y="55524"/>
                  </a:lnTo>
                  <a:lnTo>
                    <a:pt x="5969" y="55524"/>
                  </a:lnTo>
                  <a:lnTo>
                    <a:pt x="2933" y="59207"/>
                  </a:lnTo>
                  <a:lnTo>
                    <a:pt x="2933" y="185623"/>
                  </a:lnTo>
                  <a:lnTo>
                    <a:pt x="4508" y="189014"/>
                  </a:lnTo>
                  <a:lnTo>
                    <a:pt x="7683" y="190423"/>
                  </a:lnTo>
                  <a:lnTo>
                    <a:pt x="8686" y="191096"/>
                  </a:lnTo>
                  <a:lnTo>
                    <a:pt x="12153" y="191414"/>
                  </a:lnTo>
                  <a:lnTo>
                    <a:pt x="24180" y="191414"/>
                  </a:lnTo>
                  <a:lnTo>
                    <a:pt x="27228" y="187706"/>
                  </a:lnTo>
                  <a:lnTo>
                    <a:pt x="27228" y="180263"/>
                  </a:lnTo>
                  <a:lnTo>
                    <a:pt x="27228" y="61277"/>
                  </a:lnTo>
                  <a:close/>
                </a:path>
                <a:path w="33019" h="191770">
                  <a:moveTo>
                    <a:pt x="32562" y="7289"/>
                  </a:moveTo>
                  <a:lnTo>
                    <a:pt x="25273" y="0"/>
                  </a:lnTo>
                  <a:lnTo>
                    <a:pt x="7289" y="0"/>
                  </a:lnTo>
                  <a:lnTo>
                    <a:pt x="0" y="7289"/>
                  </a:lnTo>
                  <a:lnTo>
                    <a:pt x="0" y="25247"/>
                  </a:lnTo>
                  <a:lnTo>
                    <a:pt x="7289" y="32537"/>
                  </a:lnTo>
                  <a:lnTo>
                    <a:pt x="16281" y="32537"/>
                  </a:lnTo>
                  <a:lnTo>
                    <a:pt x="25273" y="32537"/>
                  </a:lnTo>
                  <a:lnTo>
                    <a:pt x="32562" y="25247"/>
                  </a:lnTo>
                  <a:lnTo>
                    <a:pt x="32562" y="7289"/>
                  </a:lnTo>
                  <a:close/>
                </a:path>
              </a:pathLst>
            </a:custGeom>
            <a:solidFill>
              <a:srgbClr val="302163"/>
            </a:solidFill>
          </p:spPr>
          <p:txBody>
            <a:bodyPr wrap="square" lIns="0" tIns="0" rIns="0" bIns="0" rtlCol="0"/>
            <a:lstStyle/>
            <a:p>
              <a:endParaRPr/>
            </a:p>
          </p:txBody>
        </p:sp>
        <p:sp>
          <p:nvSpPr>
            <p:cNvPr id="18" name="object 18"/>
            <p:cNvSpPr/>
            <p:nvPr/>
          </p:nvSpPr>
          <p:spPr>
            <a:xfrm>
              <a:off x="2651823" y="8886444"/>
              <a:ext cx="24320" cy="10972"/>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647922" y="8830898"/>
              <a:ext cx="33020" cy="33020"/>
            </a:xfrm>
            <a:custGeom>
              <a:avLst/>
              <a:gdLst/>
              <a:ahLst/>
              <a:cxnLst/>
              <a:rect l="l" t="t" r="r" b="b"/>
              <a:pathLst>
                <a:path w="33019" h="33020">
                  <a:moveTo>
                    <a:pt x="25273" y="0"/>
                  </a:moveTo>
                  <a:lnTo>
                    <a:pt x="7289" y="0"/>
                  </a:lnTo>
                  <a:lnTo>
                    <a:pt x="0" y="7289"/>
                  </a:lnTo>
                  <a:lnTo>
                    <a:pt x="0" y="25247"/>
                  </a:lnTo>
                  <a:lnTo>
                    <a:pt x="7289" y="32537"/>
                  </a:lnTo>
                  <a:lnTo>
                    <a:pt x="16281" y="32537"/>
                  </a:lnTo>
                  <a:lnTo>
                    <a:pt x="25273" y="32537"/>
                  </a:lnTo>
                  <a:lnTo>
                    <a:pt x="32562" y="25247"/>
                  </a:lnTo>
                  <a:lnTo>
                    <a:pt x="32562" y="7289"/>
                  </a:lnTo>
                  <a:lnTo>
                    <a:pt x="25273" y="0"/>
                  </a:lnTo>
                  <a:close/>
                </a:path>
              </a:pathLst>
            </a:custGeom>
            <a:solidFill>
              <a:srgbClr val="302163"/>
            </a:solidFill>
          </p:spPr>
          <p:txBody>
            <a:bodyPr wrap="square" lIns="0" tIns="0" rIns="0" bIns="0" rtlCol="0"/>
            <a:lstStyle/>
            <a:p>
              <a:endParaRPr/>
            </a:p>
          </p:txBody>
        </p:sp>
      </p:grpSp>
      <p:sp>
        <p:nvSpPr>
          <p:cNvPr id="20" name="object 20"/>
          <p:cNvSpPr/>
          <p:nvPr/>
        </p:nvSpPr>
        <p:spPr>
          <a:xfrm>
            <a:off x="3451807" y="8624644"/>
            <a:ext cx="739192" cy="739192"/>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1273613" y="8431510"/>
            <a:ext cx="830059" cy="829836"/>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6220962" y="8517382"/>
            <a:ext cx="1682326" cy="885730"/>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8155973" y="8724124"/>
            <a:ext cx="1934043" cy="575754"/>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10379464" y="8574517"/>
            <a:ext cx="1332610" cy="840475"/>
          </a:xfrm>
          <a:prstGeom prst="rect">
            <a:avLst/>
          </a:prstGeom>
          <a:blipFill>
            <a:blip r:embed="rId10" cstate="print"/>
            <a:stretch>
              <a:fillRect/>
            </a:stretch>
          </a:blipFill>
        </p:spPr>
        <p:txBody>
          <a:bodyPr wrap="square" lIns="0" tIns="0" rIns="0" bIns="0" rtlCol="0"/>
          <a:lstStyle/>
          <a:p>
            <a:endParaRPr/>
          </a:p>
        </p:txBody>
      </p:sp>
      <p:sp>
        <p:nvSpPr>
          <p:cNvPr id="25" name="object 25"/>
          <p:cNvSpPr txBox="1"/>
          <p:nvPr/>
        </p:nvSpPr>
        <p:spPr>
          <a:xfrm>
            <a:off x="1257300" y="9258082"/>
            <a:ext cx="838835" cy="205104"/>
          </a:xfrm>
          <a:prstGeom prst="rect">
            <a:avLst/>
          </a:prstGeom>
        </p:spPr>
        <p:txBody>
          <a:bodyPr vert="horz" wrap="square" lIns="0" tIns="15875" rIns="0" bIns="0" rtlCol="0">
            <a:spAutoFit/>
          </a:bodyPr>
          <a:lstStyle/>
          <a:p>
            <a:pPr marL="12700">
              <a:lnSpc>
                <a:spcPct val="100000"/>
              </a:lnSpc>
              <a:spcBef>
                <a:spcPts val="125"/>
              </a:spcBef>
            </a:pPr>
            <a:r>
              <a:rPr sz="1150" b="1" spc="-15" dirty="0">
                <a:solidFill>
                  <a:srgbClr val="99559A"/>
                </a:solidFill>
                <a:latin typeface="Montserrat"/>
                <a:cs typeface="Montserrat"/>
              </a:rPr>
              <a:t>TEDyBEAR</a:t>
            </a:r>
            <a:endParaRPr sz="1150">
              <a:latin typeface="Montserrat"/>
              <a:cs typeface="Montserrat"/>
            </a:endParaRPr>
          </a:p>
        </p:txBody>
      </p:sp>
      <p:pic>
        <p:nvPicPr>
          <p:cNvPr id="27" name="Image 26">
            <a:extLst>
              <a:ext uri="{FF2B5EF4-FFF2-40B4-BE49-F238E27FC236}">
                <a16:creationId xmlns:a16="http://schemas.microsoft.com/office/drawing/2014/main" id="{7057B322-D996-49AD-8A70-26C6B8FE9DC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9196" y="8517382"/>
            <a:ext cx="1163742" cy="896355"/>
          </a:xfrm>
          <a:prstGeom prst="rect">
            <a:avLst/>
          </a:prstGeom>
        </p:spPr>
      </p:pic>
      <p:sp>
        <p:nvSpPr>
          <p:cNvPr id="28" name="Espace réservé du numéro de diapositive 27">
            <a:extLst>
              <a:ext uri="{FF2B5EF4-FFF2-40B4-BE49-F238E27FC236}">
                <a16:creationId xmlns:a16="http://schemas.microsoft.com/office/drawing/2014/main" id="{F5FFA34D-6A3D-4737-BE4C-CC01CF072F55}"/>
              </a:ext>
            </a:extLst>
          </p:cNvPr>
          <p:cNvSpPr>
            <a:spLocks noGrp="1"/>
          </p:cNvSpPr>
          <p:nvPr>
            <p:ph type="sldNum" sz="quarter" idx="7"/>
          </p:nvPr>
        </p:nvSpPr>
        <p:spPr/>
        <p:txBody>
          <a:bodyPr/>
          <a:lstStyle/>
          <a:p>
            <a:fld id="{B6F15528-21DE-4FAA-801E-634DDDAF4B2B}" type="slidenum">
              <a:rPr lang="fr-FR" smtClean="0"/>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43306" y="609727"/>
            <a:ext cx="12118187" cy="1085867"/>
          </a:xfrm>
          <a:prstGeom prst="rect">
            <a:avLst/>
          </a:prstGeom>
        </p:spPr>
        <p:txBody>
          <a:bodyPr spcFirstLastPara="1" wrap="square" lIns="130027" tIns="130027" rIns="130027" bIns="130027" anchor="t" anchorCtr="0">
            <a:noAutofit/>
          </a:bodyPr>
          <a:lstStyle/>
          <a:p>
            <a:pPr algn="l" rtl="0"/>
            <a:r>
              <a:rPr lang="en" dirty="0"/>
              <a:t>Collaborative motor actions </a:t>
            </a:r>
            <a:endParaRPr dirty="0"/>
          </a:p>
        </p:txBody>
      </p:sp>
      <p:sp>
        <p:nvSpPr>
          <p:cNvPr id="119" name="Google Shape;119;p21"/>
          <p:cNvSpPr txBox="1">
            <a:spLocks noGrp="1"/>
          </p:cNvSpPr>
          <p:nvPr>
            <p:ph type="body" idx="1"/>
          </p:nvPr>
        </p:nvSpPr>
        <p:spPr>
          <a:xfrm>
            <a:off x="36882" y="1758497"/>
            <a:ext cx="13004800" cy="6478507"/>
          </a:xfrm>
          <a:prstGeom prst="rect">
            <a:avLst/>
          </a:prstGeom>
        </p:spPr>
        <p:txBody>
          <a:bodyPr spcFirstLastPara="1" wrap="square" lIns="130027" tIns="130027" rIns="130027" bIns="130027" anchor="t" anchorCtr="0">
            <a:noAutofit/>
          </a:bodyPr>
          <a:lstStyle/>
          <a:p>
            <a:pPr indent="-505734" algn="l" rtl="0">
              <a:buSzPts val="2000"/>
            </a:pPr>
            <a:r>
              <a:rPr lang="en" sz="3200" u="sng" dirty="0">
                <a:latin typeface="Montserrat Medium" panose="00000600000000000000" pitchFamily="2" charset="0"/>
              </a:rPr>
              <a:t>Difficulties </a:t>
            </a:r>
            <a:br>
              <a:rPr lang="en" sz="3200" dirty="0">
                <a:latin typeface="Montserrat Medium" panose="00000600000000000000" pitchFamily="2" charset="0"/>
              </a:rPr>
            </a:br>
            <a:br>
              <a:rPr lang="en" sz="3200" dirty="0">
                <a:latin typeface="Montserrat Medium" panose="00000600000000000000" pitchFamily="2" charset="0"/>
              </a:rPr>
            </a:br>
            <a:r>
              <a:rPr lang="fr-FR" sz="3200" dirty="0">
                <a:latin typeface="Montserrat Medium" panose="00000600000000000000" pitchFamily="2" charset="0"/>
              </a:rPr>
              <a:t>a collaborative driving action requires </a:t>
            </a:r>
            <a:br>
              <a:rPr lang="fr-FR" sz="3200" dirty="0">
                <a:latin typeface="Montserrat Medium" panose="00000600000000000000" pitchFamily="2" charset="0"/>
              </a:rPr>
            </a:br>
            <a:r>
              <a:rPr lang="fr-FR" sz="3200" dirty="0">
                <a:latin typeface="Montserrat Medium" panose="00000600000000000000" pitchFamily="2" charset="0"/>
              </a:rPr>
              <a:t>a </a:t>
            </a:r>
            <a:r>
              <a:rPr lang="fr-FR" sz="3200" i="1" dirty="0">
                <a:latin typeface="Montserrat Medium" panose="00000600000000000000" pitchFamily="2" charset="0"/>
              </a:rPr>
              <a:t>driving dialogue </a:t>
            </a:r>
            <a:r>
              <a:rPr lang="fr-FR" sz="3200" dirty="0">
                <a:latin typeface="Montserrat Medium" panose="00000600000000000000" pitchFamily="2" charset="0"/>
              </a:rPr>
              <a:t>: </a:t>
            </a:r>
            <a:br>
              <a:rPr lang="fr-FR" sz="3200" dirty="0">
                <a:latin typeface="Montserrat Medium" panose="00000600000000000000" pitchFamily="2" charset="0"/>
              </a:rPr>
            </a:br>
            <a:br>
              <a:rPr lang="fr-FR" sz="3200" dirty="0">
                <a:latin typeface="Montserrat Medium" panose="00000600000000000000" pitchFamily="2" charset="0"/>
              </a:rPr>
            </a:br>
            <a:r>
              <a:rPr lang="fr-FR" sz="3200" dirty="0">
                <a:latin typeface="Montserrat Medium" panose="00000600000000000000" pitchFamily="2" charset="0"/>
              </a:rPr>
              <a:t>you have to take into account the movements of the other person. </a:t>
            </a:r>
            <a:br>
              <a:rPr lang="fr-FR" sz="3200" dirty="0">
                <a:latin typeface="Montserrat Medium" panose="00000600000000000000" pitchFamily="2" charset="0"/>
              </a:rPr>
            </a:br>
            <a:r>
              <a:rPr lang="fr-FR" sz="3200" dirty="0">
                <a:latin typeface="Montserrat Medium" panose="00000600000000000000" pitchFamily="2" charset="0"/>
              </a:rPr>
              <a:t>in our own movements</a:t>
            </a:r>
            <a:br>
              <a:rPr lang="fr-FR" sz="3200" dirty="0">
                <a:latin typeface="Montserrat Medium" panose="00000600000000000000" pitchFamily="2" charset="0"/>
              </a:rPr>
            </a:br>
            <a:r>
              <a:rPr lang="fr-FR" sz="3200" dirty="0">
                <a:latin typeface="Montserrat Medium" panose="00000600000000000000" pitchFamily="2" charset="0"/>
              </a:rPr>
              <a:t>=&gt; </a:t>
            </a:r>
            <a:br>
              <a:rPr lang="fr-FR" sz="3200" dirty="0">
                <a:latin typeface="Montserrat Medium" panose="00000600000000000000" pitchFamily="2" charset="0"/>
              </a:rPr>
            </a:br>
            <a:br>
              <a:rPr lang="fr-FR" sz="3200" dirty="0">
                <a:latin typeface="Montserrat Medium" panose="00000600000000000000" pitchFamily="2" charset="0"/>
              </a:rPr>
            </a:br>
            <a:r>
              <a:rPr lang="fr-FR" sz="3200" dirty="0">
                <a:latin typeface="Montserrat Medium" panose="00000600000000000000" pitchFamily="2" charset="0"/>
              </a:rPr>
              <a:t>this requires motor coordination in pairs : </a:t>
            </a:r>
            <a:br>
              <a:rPr lang="fr-FR" sz="3200" dirty="0">
                <a:latin typeface="Montserrat Medium" panose="00000600000000000000" pitchFamily="2" charset="0"/>
              </a:rPr>
            </a:br>
            <a:r>
              <a:rPr lang="fr-FR" sz="3200" dirty="0">
                <a:latin typeface="Montserrat Medium" panose="00000600000000000000" pitchFamily="2" charset="0"/>
              </a:rPr>
              <a:t>you have to adjust to each other's rhythm and posture. </a:t>
            </a:r>
            <a:br>
              <a:rPr lang="fr-FR" sz="3200" dirty="0">
                <a:latin typeface="Montserrat Medium" panose="00000600000000000000" pitchFamily="2" charset="0"/>
              </a:rPr>
            </a:br>
            <a:r>
              <a:rPr lang="fr-FR" sz="3200" dirty="0">
                <a:latin typeface="Montserrat Medium" panose="00000600000000000000" pitchFamily="2" charset="0"/>
              </a:rPr>
              <a:t>for example to lift an object at the same time</a:t>
            </a:r>
            <a:br>
              <a:rPr lang="en" sz="3200" dirty="0">
                <a:latin typeface="Montserrat Medium" panose="00000600000000000000" pitchFamily="2" charset="0"/>
              </a:rPr>
            </a:br>
            <a:br>
              <a:rPr lang="en" sz="3200" dirty="0">
                <a:latin typeface="Montserrat Medium" panose="00000600000000000000" pitchFamily="2" charset="0"/>
              </a:rPr>
            </a:br>
            <a:endParaRPr lang="en" sz="3200" dirty="0">
              <a:latin typeface="Montserrat Medium" panose="00000600000000000000" pitchFamily="2" charset="0"/>
            </a:endParaRPr>
          </a:p>
          <a:p>
            <a:pPr indent="-505734" algn="l" rtl="0">
              <a:buSzPts val="2000"/>
            </a:pPr>
            <a:endParaRPr sz="3200" dirty="0">
              <a:latin typeface="Montserrat Medium" panose="00000600000000000000" pitchFamily="2" charset="0"/>
            </a:endParaRPr>
          </a:p>
        </p:txBody>
      </p:sp>
      <p:sp>
        <p:nvSpPr>
          <p:cNvPr id="2" name="Espace réservé du numéro de diapositive 1">
            <a:extLst>
              <a:ext uri="{FF2B5EF4-FFF2-40B4-BE49-F238E27FC236}">
                <a16:creationId xmlns:a16="http://schemas.microsoft.com/office/drawing/2014/main" id="{E623B121-4BB2-4B8F-B3B2-44AC9BBBFFFB}"/>
              </a:ext>
            </a:extLst>
          </p:cNvPr>
          <p:cNvSpPr>
            <a:spLocks noGrp="1"/>
          </p:cNvSpPr>
          <p:nvPr>
            <p:ph type="sldNum" idx="12"/>
          </p:nvPr>
        </p:nvSpPr>
        <p:spPr/>
        <p:txBody>
          <a:bodyPr/>
          <a:lstStyle/>
          <a:p>
            <a:fld id="{00000000-1234-1234-1234-123412341234}"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4585" y="838200"/>
            <a:ext cx="10755630" cy="1120820"/>
          </a:xfrm>
          <a:prstGeom prst="rect">
            <a:avLst/>
          </a:prstGeom>
        </p:spPr>
        <p:txBody>
          <a:bodyPr vert="horz" wrap="square" lIns="0" tIns="12700" rIns="0" bIns="0" rtlCol="0">
            <a:spAutoFit/>
          </a:bodyPr>
          <a:lstStyle/>
          <a:p>
            <a:pPr marL="12700">
              <a:lnSpc>
                <a:spcPct val="100000"/>
              </a:lnSpc>
              <a:spcBef>
                <a:spcPts val="100"/>
              </a:spcBef>
            </a:pPr>
            <a:r>
              <a:rPr spc="-50" dirty="0"/>
              <a:t>Collaborative </a:t>
            </a:r>
            <a:r>
              <a:rPr spc="-65" dirty="0" err="1"/>
              <a:t>motor </a:t>
            </a:r>
            <a:r>
              <a:rPr lang="fr-FR" spc="-45" dirty="0"/>
              <a:t>actions </a:t>
            </a:r>
            <a:br>
              <a:rPr lang="fr-FR" spc="-50" dirty="0"/>
            </a:br>
            <a:r>
              <a:rPr lang="fr-FR" spc="-50" dirty="0"/>
              <a:t>and children with severe non-verbal ASDs </a:t>
            </a:r>
            <a:endParaRPr spc="-50" dirty="0"/>
          </a:p>
        </p:txBody>
      </p:sp>
      <p:sp>
        <p:nvSpPr>
          <p:cNvPr id="3" name="object 3"/>
          <p:cNvSpPr txBox="1"/>
          <p:nvPr/>
        </p:nvSpPr>
        <p:spPr>
          <a:xfrm>
            <a:off x="444500" y="3048000"/>
            <a:ext cx="12115800" cy="5201423"/>
          </a:xfrm>
          <a:prstGeom prst="rect">
            <a:avLst/>
          </a:prstGeom>
        </p:spPr>
        <p:txBody>
          <a:bodyPr vert="horz" wrap="square" lIns="0" tIns="58419" rIns="0" bIns="0" rtlCol="0">
            <a:spAutoFit/>
          </a:bodyPr>
          <a:lstStyle/>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Parents of children with severe nonverbal ASDs report that their children do not help spontaneously, </a:t>
            </a:r>
            <a:br>
              <a:rPr lang="fr-FR" sz="3000" spc="130" dirty="0">
                <a:solidFill>
                  <a:srgbClr val="1F233B"/>
                </a:solidFill>
                <a:latin typeface="Montserrat-Medium"/>
                <a:cs typeface="Montserrat-Medium"/>
              </a:rPr>
            </a:br>
            <a:r>
              <a:rPr lang="fr-FR" sz="3000" spc="130" dirty="0">
                <a:solidFill>
                  <a:srgbClr val="1F233B"/>
                </a:solidFill>
                <a:latin typeface="Montserrat-Medium"/>
                <a:cs typeface="Montserrat-Medium"/>
              </a:rPr>
              <a:t>and the parents do not ask them to do so.</a:t>
            </a:r>
          </a:p>
          <a:p>
            <a:pPr marL="12700">
              <a:lnSpc>
                <a:spcPts val="3240"/>
              </a:lnSpc>
            </a:pPr>
            <a:endParaRPr sz="3000" dirty="0">
              <a:latin typeface="Montserrat-Medium"/>
              <a:cs typeface="Montserrat-Medium"/>
            </a:endParaRPr>
          </a:p>
          <a:p>
            <a:pPr marL="264795" indent="-252729">
              <a:lnSpc>
                <a:spcPts val="3450"/>
              </a:lnSpc>
              <a:spcBef>
                <a:spcPts val="3000"/>
              </a:spcBef>
              <a:buClr>
                <a:srgbClr val="EE4A9A"/>
              </a:buClr>
              <a:buChar char="•"/>
              <a:tabLst>
                <a:tab pos="265430" algn="l"/>
              </a:tabLst>
            </a:pPr>
            <a:r>
              <a:rPr lang="fr-FR" sz="3000" spc="105" dirty="0">
                <a:solidFill>
                  <a:srgbClr val="1F233B"/>
                </a:solidFill>
                <a:latin typeface="Montserrat-Medium"/>
                <a:cs typeface="Montserrat-Medium"/>
              </a:rPr>
              <a:t>Motor coordination difficulties are a cardinal symptom of autism (Fournier et al., 2010).</a:t>
            </a:r>
          </a:p>
          <a:p>
            <a:pPr marL="264795" indent="-252729">
              <a:lnSpc>
                <a:spcPts val="3450"/>
              </a:lnSpc>
              <a:spcBef>
                <a:spcPts val="3000"/>
              </a:spcBef>
              <a:buClr>
                <a:srgbClr val="EE4A9A"/>
              </a:buClr>
              <a:buChar char="•"/>
              <a:tabLst>
                <a:tab pos="265430" algn="l"/>
              </a:tabLst>
            </a:pPr>
            <a:r>
              <a:rPr lang="fr-FR" sz="3000" dirty="0">
                <a:latin typeface="Montserrat-Medium"/>
                <a:cs typeface="Montserrat-Medium"/>
              </a:rPr>
              <a:t>Those who have difficulty coordinating one hand with the other are in more difficulty if they have to take into account the other's movement, speed, posture, anticipate the next action and how the other will position themselves to do so.</a:t>
            </a:r>
            <a:endParaRPr sz="3000" dirty="0">
              <a:latin typeface="Montserrat-Medium"/>
              <a:cs typeface="Montserrat-Medium"/>
            </a:endParaRPr>
          </a:p>
        </p:txBody>
      </p:sp>
      <p:sp>
        <p:nvSpPr>
          <p:cNvPr id="5" name="Espace réservé du numéro de diapositive 4">
            <a:extLst>
              <a:ext uri="{FF2B5EF4-FFF2-40B4-BE49-F238E27FC236}">
                <a16:creationId xmlns:a16="http://schemas.microsoft.com/office/drawing/2014/main" id="{71CE6468-67C3-4DF7-B1E0-F755BE72E6E9}"/>
              </a:ext>
            </a:extLst>
          </p:cNvPr>
          <p:cNvSpPr>
            <a:spLocks noGrp="1"/>
          </p:cNvSpPr>
          <p:nvPr>
            <p:ph type="sldNum" sz="quarter" idx="7"/>
          </p:nvPr>
        </p:nvSpPr>
        <p:spPr/>
        <p:txBody>
          <a:bodyPr/>
          <a:lstStyle/>
          <a:p>
            <a:fld id="{B6F15528-21DE-4FAA-801E-634DDDAF4B2B}" type="slidenum">
              <a:rPr lang="fr-FR" smtClean="0"/>
              <a:t>11</a:t>
            </a:fld>
            <a:endParaRPr lang="fr-FR"/>
          </a:p>
        </p:txBody>
      </p:sp>
    </p:spTree>
    <p:extLst>
      <p:ext uri="{BB962C8B-B14F-4D97-AF65-F5344CB8AC3E}">
        <p14:creationId xmlns:p14="http://schemas.microsoft.com/office/powerpoint/2010/main" val="184496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4585" y="562893"/>
            <a:ext cx="10755630" cy="1120820"/>
          </a:xfrm>
          <a:prstGeom prst="rect">
            <a:avLst/>
          </a:prstGeom>
        </p:spPr>
        <p:txBody>
          <a:bodyPr vert="horz" wrap="square" lIns="0" tIns="12700" rIns="0" bIns="0" rtlCol="0">
            <a:spAutoFit/>
          </a:bodyPr>
          <a:lstStyle/>
          <a:p>
            <a:pPr marL="12700">
              <a:lnSpc>
                <a:spcPct val="100000"/>
              </a:lnSpc>
              <a:spcBef>
                <a:spcPts val="100"/>
              </a:spcBef>
            </a:pPr>
            <a:r>
              <a:rPr lang="fr-FR" spc="-45" dirty="0"/>
              <a:t>Library of </a:t>
            </a:r>
            <a:r>
              <a:rPr spc="-50" dirty="0"/>
              <a:t>collaborative </a:t>
            </a:r>
            <a:r>
              <a:rPr spc="-65" dirty="0" err="1"/>
              <a:t>motor </a:t>
            </a:r>
            <a:r>
              <a:rPr lang="fr-FR" spc="-45" dirty="0"/>
              <a:t>actions </a:t>
            </a:r>
            <a:r>
              <a:rPr lang="fr-FR" spc="-50" dirty="0"/>
              <a:t>without the MIMETIC platform </a:t>
            </a:r>
            <a:endParaRPr spc="-50" dirty="0"/>
          </a:p>
        </p:txBody>
      </p:sp>
      <p:sp>
        <p:nvSpPr>
          <p:cNvPr id="3" name="object 3"/>
          <p:cNvSpPr txBox="1"/>
          <p:nvPr/>
        </p:nvSpPr>
        <p:spPr>
          <a:xfrm>
            <a:off x="482600" y="1828800"/>
            <a:ext cx="12215812" cy="3572772"/>
          </a:xfrm>
          <a:prstGeom prst="rect">
            <a:avLst/>
          </a:prstGeom>
        </p:spPr>
        <p:txBody>
          <a:bodyPr vert="horz" wrap="square" lIns="0" tIns="58419" rIns="0" bIns="0" rtlCol="0">
            <a:spAutoFit/>
          </a:bodyPr>
          <a:lstStyle/>
          <a:p>
            <a:pPr marL="12700" marR="299720">
              <a:lnSpc>
                <a:spcPts val="3300"/>
              </a:lnSpc>
              <a:spcBef>
                <a:spcPts val="459"/>
              </a:spcBef>
              <a:buClr>
                <a:srgbClr val="EE4A9A"/>
              </a:buClr>
              <a:buChar char="•"/>
              <a:tabLst>
                <a:tab pos="265430" algn="l"/>
              </a:tabLst>
            </a:pPr>
            <a:r>
              <a:rPr lang="fr-FR" sz="2800" spc="130" dirty="0">
                <a:solidFill>
                  <a:srgbClr val="1F233B"/>
                </a:solidFill>
                <a:latin typeface="Montserrat-Medium"/>
                <a:cs typeface="Montserrat-Medium"/>
              </a:rPr>
              <a:t> The "Collaborative Motor Action Library" includes videos of collaborative motor actions </a:t>
            </a:r>
            <a:r>
              <a:rPr lang="fr-FR" sz="2800" b="1" spc="130" dirty="0">
                <a:solidFill>
                  <a:srgbClr val="1F233B"/>
                </a:solidFill>
                <a:latin typeface="Montserrat-Medium"/>
                <a:cs typeface="Montserrat-Medium"/>
              </a:rPr>
              <a:t>between adults </a:t>
            </a:r>
            <a:r>
              <a:rPr lang="fr-FR" sz="2800" spc="130" dirty="0">
                <a:solidFill>
                  <a:srgbClr val="1F233B"/>
                </a:solidFill>
                <a:latin typeface="Montserrat-Medium"/>
                <a:cs typeface="Montserrat-Medium"/>
              </a:rPr>
              <a:t>filmed by TEDyBEAR (Jacqueline Nadel, Justin Malleret, Aurélie Cherrier).</a:t>
            </a:r>
            <a:br>
              <a:rPr lang="fr-FR" sz="2800" spc="130" dirty="0">
                <a:solidFill>
                  <a:srgbClr val="1F233B"/>
                </a:solidFill>
                <a:latin typeface="Montserrat-Medium"/>
                <a:cs typeface="Montserrat-Medium"/>
              </a:rPr>
            </a:br>
            <a:endParaRPr lang="fr-FR" sz="2800" spc="130" dirty="0">
              <a:solidFill>
                <a:srgbClr val="1F233B"/>
              </a:solidFill>
              <a:latin typeface="Montserrat-Medium"/>
              <a:cs typeface="Montserrat-Medium"/>
            </a:endParaRPr>
          </a:p>
          <a:p>
            <a:pPr marL="12700" marR="299720">
              <a:lnSpc>
                <a:spcPts val="3300"/>
              </a:lnSpc>
              <a:spcBef>
                <a:spcPts val="459"/>
              </a:spcBef>
              <a:buClr>
                <a:srgbClr val="EE4A9A"/>
              </a:buClr>
              <a:buChar char="•"/>
              <a:tabLst>
                <a:tab pos="265430" algn="l"/>
              </a:tabLst>
            </a:pPr>
            <a:r>
              <a:rPr lang="fr-FR" sz="2800" spc="130" dirty="0">
                <a:solidFill>
                  <a:srgbClr val="1F233B"/>
                </a:solidFill>
                <a:latin typeface="Montserrat-Medium"/>
                <a:cs typeface="Montserrat-Medium"/>
              </a:rPr>
              <a:t> Contact us if you wish to consult them </a:t>
            </a:r>
            <a:br>
              <a:rPr lang="fr-FR" sz="2800" spc="130" dirty="0">
                <a:solidFill>
                  <a:srgbClr val="1F233B"/>
                </a:solidFill>
                <a:latin typeface="Montserrat-Medium"/>
                <a:cs typeface="Montserrat-Medium"/>
              </a:rPr>
            </a:br>
            <a:r>
              <a:rPr lang="fr-FR" sz="2800" spc="130" dirty="0">
                <a:solidFill>
                  <a:schemeClr val="tx2">
                    <a:lumMod val="75000"/>
                  </a:schemeClr>
                </a:solidFill>
                <a:latin typeface="Montserrat-Medium"/>
                <a:cs typeface="Montserrat-Medium"/>
              </a:rPr>
              <a:t> </a:t>
            </a:r>
            <a:r>
              <a:rPr lang="fr-FR" sz="2800" spc="130" dirty="0">
                <a:solidFill>
                  <a:srgbClr val="1F233B"/>
                </a:solidFill>
                <a:latin typeface="Montserrat-Medium"/>
                <a:cs typeface="Montserrat-Medium"/>
              </a:rPr>
              <a:t>Email : </a:t>
            </a:r>
            <a:r>
              <a:rPr lang="fr-FR" sz="2800" spc="130" dirty="0">
                <a:solidFill>
                  <a:schemeClr val="tx2">
                    <a:lumMod val="75000"/>
                  </a:schemeClr>
                </a:solidFill>
                <a:latin typeface="Montserrat-Medium"/>
                <a:cs typeface="Montserrat-Medium"/>
              </a:rPr>
              <a:t>MARTIN@LIMSI.FR </a:t>
            </a:r>
            <a:br>
              <a:rPr lang="fr-FR" sz="2800" spc="130" dirty="0">
                <a:solidFill>
                  <a:srgbClr val="1F233B"/>
                </a:solidFill>
                <a:latin typeface="Montserrat-Medium"/>
                <a:cs typeface="Montserrat-Medium"/>
              </a:rPr>
            </a:br>
            <a:endParaRPr lang="fr-FR" sz="2800" spc="130" dirty="0">
              <a:solidFill>
                <a:srgbClr val="1F233B"/>
              </a:solidFill>
              <a:latin typeface="Montserrat-Medium"/>
              <a:cs typeface="Montserrat-Medium"/>
            </a:endParaRPr>
          </a:p>
          <a:p>
            <a:pPr marL="12700" marR="299720">
              <a:lnSpc>
                <a:spcPts val="3300"/>
              </a:lnSpc>
              <a:spcBef>
                <a:spcPts val="459"/>
              </a:spcBef>
              <a:buClr>
                <a:srgbClr val="EE4A9A"/>
              </a:buClr>
              <a:buChar char="•"/>
              <a:tabLst>
                <a:tab pos="265430" algn="l"/>
              </a:tabLst>
            </a:pPr>
            <a:endParaRPr sz="2800" dirty="0">
              <a:latin typeface="Montserrat-Medium"/>
              <a:cs typeface="Montserrat-Medium"/>
            </a:endParaRPr>
          </a:p>
        </p:txBody>
      </p:sp>
      <p:sp>
        <p:nvSpPr>
          <p:cNvPr id="5" name="Espace réservé du numéro de diapositive 4">
            <a:extLst>
              <a:ext uri="{FF2B5EF4-FFF2-40B4-BE49-F238E27FC236}">
                <a16:creationId xmlns:a16="http://schemas.microsoft.com/office/drawing/2014/main" id="{71CE6468-67C3-4DF7-B1E0-F755BE72E6E9}"/>
              </a:ext>
            </a:extLst>
          </p:cNvPr>
          <p:cNvSpPr>
            <a:spLocks noGrp="1"/>
          </p:cNvSpPr>
          <p:nvPr>
            <p:ph type="sldNum" sz="quarter" idx="7"/>
          </p:nvPr>
        </p:nvSpPr>
        <p:spPr/>
        <p:txBody>
          <a:bodyPr/>
          <a:lstStyle/>
          <a:p>
            <a:fld id="{B6F15528-21DE-4FAA-801E-634DDDAF4B2B}" type="slidenum">
              <a:rPr lang="fr-FR" smtClean="0"/>
              <a:t>12</a:t>
            </a:fld>
            <a:endParaRPr lang="fr-FR"/>
          </a:p>
        </p:txBody>
      </p:sp>
      <p:pic>
        <p:nvPicPr>
          <p:cNvPr id="4" name="Image 3">
            <a:extLst>
              <a:ext uri="{FF2B5EF4-FFF2-40B4-BE49-F238E27FC236}">
                <a16:creationId xmlns:a16="http://schemas.microsoft.com/office/drawing/2014/main" id="{907D19FD-7783-40A8-B234-2BFF47530B2E}"/>
              </a:ext>
            </a:extLst>
          </p:cNvPr>
          <p:cNvPicPr>
            <a:picLocks noChangeAspect="1"/>
          </p:cNvPicPr>
          <p:nvPr/>
        </p:nvPicPr>
        <p:blipFill>
          <a:blip r:embed="rId2"/>
          <a:stretch>
            <a:fillRect/>
          </a:stretch>
        </p:blipFill>
        <p:spPr>
          <a:xfrm>
            <a:off x="2921000" y="4918517"/>
            <a:ext cx="7391521" cy="4648200"/>
          </a:xfrm>
          <a:prstGeom prst="rect">
            <a:avLst/>
          </a:prstGeom>
        </p:spPr>
      </p:pic>
    </p:spTree>
    <p:extLst>
      <p:ext uri="{BB962C8B-B14F-4D97-AF65-F5344CB8AC3E}">
        <p14:creationId xmlns:p14="http://schemas.microsoft.com/office/powerpoint/2010/main" val="69471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a:spLocks noGrp="1"/>
          </p:cNvSpPr>
          <p:nvPr>
            <p:ph type="title"/>
          </p:nvPr>
        </p:nvSpPr>
        <p:spPr>
          <a:xfrm>
            <a:off x="443307" y="387793"/>
            <a:ext cx="12118187" cy="1085867"/>
          </a:xfrm>
          <a:prstGeom prst="rect">
            <a:avLst/>
          </a:prstGeom>
        </p:spPr>
        <p:txBody>
          <a:bodyPr spcFirstLastPara="1" wrap="square" lIns="130027" tIns="130027" rIns="130027" bIns="130027" anchor="t" anchorCtr="0">
            <a:noAutofit/>
          </a:bodyPr>
          <a:lstStyle/>
          <a:p>
            <a:pPr algn="l" rtl="0"/>
            <a:r>
              <a:rPr lang="en" dirty="0"/>
              <a:t>Training program </a:t>
            </a:r>
            <a:endParaRPr dirty="0"/>
          </a:p>
        </p:txBody>
      </p:sp>
      <p:sp>
        <p:nvSpPr>
          <p:cNvPr id="385" name="Google Shape;385;p46"/>
          <p:cNvSpPr txBox="1">
            <a:spLocks noGrp="1"/>
          </p:cNvSpPr>
          <p:nvPr>
            <p:ph type="body" idx="1"/>
          </p:nvPr>
        </p:nvSpPr>
        <p:spPr>
          <a:xfrm>
            <a:off x="330201" y="1473660"/>
            <a:ext cx="12499890" cy="6478507"/>
          </a:xfrm>
          <a:prstGeom prst="rect">
            <a:avLst/>
          </a:prstGeom>
        </p:spPr>
        <p:txBody>
          <a:bodyPr spcFirstLastPara="1" wrap="square" lIns="130027" tIns="130027" rIns="130027" bIns="130027" anchor="t" anchorCtr="0">
            <a:noAutofit/>
          </a:bodyPr>
          <a:lstStyle/>
          <a:p>
            <a:pPr indent="-505734" algn="l" rtl="0">
              <a:buSzPts val="2000"/>
            </a:pPr>
            <a:r>
              <a:rPr lang="en" sz="2800" dirty="0">
                <a:latin typeface="Montserrat" panose="00000500000000000000" pitchFamily="2" charset="0"/>
              </a:rPr>
              <a:t>Pedagogical program and library of various collaborative </a:t>
            </a:r>
            <a:r>
              <a:rPr lang="fr-FR" sz="2800" dirty="0">
                <a:latin typeface="Montserrat" panose="00000500000000000000" pitchFamily="2" charset="0"/>
              </a:rPr>
              <a:t>motor </a:t>
            </a:r>
            <a:r>
              <a:rPr lang="en" sz="2800" dirty="0">
                <a:latin typeface="Montserrat" panose="00000500000000000000" pitchFamily="2" charset="0"/>
              </a:rPr>
              <a:t>actions of progressive difficulty designed by J. Nadel</a:t>
            </a:r>
            <a:br>
              <a:rPr lang="en" sz="2800" dirty="0">
                <a:latin typeface="Montserrat" panose="00000500000000000000" pitchFamily="2" charset="0"/>
              </a:rPr>
            </a:br>
            <a:endParaRPr sz="2800" dirty="0">
              <a:latin typeface="Montserrat" panose="00000500000000000000" pitchFamily="2" charset="0"/>
            </a:endParaRPr>
          </a:p>
          <a:p>
            <a:pPr indent="-469610" algn="l" rtl="0">
              <a:buSzPts val="1600"/>
            </a:pPr>
            <a:r>
              <a:rPr lang="fr-FR" sz="2800" dirty="0">
                <a:latin typeface="Montserrat" panose="00000500000000000000" pitchFamily="2" charset="0"/>
              </a:rPr>
              <a:t>Example : </a:t>
            </a:r>
            <a:endParaRPr lang="en" sz="2800" dirty="0">
              <a:latin typeface="Montserrat" panose="00000500000000000000" pitchFamily="2" charset="0"/>
            </a:endParaRPr>
          </a:p>
          <a:p>
            <a:pPr lvl="1" indent="-469610" algn="l" rtl="0">
              <a:spcBef>
                <a:spcPts val="0"/>
              </a:spcBef>
              <a:buSzPts val="1600"/>
            </a:pPr>
            <a:r>
              <a:rPr lang="en" sz="2800" dirty="0">
                <a:latin typeface="Montserrat" panose="00000500000000000000" pitchFamily="2" charset="0"/>
              </a:rPr>
              <a:t>hoist the box from the floor to the table</a:t>
            </a:r>
            <a:endParaRPr sz="2800" dirty="0">
              <a:latin typeface="Montserrat" panose="00000500000000000000" pitchFamily="2" charset="0"/>
            </a:endParaRPr>
          </a:p>
          <a:p>
            <a:pPr lvl="1" indent="-469610" algn="l" rtl="0">
              <a:spcBef>
                <a:spcPts val="0"/>
              </a:spcBef>
              <a:buSzPts val="1600"/>
            </a:pPr>
            <a:r>
              <a:rPr lang="en" sz="2800" dirty="0">
                <a:latin typeface="Montserrat" panose="00000500000000000000" pitchFamily="2" charset="0"/>
              </a:rPr>
              <a:t>lower the box from the table to the floor by flying over it </a:t>
            </a:r>
            <a:br>
              <a:rPr lang="en" sz="2800" dirty="0">
                <a:latin typeface="Montserrat" panose="00000500000000000000" pitchFamily="2" charset="0"/>
              </a:rPr>
            </a:br>
            <a:r>
              <a:rPr lang="en" sz="2800" dirty="0">
                <a:latin typeface="Montserrat" panose="00000500000000000000" pitchFamily="2" charset="0"/>
              </a:rPr>
              <a:t>the stool</a:t>
            </a:r>
            <a:endParaRPr sz="2800" dirty="0">
              <a:latin typeface="Montserrat" panose="00000500000000000000" pitchFamily="2" charset="0"/>
            </a:endParaRPr>
          </a:p>
          <a:p>
            <a:pPr lvl="1" indent="-469610" algn="l" rtl="0">
              <a:spcBef>
                <a:spcPts val="0"/>
              </a:spcBef>
              <a:buSzPts val="1600"/>
            </a:pPr>
            <a:r>
              <a:rPr lang="en" sz="2800" dirty="0">
                <a:latin typeface="Montserrat" panose="00000500000000000000" pitchFamily="2" charset="0"/>
              </a:rPr>
              <a:t>slide the stool to the table</a:t>
            </a:r>
          </a:p>
          <a:p>
            <a:pPr lvl="1" indent="-469610" algn="l" rtl="0">
              <a:spcBef>
                <a:spcPts val="0"/>
              </a:spcBef>
              <a:buSzPts val="1600"/>
            </a:pPr>
            <a:r>
              <a:rPr lang="fr-FR" sz="2800" dirty="0">
                <a:latin typeface="Montserrat" panose="00000500000000000000" pitchFamily="2" charset="0"/>
              </a:rPr>
              <a:t>at </a:t>
            </a:r>
            <a:r>
              <a:rPr lang="en" sz="2800" dirty="0">
                <a:latin typeface="Montserrat" panose="00000500000000000000" pitchFamily="2" charset="0"/>
              </a:rPr>
              <a:t>different speeds</a:t>
            </a:r>
            <a:endParaRPr sz="2800" dirty="0">
              <a:latin typeface="Montserrat" panose="00000500000000000000" pitchFamily="2" charset="0"/>
            </a:endParaRPr>
          </a:p>
        </p:txBody>
      </p:sp>
      <p:pic>
        <p:nvPicPr>
          <p:cNvPr id="387" name="Google Shape;387;p46"/>
          <p:cNvPicPr preferRelativeResize="0"/>
          <p:nvPr/>
        </p:nvPicPr>
        <p:blipFill>
          <a:blip r:embed="rId3">
            <a:alphaModFix/>
          </a:blip>
          <a:stretch>
            <a:fillRect/>
          </a:stretch>
        </p:blipFill>
        <p:spPr>
          <a:xfrm>
            <a:off x="710399" y="6096000"/>
            <a:ext cx="5344000" cy="3555305"/>
          </a:xfrm>
          <a:prstGeom prst="rect">
            <a:avLst/>
          </a:prstGeom>
          <a:noFill/>
          <a:ln>
            <a:noFill/>
          </a:ln>
        </p:spPr>
      </p:pic>
      <p:pic>
        <p:nvPicPr>
          <p:cNvPr id="388" name="Google Shape;388;p46"/>
          <p:cNvPicPr preferRelativeResize="0"/>
          <p:nvPr/>
        </p:nvPicPr>
        <p:blipFill>
          <a:blip r:embed="rId4">
            <a:alphaModFix/>
          </a:blip>
          <a:stretch>
            <a:fillRect/>
          </a:stretch>
        </p:blipFill>
        <p:spPr>
          <a:xfrm>
            <a:off x="6549970" y="6096003"/>
            <a:ext cx="6011524" cy="3555307"/>
          </a:xfrm>
          <a:prstGeom prst="rect">
            <a:avLst/>
          </a:prstGeom>
          <a:noFill/>
          <a:ln>
            <a:noFill/>
          </a:ln>
        </p:spPr>
      </p:pic>
      <p:sp>
        <p:nvSpPr>
          <p:cNvPr id="2" name="Espace réservé du numéro de diapositive 1">
            <a:extLst>
              <a:ext uri="{FF2B5EF4-FFF2-40B4-BE49-F238E27FC236}">
                <a16:creationId xmlns:a16="http://schemas.microsoft.com/office/drawing/2014/main" id="{12D92CA8-2265-4901-ADE2-3F1678704A75}"/>
              </a:ext>
            </a:extLst>
          </p:cNvPr>
          <p:cNvSpPr>
            <a:spLocks noGrp="1"/>
          </p:cNvSpPr>
          <p:nvPr>
            <p:ph type="sldNum" idx="12"/>
          </p:nvPr>
        </p:nvSpPr>
        <p:spPr/>
        <p:txBody>
          <a:bodyPr/>
          <a:lstStyle/>
          <a:p>
            <a:fld id="{00000000-1234-1234-1234-123412341234}"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2299" y="1540144"/>
            <a:ext cx="7327901" cy="2454518"/>
          </a:xfrm>
          <a:prstGeom prst="rect">
            <a:avLst/>
          </a:prstGeom>
        </p:spPr>
        <p:txBody>
          <a:bodyPr vert="horz" wrap="square" lIns="0" tIns="68580" rIns="0" bIns="0" rtlCol="0">
            <a:spAutoFit/>
          </a:bodyPr>
          <a:lstStyle/>
          <a:p>
            <a:pPr marL="12700" marR="5080">
              <a:lnSpc>
                <a:spcPts val="6200"/>
              </a:lnSpc>
              <a:spcBef>
                <a:spcPts val="540"/>
              </a:spcBef>
            </a:pPr>
            <a:r>
              <a:rPr lang="fr-FR" sz="5400" b="1" spc="-35" dirty="0">
                <a:solidFill>
                  <a:srgbClr val="EE4A9A"/>
                </a:solidFill>
                <a:latin typeface="Montserrat"/>
                <a:cs typeface="Montserrat"/>
              </a:rPr>
              <a:t>PRESENTATION</a:t>
            </a:r>
            <a:br>
              <a:rPr lang="fr-FR" sz="5400" b="1" spc="-35" dirty="0">
                <a:solidFill>
                  <a:srgbClr val="EE4A9A"/>
                </a:solidFill>
                <a:latin typeface="Montserrat"/>
                <a:cs typeface="Montserrat"/>
              </a:rPr>
            </a:br>
            <a:r>
              <a:rPr lang="fr-FR" sz="5400" b="1" spc="-35" dirty="0">
                <a:solidFill>
                  <a:srgbClr val="EE4A9A"/>
                </a:solidFill>
                <a:latin typeface="Montserrat"/>
                <a:cs typeface="Montserrat"/>
              </a:rPr>
              <a:t>OF </a:t>
            </a:r>
            <a:r>
              <a:rPr sz="5400" b="1" spc="-155" dirty="0">
                <a:solidFill>
                  <a:srgbClr val="EE4A9A"/>
                </a:solidFill>
                <a:latin typeface="Montserrat"/>
                <a:cs typeface="Montserrat"/>
              </a:rPr>
              <a:t>THE </a:t>
            </a:r>
            <a:r>
              <a:rPr sz="5400" b="1" spc="-25" dirty="0">
                <a:solidFill>
                  <a:srgbClr val="EE4A9A"/>
                </a:solidFill>
                <a:latin typeface="Montserrat"/>
                <a:cs typeface="Montserrat"/>
              </a:rPr>
              <a:t>MIMETIC </a:t>
            </a:r>
            <a:r>
              <a:rPr sz="5400" b="1" spc="-145" dirty="0">
                <a:solidFill>
                  <a:srgbClr val="EE4A9A"/>
                </a:solidFill>
                <a:latin typeface="Montserrat"/>
                <a:cs typeface="Montserrat"/>
              </a:rPr>
              <a:t>PLATFORM</a:t>
            </a:r>
            <a:endParaRPr sz="5400" dirty="0">
              <a:latin typeface="Montserrat"/>
              <a:cs typeface="Montserrat"/>
            </a:endParaRPr>
          </a:p>
        </p:txBody>
      </p:sp>
      <p:grpSp>
        <p:nvGrpSpPr>
          <p:cNvPr id="3" name="object 3"/>
          <p:cNvGrpSpPr/>
          <p:nvPr/>
        </p:nvGrpSpPr>
        <p:grpSpPr>
          <a:xfrm>
            <a:off x="10033000" y="8700065"/>
            <a:ext cx="2414270" cy="444500"/>
            <a:chOff x="10033000" y="8700065"/>
            <a:chExt cx="2414270" cy="444500"/>
          </a:xfrm>
        </p:grpSpPr>
        <p:sp>
          <p:nvSpPr>
            <p:cNvPr id="4" name="object 4"/>
            <p:cNvSpPr/>
            <p:nvPr/>
          </p:nvSpPr>
          <p:spPr>
            <a:xfrm>
              <a:off x="10033000" y="8750936"/>
              <a:ext cx="2414270" cy="393065"/>
            </a:xfrm>
            <a:custGeom>
              <a:avLst/>
              <a:gdLst/>
              <a:ahLst/>
              <a:cxnLst/>
              <a:rect l="l" t="t" r="r" b="b"/>
              <a:pathLst>
                <a:path w="2414270" h="393065">
                  <a:moveTo>
                    <a:pt x="58407" y="5460"/>
                  </a:moveTo>
                  <a:lnTo>
                    <a:pt x="0" y="5460"/>
                  </a:lnTo>
                  <a:lnTo>
                    <a:pt x="0" y="387603"/>
                  </a:lnTo>
                  <a:lnTo>
                    <a:pt x="67691" y="387603"/>
                  </a:lnTo>
                  <a:lnTo>
                    <a:pt x="67691" y="137579"/>
                  </a:lnTo>
                  <a:lnTo>
                    <a:pt x="137565" y="137579"/>
                  </a:lnTo>
                  <a:lnTo>
                    <a:pt x="58407" y="5460"/>
                  </a:lnTo>
                  <a:close/>
                </a:path>
                <a:path w="2414270" h="393065">
                  <a:moveTo>
                    <a:pt x="417810" y="134302"/>
                  </a:moveTo>
                  <a:lnTo>
                    <a:pt x="350481" y="134302"/>
                  </a:lnTo>
                  <a:lnTo>
                    <a:pt x="351028" y="387603"/>
                  </a:lnTo>
                  <a:lnTo>
                    <a:pt x="418172" y="387603"/>
                  </a:lnTo>
                  <a:lnTo>
                    <a:pt x="417810" y="134302"/>
                  </a:lnTo>
                  <a:close/>
                </a:path>
                <a:path w="2414270" h="393065">
                  <a:moveTo>
                    <a:pt x="137565" y="137579"/>
                  </a:moveTo>
                  <a:lnTo>
                    <a:pt x="67691" y="137579"/>
                  </a:lnTo>
                  <a:lnTo>
                    <a:pt x="193255" y="343928"/>
                  </a:lnTo>
                  <a:lnTo>
                    <a:pt x="224917" y="343928"/>
                  </a:lnTo>
                  <a:lnTo>
                    <a:pt x="275931" y="258762"/>
                  </a:lnTo>
                  <a:lnTo>
                    <a:pt x="210172" y="258762"/>
                  </a:lnTo>
                  <a:lnTo>
                    <a:pt x="137565" y="137579"/>
                  </a:lnTo>
                  <a:close/>
                </a:path>
                <a:path w="2414270" h="393065">
                  <a:moveTo>
                    <a:pt x="417626" y="5460"/>
                  </a:moveTo>
                  <a:lnTo>
                    <a:pt x="359219" y="5460"/>
                  </a:lnTo>
                  <a:lnTo>
                    <a:pt x="210172" y="258762"/>
                  </a:lnTo>
                  <a:lnTo>
                    <a:pt x="275931" y="258762"/>
                  </a:lnTo>
                  <a:lnTo>
                    <a:pt x="350481" y="134302"/>
                  </a:lnTo>
                  <a:lnTo>
                    <a:pt x="417810" y="134302"/>
                  </a:lnTo>
                  <a:lnTo>
                    <a:pt x="417626" y="5460"/>
                  </a:lnTo>
                  <a:close/>
                </a:path>
                <a:path w="2414270" h="393065">
                  <a:moveTo>
                    <a:pt x="753897" y="5460"/>
                  </a:moveTo>
                  <a:lnTo>
                    <a:pt x="695477" y="5460"/>
                  </a:lnTo>
                  <a:lnTo>
                    <a:pt x="695477" y="387603"/>
                  </a:lnTo>
                  <a:lnTo>
                    <a:pt x="763181" y="387603"/>
                  </a:lnTo>
                  <a:lnTo>
                    <a:pt x="763181" y="137579"/>
                  </a:lnTo>
                  <a:lnTo>
                    <a:pt x="833055" y="137579"/>
                  </a:lnTo>
                  <a:lnTo>
                    <a:pt x="753897" y="5460"/>
                  </a:lnTo>
                  <a:close/>
                </a:path>
                <a:path w="2414270" h="393065">
                  <a:moveTo>
                    <a:pt x="1113288" y="134302"/>
                  </a:moveTo>
                  <a:lnTo>
                    <a:pt x="1045959" y="134302"/>
                  </a:lnTo>
                  <a:lnTo>
                    <a:pt x="1046505" y="387603"/>
                  </a:lnTo>
                  <a:lnTo>
                    <a:pt x="1113650" y="387603"/>
                  </a:lnTo>
                  <a:lnTo>
                    <a:pt x="1113288" y="134302"/>
                  </a:lnTo>
                  <a:close/>
                </a:path>
                <a:path w="2414270" h="393065">
                  <a:moveTo>
                    <a:pt x="833055" y="137579"/>
                  </a:moveTo>
                  <a:lnTo>
                    <a:pt x="763181" y="137579"/>
                  </a:lnTo>
                  <a:lnTo>
                    <a:pt x="888733" y="343928"/>
                  </a:lnTo>
                  <a:lnTo>
                    <a:pt x="920394" y="343928"/>
                  </a:lnTo>
                  <a:lnTo>
                    <a:pt x="971408" y="258762"/>
                  </a:lnTo>
                  <a:lnTo>
                    <a:pt x="905662" y="258762"/>
                  </a:lnTo>
                  <a:lnTo>
                    <a:pt x="833055" y="137579"/>
                  </a:lnTo>
                  <a:close/>
                </a:path>
                <a:path w="2414270" h="393065">
                  <a:moveTo>
                    <a:pt x="1113104" y="5460"/>
                  </a:moveTo>
                  <a:lnTo>
                    <a:pt x="1054696" y="5460"/>
                  </a:lnTo>
                  <a:lnTo>
                    <a:pt x="905662" y="258762"/>
                  </a:lnTo>
                  <a:lnTo>
                    <a:pt x="971408" y="258762"/>
                  </a:lnTo>
                  <a:lnTo>
                    <a:pt x="1045959" y="134302"/>
                  </a:lnTo>
                  <a:lnTo>
                    <a:pt x="1113288" y="134302"/>
                  </a:lnTo>
                  <a:lnTo>
                    <a:pt x="1113104" y="5460"/>
                  </a:lnTo>
                  <a:close/>
                </a:path>
                <a:path w="2414270" h="393065">
                  <a:moveTo>
                    <a:pt x="1495793" y="5460"/>
                  </a:moveTo>
                  <a:lnTo>
                    <a:pt x="1216825" y="5460"/>
                  </a:lnTo>
                  <a:lnTo>
                    <a:pt x="1216825" y="387603"/>
                  </a:lnTo>
                  <a:lnTo>
                    <a:pt x="1503438" y="387603"/>
                  </a:lnTo>
                  <a:lnTo>
                    <a:pt x="1503438" y="328104"/>
                  </a:lnTo>
                  <a:lnTo>
                    <a:pt x="1287792" y="328104"/>
                  </a:lnTo>
                  <a:lnTo>
                    <a:pt x="1287792" y="222732"/>
                  </a:lnTo>
                  <a:lnTo>
                    <a:pt x="1472311" y="222732"/>
                  </a:lnTo>
                  <a:lnTo>
                    <a:pt x="1472311" y="164325"/>
                  </a:lnTo>
                  <a:lnTo>
                    <a:pt x="1287792" y="164325"/>
                  </a:lnTo>
                  <a:lnTo>
                    <a:pt x="1287792" y="64973"/>
                  </a:lnTo>
                  <a:lnTo>
                    <a:pt x="1495793" y="64973"/>
                  </a:lnTo>
                  <a:lnTo>
                    <a:pt x="1495793" y="5460"/>
                  </a:lnTo>
                  <a:close/>
                </a:path>
                <a:path w="2414270" h="393065">
                  <a:moveTo>
                    <a:pt x="1731073" y="65506"/>
                  </a:moveTo>
                  <a:lnTo>
                    <a:pt x="1660105" y="65506"/>
                  </a:lnTo>
                  <a:lnTo>
                    <a:pt x="1660105" y="387603"/>
                  </a:lnTo>
                  <a:lnTo>
                    <a:pt x="1731073" y="387603"/>
                  </a:lnTo>
                  <a:lnTo>
                    <a:pt x="1731073" y="65506"/>
                  </a:lnTo>
                  <a:close/>
                </a:path>
                <a:path w="2414270" h="393065">
                  <a:moveTo>
                    <a:pt x="1857730" y="5460"/>
                  </a:moveTo>
                  <a:lnTo>
                    <a:pt x="1533461" y="5460"/>
                  </a:lnTo>
                  <a:lnTo>
                    <a:pt x="1533461" y="65506"/>
                  </a:lnTo>
                  <a:lnTo>
                    <a:pt x="1857730" y="65506"/>
                  </a:lnTo>
                  <a:lnTo>
                    <a:pt x="1857730" y="5460"/>
                  </a:lnTo>
                  <a:close/>
                </a:path>
                <a:path w="2414270" h="393065">
                  <a:moveTo>
                    <a:pt x="1982190" y="5460"/>
                  </a:moveTo>
                  <a:lnTo>
                    <a:pt x="1911223" y="5460"/>
                  </a:lnTo>
                  <a:lnTo>
                    <a:pt x="1911223" y="387603"/>
                  </a:lnTo>
                  <a:lnTo>
                    <a:pt x="1982190" y="387603"/>
                  </a:lnTo>
                  <a:lnTo>
                    <a:pt x="1982190" y="5460"/>
                  </a:lnTo>
                  <a:close/>
                </a:path>
                <a:path w="2414270" h="393065">
                  <a:moveTo>
                    <a:pt x="2262784" y="0"/>
                  </a:moveTo>
                  <a:lnTo>
                    <a:pt x="2207717" y="6345"/>
                  </a:lnTo>
                  <a:lnTo>
                    <a:pt x="2158250" y="25387"/>
                  </a:lnTo>
                  <a:lnTo>
                    <a:pt x="2116548" y="55621"/>
                  </a:lnTo>
                  <a:lnTo>
                    <a:pt x="2084819" y="95542"/>
                  </a:lnTo>
                  <a:lnTo>
                    <a:pt x="2064759" y="143175"/>
                  </a:lnTo>
                  <a:lnTo>
                    <a:pt x="2058073" y="196532"/>
                  </a:lnTo>
                  <a:lnTo>
                    <a:pt x="2059726" y="223933"/>
                  </a:lnTo>
                  <a:lnTo>
                    <a:pt x="2072962" y="274429"/>
                  </a:lnTo>
                  <a:lnTo>
                    <a:pt x="2099047" y="318694"/>
                  </a:lnTo>
                  <a:lnTo>
                    <a:pt x="2135623" y="353771"/>
                  </a:lnTo>
                  <a:lnTo>
                    <a:pt x="2181738" y="378786"/>
                  </a:lnTo>
                  <a:lnTo>
                    <a:pt x="2234003" y="391478"/>
                  </a:lnTo>
                  <a:lnTo>
                    <a:pt x="2262238" y="393064"/>
                  </a:lnTo>
                  <a:lnTo>
                    <a:pt x="2285220" y="392041"/>
                  </a:lnTo>
                  <a:lnTo>
                    <a:pt x="2328212" y="383849"/>
                  </a:lnTo>
                  <a:lnTo>
                    <a:pt x="2366972" y="367576"/>
                  </a:lnTo>
                  <a:lnTo>
                    <a:pt x="2399861" y="343831"/>
                  </a:lnTo>
                  <a:lnTo>
                    <a:pt x="2412432" y="330822"/>
                  </a:lnTo>
                  <a:lnTo>
                    <a:pt x="2266061" y="330822"/>
                  </a:lnTo>
                  <a:lnTo>
                    <a:pt x="2246922" y="329748"/>
                  </a:lnTo>
                  <a:lnTo>
                    <a:pt x="2195639" y="313626"/>
                  </a:lnTo>
                  <a:lnTo>
                    <a:pt x="2156638" y="280313"/>
                  </a:lnTo>
                  <a:lnTo>
                    <a:pt x="2133950" y="233249"/>
                  </a:lnTo>
                  <a:lnTo>
                    <a:pt x="2129586" y="196532"/>
                  </a:lnTo>
                  <a:lnTo>
                    <a:pt x="2130677" y="177668"/>
                  </a:lnTo>
                  <a:lnTo>
                    <a:pt x="2147049" y="127203"/>
                  </a:lnTo>
                  <a:lnTo>
                    <a:pt x="2180935" y="88868"/>
                  </a:lnTo>
                  <a:lnTo>
                    <a:pt x="2228807" y="66540"/>
                  </a:lnTo>
                  <a:lnTo>
                    <a:pt x="2266061" y="62242"/>
                  </a:lnTo>
                  <a:lnTo>
                    <a:pt x="2412422" y="62242"/>
                  </a:lnTo>
                  <a:lnTo>
                    <a:pt x="2399879" y="49240"/>
                  </a:lnTo>
                  <a:lnTo>
                    <a:pt x="2367127" y="25494"/>
                  </a:lnTo>
                  <a:lnTo>
                    <a:pt x="2328603" y="9215"/>
                  </a:lnTo>
                  <a:lnTo>
                    <a:pt x="2285749" y="1023"/>
                  </a:lnTo>
                  <a:lnTo>
                    <a:pt x="2262784" y="0"/>
                  </a:lnTo>
                  <a:close/>
                </a:path>
                <a:path w="2414270" h="393065">
                  <a:moveTo>
                    <a:pt x="2368156" y="285521"/>
                  </a:moveTo>
                  <a:lnTo>
                    <a:pt x="2346210" y="305345"/>
                  </a:lnTo>
                  <a:lnTo>
                    <a:pt x="2321880" y="319501"/>
                  </a:lnTo>
                  <a:lnTo>
                    <a:pt x="2295165" y="327992"/>
                  </a:lnTo>
                  <a:lnTo>
                    <a:pt x="2266061" y="330822"/>
                  </a:lnTo>
                  <a:lnTo>
                    <a:pt x="2412432" y="330822"/>
                  </a:lnTo>
                  <a:lnTo>
                    <a:pt x="2414003" y="329196"/>
                  </a:lnTo>
                  <a:lnTo>
                    <a:pt x="2368156" y="285521"/>
                  </a:lnTo>
                  <a:close/>
                </a:path>
                <a:path w="2414270" h="393065">
                  <a:moveTo>
                    <a:pt x="2412422" y="62242"/>
                  </a:moveTo>
                  <a:lnTo>
                    <a:pt x="2266061" y="62242"/>
                  </a:lnTo>
                  <a:lnTo>
                    <a:pt x="2295165" y="65040"/>
                  </a:lnTo>
                  <a:lnTo>
                    <a:pt x="2321880" y="73432"/>
                  </a:lnTo>
                  <a:lnTo>
                    <a:pt x="2346210" y="87419"/>
                  </a:lnTo>
                  <a:lnTo>
                    <a:pt x="2368156" y="106997"/>
                  </a:lnTo>
                  <a:lnTo>
                    <a:pt x="2414003" y="63880"/>
                  </a:lnTo>
                  <a:lnTo>
                    <a:pt x="2412422" y="62242"/>
                  </a:lnTo>
                  <a:close/>
                </a:path>
              </a:pathLst>
            </a:custGeom>
            <a:solidFill>
              <a:srgbClr val="521379"/>
            </a:solidFill>
          </p:spPr>
          <p:txBody>
            <a:bodyPr wrap="square" lIns="0" tIns="0" rIns="0" bIns="0" rtlCol="0"/>
            <a:lstStyle/>
            <a:p>
              <a:endParaRPr/>
            </a:p>
          </p:txBody>
        </p:sp>
        <p:sp>
          <p:nvSpPr>
            <p:cNvPr id="5" name="object 5"/>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6" name="object 6"/>
          <p:cNvSpPr/>
          <p:nvPr/>
        </p:nvSpPr>
        <p:spPr>
          <a:xfrm>
            <a:off x="10732876" y="8535537"/>
            <a:ext cx="697865" cy="129539"/>
          </a:xfrm>
          <a:custGeom>
            <a:avLst/>
            <a:gdLst/>
            <a:ahLst/>
            <a:cxnLst/>
            <a:rect l="l" t="t" r="r" b="b"/>
            <a:pathLst>
              <a:path w="697865" h="129540">
                <a:moveTo>
                  <a:pt x="44119" y="2857"/>
                </a:moveTo>
                <a:lnTo>
                  <a:pt x="0" y="2857"/>
                </a:lnTo>
                <a:lnTo>
                  <a:pt x="0" y="127723"/>
                </a:lnTo>
                <a:lnTo>
                  <a:pt x="27863" y="127723"/>
                </a:lnTo>
                <a:lnTo>
                  <a:pt x="27863" y="92887"/>
                </a:lnTo>
                <a:lnTo>
                  <a:pt x="44475" y="92887"/>
                </a:lnTo>
                <a:lnTo>
                  <a:pt x="85648" y="82168"/>
                </a:lnTo>
                <a:lnTo>
                  <a:pt x="95534" y="68770"/>
                </a:lnTo>
                <a:lnTo>
                  <a:pt x="27863" y="68770"/>
                </a:lnTo>
                <a:lnTo>
                  <a:pt x="27863" y="26796"/>
                </a:lnTo>
                <a:lnTo>
                  <a:pt x="95130" y="26796"/>
                </a:lnTo>
                <a:lnTo>
                  <a:pt x="91753" y="20352"/>
                </a:lnTo>
                <a:lnTo>
                  <a:pt x="86004" y="14020"/>
                </a:lnTo>
                <a:lnTo>
                  <a:pt x="78465" y="9136"/>
                </a:lnTo>
                <a:lnTo>
                  <a:pt x="68972" y="5648"/>
                </a:lnTo>
                <a:lnTo>
                  <a:pt x="57524" y="3555"/>
                </a:lnTo>
                <a:lnTo>
                  <a:pt x="44119" y="2857"/>
                </a:lnTo>
                <a:close/>
              </a:path>
              <a:path w="697865" h="129540">
                <a:moveTo>
                  <a:pt x="95130" y="26796"/>
                </a:moveTo>
                <a:lnTo>
                  <a:pt x="52933" y="26796"/>
                </a:lnTo>
                <a:lnTo>
                  <a:pt x="59690" y="28308"/>
                </a:lnTo>
                <a:lnTo>
                  <a:pt x="68389" y="34391"/>
                </a:lnTo>
                <a:lnTo>
                  <a:pt x="70561" y="39509"/>
                </a:lnTo>
                <a:lnTo>
                  <a:pt x="70561" y="53924"/>
                </a:lnTo>
                <a:lnTo>
                  <a:pt x="68884" y="59397"/>
                </a:lnTo>
                <a:lnTo>
                  <a:pt x="62217" y="66903"/>
                </a:lnTo>
                <a:lnTo>
                  <a:pt x="55905" y="68770"/>
                </a:lnTo>
                <a:lnTo>
                  <a:pt x="95534" y="68770"/>
                </a:lnTo>
                <a:lnTo>
                  <a:pt x="95764" y="68351"/>
                </a:lnTo>
                <a:lnTo>
                  <a:pt x="98293" y="59112"/>
                </a:lnTo>
                <a:lnTo>
                  <a:pt x="99136" y="48323"/>
                </a:lnTo>
                <a:lnTo>
                  <a:pt x="98316" y="37505"/>
                </a:lnTo>
                <a:lnTo>
                  <a:pt x="95856" y="28181"/>
                </a:lnTo>
                <a:lnTo>
                  <a:pt x="95130" y="26796"/>
                </a:lnTo>
                <a:close/>
              </a:path>
              <a:path w="697865" h="129540">
                <a:moveTo>
                  <a:pt x="168275" y="2857"/>
                </a:moveTo>
                <a:lnTo>
                  <a:pt x="120929" y="2857"/>
                </a:lnTo>
                <a:lnTo>
                  <a:pt x="120929" y="127723"/>
                </a:lnTo>
                <a:lnTo>
                  <a:pt x="148793" y="127723"/>
                </a:lnTo>
                <a:lnTo>
                  <a:pt x="148793" y="87883"/>
                </a:lnTo>
                <a:lnTo>
                  <a:pt x="201871" y="87883"/>
                </a:lnTo>
                <a:lnTo>
                  <a:pt x="198462" y="83070"/>
                </a:lnTo>
                <a:lnTo>
                  <a:pt x="208856" y="77362"/>
                </a:lnTo>
                <a:lnTo>
                  <a:pt x="216282" y="68999"/>
                </a:lnTo>
                <a:lnTo>
                  <a:pt x="218393" y="63779"/>
                </a:lnTo>
                <a:lnTo>
                  <a:pt x="148793" y="63779"/>
                </a:lnTo>
                <a:lnTo>
                  <a:pt x="148793" y="26796"/>
                </a:lnTo>
                <a:lnTo>
                  <a:pt x="219469" y="26796"/>
                </a:lnTo>
                <a:lnTo>
                  <a:pt x="219119" y="25496"/>
                </a:lnTo>
                <a:lnTo>
                  <a:pt x="181786" y="3471"/>
                </a:lnTo>
                <a:lnTo>
                  <a:pt x="168275" y="2857"/>
                </a:lnTo>
                <a:close/>
              </a:path>
              <a:path w="697865" h="129540">
                <a:moveTo>
                  <a:pt x="201871" y="87883"/>
                </a:moveTo>
                <a:lnTo>
                  <a:pt x="168097" y="87883"/>
                </a:lnTo>
                <a:lnTo>
                  <a:pt x="195783" y="127723"/>
                </a:lnTo>
                <a:lnTo>
                  <a:pt x="230085" y="127723"/>
                </a:lnTo>
                <a:lnTo>
                  <a:pt x="201871" y="87883"/>
                </a:lnTo>
                <a:close/>
              </a:path>
              <a:path w="697865" h="129540">
                <a:moveTo>
                  <a:pt x="219469" y="26796"/>
                </a:moveTo>
                <a:lnTo>
                  <a:pt x="178625" y="26796"/>
                </a:lnTo>
                <a:lnTo>
                  <a:pt x="184886" y="28041"/>
                </a:lnTo>
                <a:lnTo>
                  <a:pt x="192024" y="33045"/>
                </a:lnTo>
                <a:lnTo>
                  <a:pt x="193814" y="37668"/>
                </a:lnTo>
                <a:lnTo>
                  <a:pt x="193814" y="51117"/>
                </a:lnTo>
                <a:lnTo>
                  <a:pt x="192087" y="56032"/>
                </a:lnTo>
                <a:lnTo>
                  <a:pt x="185178" y="62229"/>
                </a:lnTo>
                <a:lnTo>
                  <a:pt x="178689" y="63779"/>
                </a:lnTo>
                <a:lnTo>
                  <a:pt x="218393" y="63779"/>
                </a:lnTo>
                <a:lnTo>
                  <a:pt x="220738" y="57978"/>
                </a:lnTo>
                <a:lnTo>
                  <a:pt x="222224" y="44297"/>
                </a:lnTo>
                <a:lnTo>
                  <a:pt x="221448" y="34148"/>
                </a:lnTo>
                <a:lnTo>
                  <a:pt x="219469" y="26796"/>
                </a:lnTo>
                <a:close/>
              </a:path>
              <a:path w="697865" h="129540">
                <a:moveTo>
                  <a:pt x="307962" y="0"/>
                </a:moveTo>
                <a:lnTo>
                  <a:pt x="261340" y="18491"/>
                </a:lnTo>
                <a:lnTo>
                  <a:pt x="242404" y="64490"/>
                </a:lnTo>
                <a:lnTo>
                  <a:pt x="243588" y="77680"/>
                </a:lnTo>
                <a:lnTo>
                  <a:pt x="271355" y="118576"/>
                </a:lnTo>
                <a:lnTo>
                  <a:pt x="307962" y="128981"/>
                </a:lnTo>
                <a:lnTo>
                  <a:pt x="321262" y="127824"/>
                </a:lnTo>
                <a:lnTo>
                  <a:pt x="333465" y="124355"/>
                </a:lnTo>
                <a:lnTo>
                  <a:pt x="344575" y="118576"/>
                </a:lnTo>
                <a:lnTo>
                  <a:pt x="354596" y="110489"/>
                </a:lnTo>
                <a:lnTo>
                  <a:pt x="359493" y="104686"/>
                </a:lnTo>
                <a:lnTo>
                  <a:pt x="308051" y="104686"/>
                </a:lnTo>
                <a:lnTo>
                  <a:pt x="300545" y="103954"/>
                </a:lnTo>
                <a:lnTo>
                  <a:pt x="271661" y="72618"/>
                </a:lnTo>
                <a:lnTo>
                  <a:pt x="270992" y="64579"/>
                </a:lnTo>
                <a:lnTo>
                  <a:pt x="271661" y="56533"/>
                </a:lnTo>
                <a:lnTo>
                  <a:pt x="300545" y="25031"/>
                </a:lnTo>
                <a:lnTo>
                  <a:pt x="308051" y="24295"/>
                </a:lnTo>
                <a:lnTo>
                  <a:pt x="359495" y="24295"/>
                </a:lnTo>
                <a:lnTo>
                  <a:pt x="354596" y="18491"/>
                </a:lnTo>
                <a:lnTo>
                  <a:pt x="344575" y="10399"/>
                </a:lnTo>
                <a:lnTo>
                  <a:pt x="333465" y="4621"/>
                </a:lnTo>
                <a:lnTo>
                  <a:pt x="321262" y="1155"/>
                </a:lnTo>
                <a:lnTo>
                  <a:pt x="307962" y="0"/>
                </a:lnTo>
                <a:close/>
              </a:path>
              <a:path w="697865" h="129540">
                <a:moveTo>
                  <a:pt x="359495" y="24295"/>
                </a:moveTo>
                <a:lnTo>
                  <a:pt x="308051" y="24295"/>
                </a:lnTo>
                <a:lnTo>
                  <a:pt x="315562" y="25031"/>
                </a:lnTo>
                <a:lnTo>
                  <a:pt x="322456" y="27239"/>
                </a:lnTo>
                <a:lnTo>
                  <a:pt x="345122" y="64579"/>
                </a:lnTo>
                <a:lnTo>
                  <a:pt x="344453" y="72618"/>
                </a:lnTo>
                <a:lnTo>
                  <a:pt x="315562" y="103954"/>
                </a:lnTo>
                <a:lnTo>
                  <a:pt x="308051" y="104686"/>
                </a:lnTo>
                <a:lnTo>
                  <a:pt x="359493" y="104686"/>
                </a:lnTo>
                <a:lnTo>
                  <a:pt x="362873" y="100679"/>
                </a:lnTo>
                <a:lnTo>
                  <a:pt x="368787" y="89742"/>
                </a:lnTo>
                <a:lnTo>
                  <a:pt x="372336" y="77680"/>
                </a:lnTo>
                <a:lnTo>
                  <a:pt x="373519" y="64490"/>
                </a:lnTo>
                <a:lnTo>
                  <a:pt x="372336" y="51298"/>
                </a:lnTo>
                <a:lnTo>
                  <a:pt x="368787" y="39233"/>
                </a:lnTo>
                <a:lnTo>
                  <a:pt x="362873" y="28296"/>
                </a:lnTo>
                <a:lnTo>
                  <a:pt x="359495" y="24295"/>
                </a:lnTo>
                <a:close/>
              </a:path>
              <a:path w="697865" h="129540">
                <a:moveTo>
                  <a:pt x="396925" y="91465"/>
                </a:moveTo>
                <a:lnTo>
                  <a:pt x="382460" y="111467"/>
                </a:lnTo>
                <a:lnTo>
                  <a:pt x="391211" y="119052"/>
                </a:lnTo>
                <a:lnTo>
                  <a:pt x="400678" y="124469"/>
                </a:lnTo>
                <a:lnTo>
                  <a:pt x="410860" y="127719"/>
                </a:lnTo>
                <a:lnTo>
                  <a:pt x="421754" y="128803"/>
                </a:lnTo>
                <a:lnTo>
                  <a:pt x="430367" y="128110"/>
                </a:lnTo>
                <a:lnTo>
                  <a:pt x="459967" y="103830"/>
                </a:lnTo>
                <a:lnTo>
                  <a:pt x="460020" y="103606"/>
                </a:lnTo>
                <a:lnTo>
                  <a:pt x="420509" y="103606"/>
                </a:lnTo>
                <a:lnTo>
                  <a:pt x="414413" y="102848"/>
                </a:lnTo>
                <a:lnTo>
                  <a:pt x="408451" y="100574"/>
                </a:lnTo>
                <a:lnTo>
                  <a:pt x="402621" y="96780"/>
                </a:lnTo>
                <a:lnTo>
                  <a:pt x="396925" y="91465"/>
                </a:lnTo>
                <a:close/>
              </a:path>
              <a:path w="697865" h="129540">
                <a:moveTo>
                  <a:pt x="462851" y="2857"/>
                </a:moveTo>
                <a:lnTo>
                  <a:pt x="397814" y="2857"/>
                </a:lnTo>
                <a:lnTo>
                  <a:pt x="397814" y="26796"/>
                </a:lnTo>
                <a:lnTo>
                  <a:pt x="434797" y="26796"/>
                </a:lnTo>
                <a:lnTo>
                  <a:pt x="434797" y="91465"/>
                </a:lnTo>
                <a:lnTo>
                  <a:pt x="433400" y="96011"/>
                </a:lnTo>
                <a:lnTo>
                  <a:pt x="427799" y="102095"/>
                </a:lnTo>
                <a:lnTo>
                  <a:pt x="424434" y="103606"/>
                </a:lnTo>
                <a:lnTo>
                  <a:pt x="460020" y="103606"/>
                </a:lnTo>
                <a:lnTo>
                  <a:pt x="462130" y="94775"/>
                </a:lnTo>
                <a:lnTo>
                  <a:pt x="462851" y="84315"/>
                </a:lnTo>
                <a:lnTo>
                  <a:pt x="462851" y="2857"/>
                </a:lnTo>
                <a:close/>
              </a:path>
              <a:path w="697865" h="129540">
                <a:moveTo>
                  <a:pt x="582536" y="2857"/>
                </a:moveTo>
                <a:lnTo>
                  <a:pt x="492493" y="2857"/>
                </a:lnTo>
                <a:lnTo>
                  <a:pt x="492493" y="127723"/>
                </a:lnTo>
                <a:lnTo>
                  <a:pt x="584492" y="127723"/>
                </a:lnTo>
                <a:lnTo>
                  <a:pt x="584492" y="103073"/>
                </a:lnTo>
                <a:lnTo>
                  <a:pt x="520369" y="103073"/>
                </a:lnTo>
                <a:lnTo>
                  <a:pt x="520369" y="77165"/>
                </a:lnTo>
                <a:lnTo>
                  <a:pt x="576275" y="77165"/>
                </a:lnTo>
                <a:lnTo>
                  <a:pt x="576275" y="53416"/>
                </a:lnTo>
                <a:lnTo>
                  <a:pt x="520369" y="53416"/>
                </a:lnTo>
                <a:lnTo>
                  <a:pt x="520369" y="27685"/>
                </a:lnTo>
                <a:lnTo>
                  <a:pt x="582536" y="27685"/>
                </a:lnTo>
                <a:lnTo>
                  <a:pt x="582536" y="2857"/>
                </a:lnTo>
                <a:close/>
              </a:path>
              <a:path w="697865" h="129540">
                <a:moveTo>
                  <a:pt x="662203" y="26974"/>
                </a:moveTo>
                <a:lnTo>
                  <a:pt x="634339" y="26974"/>
                </a:lnTo>
                <a:lnTo>
                  <a:pt x="634339" y="127723"/>
                </a:lnTo>
                <a:lnTo>
                  <a:pt x="662203" y="127723"/>
                </a:lnTo>
                <a:lnTo>
                  <a:pt x="662203" y="26974"/>
                </a:lnTo>
                <a:close/>
              </a:path>
              <a:path w="697865" h="129540">
                <a:moveTo>
                  <a:pt x="697572" y="2857"/>
                </a:moveTo>
                <a:lnTo>
                  <a:pt x="598970" y="2857"/>
                </a:lnTo>
                <a:lnTo>
                  <a:pt x="598970" y="26974"/>
                </a:lnTo>
                <a:lnTo>
                  <a:pt x="697572" y="26974"/>
                </a:lnTo>
                <a:lnTo>
                  <a:pt x="697572" y="2857"/>
                </a:lnTo>
                <a:close/>
              </a:path>
            </a:pathLst>
          </a:custGeom>
          <a:solidFill>
            <a:srgbClr val="521379"/>
          </a:solidFill>
        </p:spPr>
        <p:txBody>
          <a:bodyPr wrap="square" lIns="0" tIns="0" rIns="0" bIns="0" rtlCol="0"/>
          <a:lstStyle/>
          <a:p>
            <a:endParaRPr/>
          </a:p>
        </p:txBody>
      </p:sp>
      <p:sp>
        <p:nvSpPr>
          <p:cNvPr id="7" name="object 7"/>
          <p:cNvSpPr/>
          <p:nvPr/>
        </p:nvSpPr>
        <p:spPr>
          <a:xfrm>
            <a:off x="0" y="1574794"/>
            <a:ext cx="3923665" cy="8178800"/>
          </a:xfrm>
          <a:custGeom>
            <a:avLst/>
            <a:gdLst/>
            <a:ahLst/>
            <a:cxnLst/>
            <a:rect l="l" t="t" r="r" b="b"/>
            <a:pathLst>
              <a:path w="3923665" h="8178800">
                <a:moveTo>
                  <a:pt x="3911727" y="0"/>
                </a:moveTo>
                <a:lnTo>
                  <a:pt x="2519057" y="0"/>
                </a:lnTo>
                <a:lnTo>
                  <a:pt x="0" y="4281474"/>
                </a:lnTo>
                <a:lnTo>
                  <a:pt x="0" y="6929716"/>
                </a:lnTo>
                <a:lnTo>
                  <a:pt x="2310803" y="3071685"/>
                </a:lnTo>
                <a:lnTo>
                  <a:pt x="2321814" y="8178800"/>
                </a:lnTo>
                <a:lnTo>
                  <a:pt x="3923411" y="8178800"/>
                </a:lnTo>
                <a:lnTo>
                  <a:pt x="3911727" y="0"/>
                </a:lnTo>
                <a:close/>
              </a:path>
            </a:pathLst>
          </a:custGeom>
          <a:solidFill>
            <a:srgbClr val="521379"/>
          </a:solidFill>
        </p:spPr>
        <p:txBody>
          <a:bodyPr wrap="square" lIns="0" tIns="0" rIns="0" bIns="0" rtlCol="0"/>
          <a:lstStyle/>
          <a:p>
            <a:endParaRPr dirty="0"/>
          </a:p>
        </p:txBody>
      </p:sp>
      <p:sp>
        <p:nvSpPr>
          <p:cNvPr id="9" name="Espace réservé du numéro de diapositive 8">
            <a:extLst>
              <a:ext uri="{FF2B5EF4-FFF2-40B4-BE49-F238E27FC236}">
                <a16:creationId xmlns:a16="http://schemas.microsoft.com/office/drawing/2014/main" id="{826FE97C-12A9-4738-842E-4E812E3A57BC}"/>
              </a:ext>
            </a:extLst>
          </p:cNvPr>
          <p:cNvSpPr>
            <a:spLocks noGrp="1"/>
          </p:cNvSpPr>
          <p:nvPr>
            <p:ph type="sldNum" sz="quarter" idx="7"/>
          </p:nvPr>
        </p:nvSpPr>
        <p:spPr/>
        <p:txBody>
          <a:bodyPr/>
          <a:lstStyle/>
          <a:p>
            <a:fld id="{B6F15528-21DE-4FAA-801E-634DDDAF4B2B}" type="slidenum">
              <a:rPr lang="fr-FR" smtClean="0"/>
              <a:t>14</a:t>
            </a:fld>
            <a:endParaRPr lang="fr-FR"/>
          </a:p>
        </p:txBody>
      </p:sp>
    </p:spTree>
    <p:extLst>
      <p:ext uri="{BB962C8B-B14F-4D97-AF65-F5344CB8AC3E}">
        <p14:creationId xmlns:p14="http://schemas.microsoft.com/office/powerpoint/2010/main" val="80785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5"/>
          <p:cNvSpPr txBox="1">
            <a:spLocks noGrp="1"/>
          </p:cNvSpPr>
          <p:nvPr>
            <p:ph type="title"/>
          </p:nvPr>
        </p:nvSpPr>
        <p:spPr>
          <a:xfrm>
            <a:off x="443307" y="291473"/>
            <a:ext cx="12118187" cy="1085867"/>
          </a:xfrm>
          <a:prstGeom prst="rect">
            <a:avLst/>
          </a:prstGeom>
        </p:spPr>
        <p:txBody>
          <a:bodyPr spcFirstLastPara="1" wrap="square" lIns="130027" tIns="130027" rIns="130027" bIns="130027" anchor="t" anchorCtr="0">
            <a:noAutofit/>
          </a:bodyPr>
          <a:lstStyle/>
          <a:p>
            <a:pPr algn="l" rtl="0"/>
            <a:r>
              <a:rPr lang="en"/>
              <a:t>New Technologies for Autism </a:t>
            </a:r>
            <a:endParaRPr/>
          </a:p>
        </p:txBody>
      </p:sp>
      <p:sp>
        <p:nvSpPr>
          <p:cNvPr id="378" name="Google Shape;378;p45"/>
          <p:cNvSpPr txBox="1">
            <a:spLocks noGrp="1"/>
          </p:cNvSpPr>
          <p:nvPr>
            <p:ph type="body" idx="1"/>
          </p:nvPr>
        </p:nvSpPr>
        <p:spPr>
          <a:xfrm>
            <a:off x="443307" y="1637558"/>
            <a:ext cx="12118187" cy="6478507"/>
          </a:xfrm>
          <a:prstGeom prst="rect">
            <a:avLst/>
          </a:prstGeom>
        </p:spPr>
        <p:txBody>
          <a:bodyPr spcFirstLastPara="1" wrap="square" lIns="130027" tIns="130027" rIns="130027" bIns="130027" anchor="t" anchorCtr="0">
            <a:noAutofit/>
          </a:bodyPr>
          <a:lstStyle/>
          <a:p>
            <a:pPr indent="-541858" algn="l" rtl="0">
              <a:buSzPts val="2400"/>
            </a:pPr>
            <a:r>
              <a:rPr lang="en" sz="3600" dirty="0"/>
              <a:t>Very many </a:t>
            </a:r>
            <a:r>
              <a:rPr lang="fr-FR" sz="3600" dirty="0"/>
              <a:t>uses of new technologies </a:t>
            </a:r>
            <a:r>
              <a:rPr lang="en" sz="3200" dirty="0"/>
              <a:t>(Grossard et al. 2018)</a:t>
            </a:r>
            <a:br>
              <a:rPr lang="en" sz="3200" dirty="0"/>
            </a:br>
            <a:endParaRPr sz="3600" dirty="0"/>
          </a:p>
          <a:p>
            <a:pPr indent="-559920" algn="l" rtl="0">
              <a:buSzPts val="2600"/>
            </a:pPr>
            <a:r>
              <a:rPr lang="en" sz="3600" dirty="0"/>
              <a:t>Rarely combine social skills training </a:t>
            </a:r>
            <a:br>
              <a:rPr lang="en" sz="3600" dirty="0"/>
            </a:br>
            <a:r>
              <a:rPr lang="en" sz="3600" b="1" dirty="0"/>
              <a:t>and </a:t>
            </a:r>
            <a:br>
              <a:rPr lang="en" sz="3600" b="1" dirty="0"/>
            </a:br>
            <a:r>
              <a:rPr lang="en" sz="3600" dirty="0"/>
              <a:t>whole body motor skills</a:t>
            </a:r>
            <a:br>
              <a:rPr lang="en" sz="3600" dirty="0"/>
            </a:br>
            <a:endParaRPr sz="3600" dirty="0"/>
          </a:p>
          <a:p>
            <a:pPr indent="-559920" algn="l" rtl="0">
              <a:buSzPts val="2600"/>
            </a:pPr>
            <a:r>
              <a:rPr lang="en" sz="3600" dirty="0"/>
              <a:t>Mainly aimed at children with </a:t>
            </a:r>
            <a:br>
              <a:rPr lang="en" sz="3600" dirty="0"/>
            </a:br>
            <a:r>
              <a:rPr lang="en" sz="3600" b="1" dirty="0"/>
              <a:t>Verbal </a:t>
            </a:r>
            <a:r>
              <a:rPr lang="en" sz="3600" dirty="0"/>
              <a:t>Autism Spectrum Disorder</a:t>
            </a:r>
            <a:br>
              <a:rPr lang="en" sz="3600" b="1" dirty="0"/>
            </a:br>
            <a:endParaRPr sz="3600" b="1" dirty="0"/>
          </a:p>
          <a:p>
            <a:pPr indent="-559920" algn="l" rtl="0">
              <a:buSzPts val="2600"/>
            </a:pPr>
            <a:r>
              <a:rPr lang="fr-FR" sz="3600" dirty="0"/>
              <a:t>When they are only </a:t>
            </a:r>
            <a:r>
              <a:rPr lang="en" sz="3600" dirty="0"/>
              <a:t>virtual, </a:t>
            </a:r>
            <a:br>
              <a:rPr lang="en" sz="3600" dirty="0"/>
            </a:br>
            <a:r>
              <a:rPr lang="fr-FR" sz="3600" dirty="0"/>
              <a:t>it limits the </a:t>
            </a:r>
            <a:r>
              <a:rPr lang="en" sz="3600" dirty="0"/>
              <a:t>link with the physical and social context </a:t>
            </a:r>
            <a:endParaRPr sz="3600" dirty="0"/>
          </a:p>
          <a:p>
            <a:pPr indent="0" algn="l" rtl="0">
              <a:spcBef>
                <a:spcPts val="2276"/>
              </a:spcBef>
              <a:spcAft>
                <a:spcPts val="2276"/>
              </a:spcAft>
              <a:buNone/>
            </a:pPr>
            <a:endParaRPr sz="3600" dirty="0"/>
          </a:p>
        </p:txBody>
      </p:sp>
      <p:sp>
        <p:nvSpPr>
          <p:cNvPr id="2" name="Espace réservé du numéro de diapositive 1">
            <a:extLst>
              <a:ext uri="{FF2B5EF4-FFF2-40B4-BE49-F238E27FC236}">
                <a16:creationId xmlns:a16="http://schemas.microsoft.com/office/drawing/2014/main" id="{08B796C2-03C4-4B36-B236-2B8B0FA7462F}"/>
              </a:ext>
            </a:extLst>
          </p:cNvPr>
          <p:cNvSpPr>
            <a:spLocks noGrp="1"/>
          </p:cNvSpPr>
          <p:nvPr>
            <p:ph type="sldNum" idx="12"/>
          </p:nvPr>
        </p:nvSpPr>
        <p:spPr/>
        <p:txBody>
          <a:bodyPr/>
          <a:lstStyle/>
          <a:p>
            <a:fld id="{00000000-1234-1234-1234-123412341234}" type="slidenum">
              <a:rPr lang="fr-FR" smtClean="0"/>
              <a:pPr/>
              <a:t>15</a:t>
            </a:fld>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98" y="988662"/>
            <a:ext cx="10755630" cy="566822"/>
          </a:xfrm>
          <a:prstGeom prst="rect">
            <a:avLst/>
          </a:prstGeom>
        </p:spPr>
        <p:txBody>
          <a:bodyPr vert="horz" wrap="square" lIns="0" tIns="12700" rIns="0" bIns="0" rtlCol="0">
            <a:spAutoFit/>
          </a:bodyPr>
          <a:lstStyle/>
          <a:p>
            <a:pPr marL="12700">
              <a:lnSpc>
                <a:spcPct val="100000"/>
              </a:lnSpc>
              <a:spcBef>
                <a:spcPts val="100"/>
              </a:spcBef>
            </a:pPr>
            <a:r>
              <a:rPr lang="fr-FR" spc="-45" dirty="0"/>
              <a:t>Objectives of the MIMETIC platform </a:t>
            </a:r>
            <a:endParaRPr spc="-50" dirty="0"/>
          </a:p>
        </p:txBody>
      </p:sp>
      <p:sp>
        <p:nvSpPr>
          <p:cNvPr id="3" name="object 3"/>
          <p:cNvSpPr txBox="1"/>
          <p:nvPr/>
        </p:nvSpPr>
        <p:spPr>
          <a:xfrm>
            <a:off x="444500" y="3048000"/>
            <a:ext cx="12115800" cy="4970590"/>
          </a:xfrm>
          <a:prstGeom prst="rect">
            <a:avLst/>
          </a:prstGeom>
        </p:spPr>
        <p:txBody>
          <a:bodyPr vert="horz" wrap="square" lIns="0" tIns="58419" rIns="0" bIns="0" rtlCol="0">
            <a:spAutoFit/>
          </a:bodyPr>
          <a:lstStyle/>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Learn in a playful way how to position yourself in relation to a small avatar to move an object together.</a:t>
            </a:r>
            <a:br>
              <a:rPr lang="fr-FR" sz="3000" spc="130" dirty="0">
                <a:solidFill>
                  <a:srgbClr val="1F233B"/>
                </a:solidFill>
                <a:latin typeface="Montserrat-Medium"/>
                <a:cs typeface="Montserrat-Medium"/>
              </a:rPr>
            </a:br>
            <a:endParaRPr lang="fr-FR" sz="3000" spc="130" dirty="0">
              <a:solidFill>
                <a:srgbClr val="1F233B"/>
              </a:solidFill>
              <a:latin typeface="Montserrat-Medium"/>
              <a:cs typeface="Montserrat-Medium"/>
            </a:endParaRPr>
          </a:p>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The object has 2 parts: </a:t>
            </a:r>
          </a:p>
          <a:p>
            <a:pPr marL="469900" marR="299720" lvl="1">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a real part carried by the child </a:t>
            </a:r>
          </a:p>
          <a:p>
            <a:pPr marL="469900" marR="299720" lvl="1">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a virtual game carried by the small avatar</a:t>
            </a:r>
            <a:br>
              <a:rPr lang="fr-FR" sz="3000" spc="130" dirty="0">
                <a:solidFill>
                  <a:srgbClr val="1F233B"/>
                </a:solidFill>
                <a:latin typeface="Montserrat-Medium"/>
                <a:cs typeface="Montserrat-Medium"/>
              </a:rPr>
            </a:br>
            <a:endParaRPr lang="fr-FR" sz="3000" spc="130" dirty="0">
              <a:solidFill>
                <a:srgbClr val="1F233B"/>
              </a:solidFill>
              <a:latin typeface="Montserrat-Medium"/>
              <a:cs typeface="Montserrat-Medium"/>
            </a:endParaRPr>
          </a:p>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The 2 parts of the object must not come off. </a:t>
            </a:r>
            <a:br>
              <a:rPr lang="fr-FR" sz="3000" spc="130" dirty="0">
                <a:solidFill>
                  <a:srgbClr val="1F233B"/>
                </a:solidFill>
                <a:latin typeface="Montserrat-Medium"/>
                <a:cs typeface="Montserrat-Medium"/>
              </a:rPr>
            </a:br>
            <a:br>
              <a:rPr lang="fr-FR" sz="3000" spc="130" dirty="0">
                <a:solidFill>
                  <a:srgbClr val="1F233B"/>
                </a:solidFill>
                <a:latin typeface="Montserrat-Medium"/>
                <a:cs typeface="Montserrat-Medium"/>
              </a:rPr>
            </a:br>
            <a:r>
              <a:rPr lang="fr-FR" sz="3000" spc="130" dirty="0">
                <a:solidFill>
                  <a:srgbClr val="1F233B"/>
                </a:solidFill>
                <a:latin typeface="Montserrat-Medium"/>
                <a:cs typeface="Montserrat-Medium"/>
              </a:rPr>
              <a:t>=&gt; you have to coordinate with the avatar</a:t>
            </a:r>
          </a:p>
        </p:txBody>
      </p:sp>
      <p:sp>
        <p:nvSpPr>
          <p:cNvPr id="5" name="Espace réservé du numéro de diapositive 4">
            <a:extLst>
              <a:ext uri="{FF2B5EF4-FFF2-40B4-BE49-F238E27FC236}">
                <a16:creationId xmlns:a16="http://schemas.microsoft.com/office/drawing/2014/main" id="{95FC9E42-361E-4E3E-B1F7-1F52C221E15C}"/>
              </a:ext>
            </a:extLst>
          </p:cNvPr>
          <p:cNvSpPr>
            <a:spLocks noGrp="1"/>
          </p:cNvSpPr>
          <p:nvPr>
            <p:ph type="sldNum" sz="quarter" idx="7"/>
          </p:nvPr>
        </p:nvSpPr>
        <p:spPr/>
        <p:txBody>
          <a:bodyPr/>
          <a:lstStyle/>
          <a:p>
            <a:fld id="{B6F15528-21DE-4FAA-801E-634DDDAF4B2B}" type="slidenum">
              <a:rPr lang="fr-FR" smtClean="0"/>
              <a:t>16</a:t>
            </a:fld>
            <a:endParaRPr lang="fr-FR"/>
          </a:p>
        </p:txBody>
      </p:sp>
    </p:spTree>
    <p:extLst>
      <p:ext uri="{BB962C8B-B14F-4D97-AF65-F5344CB8AC3E}">
        <p14:creationId xmlns:p14="http://schemas.microsoft.com/office/powerpoint/2010/main" val="331603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98" y="988662"/>
            <a:ext cx="10755630" cy="566822"/>
          </a:xfrm>
          <a:prstGeom prst="rect">
            <a:avLst/>
          </a:prstGeom>
        </p:spPr>
        <p:txBody>
          <a:bodyPr vert="horz" wrap="square" lIns="0" tIns="12700" rIns="0" bIns="0" rtlCol="0">
            <a:spAutoFit/>
          </a:bodyPr>
          <a:lstStyle/>
          <a:p>
            <a:pPr marL="12700">
              <a:lnSpc>
                <a:spcPct val="100000"/>
              </a:lnSpc>
              <a:spcBef>
                <a:spcPts val="100"/>
              </a:spcBef>
            </a:pPr>
            <a:r>
              <a:rPr lang="fr-FR" spc="-45" dirty="0"/>
              <a:t>Objectives of the MIMETIC platform </a:t>
            </a:r>
            <a:endParaRPr spc="-50" dirty="0"/>
          </a:p>
        </p:txBody>
      </p:sp>
      <p:sp>
        <p:nvSpPr>
          <p:cNvPr id="5" name="Espace réservé du numéro de diapositive 4">
            <a:extLst>
              <a:ext uri="{FF2B5EF4-FFF2-40B4-BE49-F238E27FC236}">
                <a16:creationId xmlns:a16="http://schemas.microsoft.com/office/drawing/2014/main" id="{95FC9E42-361E-4E3E-B1F7-1F52C221E15C}"/>
              </a:ext>
            </a:extLst>
          </p:cNvPr>
          <p:cNvSpPr>
            <a:spLocks noGrp="1"/>
          </p:cNvSpPr>
          <p:nvPr>
            <p:ph type="sldNum" sz="quarter" idx="7"/>
          </p:nvPr>
        </p:nvSpPr>
        <p:spPr/>
        <p:txBody>
          <a:bodyPr/>
          <a:lstStyle/>
          <a:p>
            <a:fld id="{B6F15528-21DE-4FAA-801E-634DDDAF4B2B}" type="slidenum">
              <a:rPr lang="fr-FR" smtClean="0"/>
              <a:t>17</a:t>
            </a:fld>
            <a:endParaRPr lang="fr-FR"/>
          </a:p>
        </p:txBody>
      </p:sp>
      <p:pic>
        <p:nvPicPr>
          <p:cNvPr id="6" name="Google Shape;154;p26" descr="https://lh3.googleusercontent.com/TgXoe6_pxaAgVtFNXvrpMI3DRKRIhfPKpkMbbZkokHMbfumfSTDjU-PuoaZs8U-xEyQCp_2n8kC4k69CvylziaqIpPqPjwAigcG9jFFYSF0D9dhIPkZ5_9GgkjGZq9JyubqfluZobwc">
            <a:extLst>
              <a:ext uri="{FF2B5EF4-FFF2-40B4-BE49-F238E27FC236}">
                <a16:creationId xmlns:a16="http://schemas.microsoft.com/office/drawing/2014/main" id="{79A288AC-3A7B-4F09-A489-454ACE60925B}"/>
              </a:ext>
            </a:extLst>
          </p:cNvPr>
          <p:cNvPicPr preferRelativeResize="0"/>
          <p:nvPr/>
        </p:nvPicPr>
        <p:blipFill rotWithShape="1">
          <a:blip r:embed="rId2">
            <a:alphaModFix/>
          </a:blip>
          <a:srcRect/>
          <a:stretch/>
        </p:blipFill>
        <p:spPr>
          <a:xfrm>
            <a:off x="1701800" y="2016675"/>
            <a:ext cx="9144000" cy="7054173"/>
          </a:xfrm>
          <a:prstGeom prst="rect">
            <a:avLst/>
          </a:prstGeom>
          <a:noFill/>
          <a:ln>
            <a:noFill/>
          </a:ln>
        </p:spPr>
      </p:pic>
    </p:spTree>
    <p:extLst>
      <p:ext uri="{BB962C8B-B14F-4D97-AF65-F5344CB8AC3E}">
        <p14:creationId xmlns:p14="http://schemas.microsoft.com/office/powerpoint/2010/main" val="376331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443307" y="431135"/>
            <a:ext cx="12118187" cy="1085867"/>
          </a:xfrm>
          <a:prstGeom prst="rect">
            <a:avLst/>
          </a:prstGeom>
        </p:spPr>
        <p:txBody>
          <a:bodyPr spcFirstLastPara="1" wrap="square" lIns="130027" tIns="130027" rIns="130027" bIns="130027" anchor="t" anchorCtr="0">
            <a:noAutofit/>
          </a:bodyPr>
          <a:lstStyle/>
          <a:p>
            <a:pPr algn="l" rtl="0"/>
            <a:r>
              <a:rPr lang="en"/>
              <a:t>Adjustable height of the device </a:t>
            </a:r>
            <a:br>
              <a:rPr lang="en"/>
            </a:br>
            <a:r>
              <a:rPr lang="en"/>
              <a:t>to adapt to the size of the children </a:t>
            </a:r>
            <a:endParaRPr/>
          </a:p>
        </p:txBody>
      </p:sp>
      <p:sp>
        <p:nvSpPr>
          <p:cNvPr id="194" name="Google Shape;194;p31"/>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endParaRPr/>
          </a:p>
        </p:txBody>
      </p:sp>
      <p:pic>
        <p:nvPicPr>
          <p:cNvPr id="196" name="Google Shape;196;p31"/>
          <p:cNvPicPr preferRelativeResize="0"/>
          <p:nvPr/>
        </p:nvPicPr>
        <p:blipFill>
          <a:blip r:embed="rId3">
            <a:alphaModFix/>
          </a:blip>
          <a:stretch>
            <a:fillRect/>
          </a:stretch>
        </p:blipFill>
        <p:spPr>
          <a:xfrm>
            <a:off x="1291822" y="2280888"/>
            <a:ext cx="10421154" cy="6781333"/>
          </a:xfrm>
          <a:prstGeom prst="rect">
            <a:avLst/>
          </a:prstGeom>
          <a:noFill/>
          <a:ln>
            <a:noFill/>
          </a:ln>
        </p:spPr>
      </p:pic>
      <p:sp>
        <p:nvSpPr>
          <p:cNvPr id="2" name="Espace réservé du numéro de diapositive 1">
            <a:extLst>
              <a:ext uri="{FF2B5EF4-FFF2-40B4-BE49-F238E27FC236}">
                <a16:creationId xmlns:a16="http://schemas.microsoft.com/office/drawing/2014/main" id="{04703FD9-A991-4336-8CAD-C9F10A30FCCA}"/>
              </a:ext>
            </a:extLst>
          </p:cNvPr>
          <p:cNvSpPr>
            <a:spLocks noGrp="1"/>
          </p:cNvSpPr>
          <p:nvPr>
            <p:ph type="sldNum" idx="12"/>
          </p:nvPr>
        </p:nvSpPr>
        <p:spPr/>
        <p:txBody>
          <a:bodyPr/>
          <a:lstStyle/>
          <a:p>
            <a:fld id="{00000000-1234-1234-1234-123412341234}"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98" y="988662"/>
            <a:ext cx="10755630" cy="566822"/>
          </a:xfrm>
          <a:prstGeom prst="rect">
            <a:avLst/>
          </a:prstGeom>
        </p:spPr>
        <p:txBody>
          <a:bodyPr vert="horz" wrap="square" lIns="0" tIns="12700" rIns="0" bIns="0" rtlCol="0">
            <a:spAutoFit/>
          </a:bodyPr>
          <a:lstStyle/>
          <a:p>
            <a:pPr marL="12700">
              <a:lnSpc>
                <a:spcPct val="100000"/>
              </a:lnSpc>
              <a:spcBef>
                <a:spcPts val="100"/>
              </a:spcBef>
            </a:pPr>
            <a:r>
              <a:rPr lang="fr-FR" spc="-45" dirty="0"/>
              <a:t>Objects of the MIMETIC platform </a:t>
            </a:r>
            <a:endParaRPr spc="-50" dirty="0"/>
          </a:p>
        </p:txBody>
      </p:sp>
      <p:sp>
        <p:nvSpPr>
          <p:cNvPr id="3" name="object 3"/>
          <p:cNvSpPr txBox="1"/>
          <p:nvPr/>
        </p:nvSpPr>
        <p:spPr>
          <a:xfrm>
            <a:off x="711200" y="2192392"/>
            <a:ext cx="12115800" cy="1456808"/>
          </a:xfrm>
          <a:prstGeom prst="rect">
            <a:avLst/>
          </a:prstGeom>
        </p:spPr>
        <p:txBody>
          <a:bodyPr vert="horz" wrap="square" lIns="0" tIns="58419" rIns="0" bIns="0" rtlCol="0">
            <a:spAutoFit/>
          </a:bodyPr>
          <a:lstStyle/>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The table (purple)</a:t>
            </a:r>
          </a:p>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The stool (red)</a:t>
            </a:r>
          </a:p>
          <a:p>
            <a:pPr marL="12700" marR="299720">
              <a:lnSpc>
                <a:spcPts val="3300"/>
              </a:lnSpc>
              <a:spcBef>
                <a:spcPts val="459"/>
              </a:spcBef>
              <a:buClr>
                <a:srgbClr val="EE4A9A"/>
              </a:buClr>
              <a:buChar char="•"/>
              <a:tabLst>
                <a:tab pos="265430" algn="l"/>
              </a:tabLst>
            </a:pPr>
            <a:r>
              <a:rPr lang="fr-FR" sz="3000" spc="130" dirty="0">
                <a:solidFill>
                  <a:srgbClr val="1F233B"/>
                </a:solidFill>
                <a:latin typeface="Montserrat-Medium"/>
                <a:cs typeface="Montserrat-Medium"/>
              </a:rPr>
              <a:t> The box (blue)</a:t>
            </a:r>
          </a:p>
        </p:txBody>
      </p:sp>
      <p:sp>
        <p:nvSpPr>
          <p:cNvPr id="5" name="Espace réservé du numéro de diapositive 4">
            <a:extLst>
              <a:ext uri="{FF2B5EF4-FFF2-40B4-BE49-F238E27FC236}">
                <a16:creationId xmlns:a16="http://schemas.microsoft.com/office/drawing/2014/main" id="{95FC9E42-361E-4E3E-B1F7-1F52C221E15C}"/>
              </a:ext>
            </a:extLst>
          </p:cNvPr>
          <p:cNvSpPr>
            <a:spLocks noGrp="1"/>
          </p:cNvSpPr>
          <p:nvPr>
            <p:ph type="sldNum" sz="quarter" idx="7"/>
          </p:nvPr>
        </p:nvSpPr>
        <p:spPr/>
        <p:txBody>
          <a:bodyPr/>
          <a:lstStyle/>
          <a:p>
            <a:fld id="{B6F15528-21DE-4FAA-801E-634DDDAF4B2B}" type="slidenum">
              <a:rPr lang="fr-FR" smtClean="0"/>
              <a:t>19</a:t>
            </a:fld>
            <a:endParaRPr lang="fr-FR"/>
          </a:p>
        </p:txBody>
      </p:sp>
      <p:pic>
        <p:nvPicPr>
          <p:cNvPr id="6" name="Google Shape;163;p27">
            <a:extLst>
              <a:ext uri="{FF2B5EF4-FFF2-40B4-BE49-F238E27FC236}">
                <a16:creationId xmlns:a16="http://schemas.microsoft.com/office/drawing/2014/main" id="{8C053322-D267-4A65-9CF0-2B29A40A62AF}"/>
              </a:ext>
            </a:extLst>
          </p:cNvPr>
          <p:cNvPicPr preferRelativeResize="0"/>
          <p:nvPr/>
        </p:nvPicPr>
        <p:blipFill>
          <a:blip r:embed="rId2">
            <a:alphaModFix/>
          </a:blip>
          <a:stretch>
            <a:fillRect/>
          </a:stretch>
        </p:blipFill>
        <p:spPr>
          <a:xfrm>
            <a:off x="1854200" y="4692875"/>
            <a:ext cx="8634631" cy="4066844"/>
          </a:xfrm>
          <a:prstGeom prst="rect">
            <a:avLst/>
          </a:prstGeom>
          <a:noFill/>
          <a:ln>
            <a:noFill/>
          </a:ln>
        </p:spPr>
      </p:pic>
    </p:spTree>
    <p:extLst>
      <p:ext uri="{BB962C8B-B14F-4D97-AF65-F5344CB8AC3E}">
        <p14:creationId xmlns:p14="http://schemas.microsoft.com/office/powerpoint/2010/main" val="428784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09800"/>
            <a:ext cx="13004800" cy="5232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36282" y="3865422"/>
            <a:ext cx="11811000" cy="4028923"/>
          </a:xfrm>
          <a:prstGeom prst="rect">
            <a:avLst/>
          </a:prstGeom>
        </p:spPr>
        <p:txBody>
          <a:bodyPr vert="horz" wrap="square" lIns="0" tIns="11430" rIns="0" bIns="0" rtlCol="0">
            <a:spAutoFit/>
          </a:bodyPr>
          <a:lstStyle/>
          <a:p>
            <a:pPr marL="12700" marR="5080">
              <a:lnSpc>
                <a:spcPct val="101000"/>
              </a:lnSpc>
              <a:spcBef>
                <a:spcPts val="90"/>
              </a:spcBef>
            </a:pPr>
            <a:r>
              <a:rPr sz="2850" spc="-15" dirty="0">
                <a:solidFill>
                  <a:srgbClr val="FFFFFF"/>
                </a:solidFill>
                <a:latin typeface="Montserrat-Medium"/>
                <a:cs typeface="Montserrat-Medium"/>
              </a:rPr>
              <a:t>This </a:t>
            </a:r>
            <a:r>
              <a:rPr sz="2850" spc="5" dirty="0">
                <a:solidFill>
                  <a:srgbClr val="FFFFFF"/>
                </a:solidFill>
                <a:latin typeface="Montserrat-Medium"/>
                <a:cs typeface="Montserrat-Medium"/>
              </a:rPr>
              <a:t>deliverable </a:t>
            </a:r>
            <a:r>
              <a:rPr sz="2850" spc="-5" dirty="0">
                <a:solidFill>
                  <a:srgbClr val="FFFFFF"/>
                </a:solidFill>
                <a:latin typeface="Montserrat-Medium"/>
                <a:cs typeface="Montserrat-Medium"/>
              </a:rPr>
              <a:t>was </a:t>
            </a:r>
            <a:r>
              <a:rPr sz="2850" dirty="0">
                <a:solidFill>
                  <a:srgbClr val="FFFFFF"/>
                </a:solidFill>
                <a:latin typeface="Montserrat-Medium"/>
                <a:cs typeface="Montserrat-Medium"/>
              </a:rPr>
              <a:t>produced </a:t>
            </a:r>
            <a:r>
              <a:rPr sz="2850" spc="15" dirty="0">
                <a:solidFill>
                  <a:srgbClr val="FFFFFF"/>
                </a:solidFill>
                <a:latin typeface="Montserrat-Medium"/>
                <a:cs typeface="Montserrat-Medium"/>
              </a:rPr>
              <a:t>as </a:t>
            </a:r>
            <a:r>
              <a:rPr sz="2850" spc="5" dirty="0">
                <a:solidFill>
                  <a:srgbClr val="FFFFFF"/>
                </a:solidFill>
                <a:latin typeface="Montserrat-Medium"/>
                <a:cs typeface="Montserrat-Medium"/>
              </a:rPr>
              <a:t>part of </a:t>
            </a:r>
            <a:r>
              <a:rPr sz="2850" spc="15" dirty="0">
                <a:solidFill>
                  <a:srgbClr val="FFFFFF"/>
                </a:solidFill>
                <a:latin typeface="Montserrat-Medium"/>
                <a:cs typeface="Montserrat-Medium"/>
              </a:rPr>
              <a:t>the MIMETIC </a:t>
            </a:r>
            <a:r>
              <a:rPr sz="2850" spc="5" dirty="0">
                <a:solidFill>
                  <a:srgbClr val="FFFFFF"/>
                </a:solidFill>
                <a:latin typeface="Montserrat-Medium"/>
                <a:cs typeface="Montserrat-Medium"/>
              </a:rPr>
              <a:t>project </a:t>
            </a:r>
            <a:r>
              <a:rPr sz="2850" spc="10" dirty="0">
                <a:solidFill>
                  <a:srgbClr val="FFFFFF"/>
                </a:solidFill>
                <a:latin typeface="Montserrat-Medium"/>
                <a:cs typeface="Montserrat-Medium"/>
              </a:rPr>
              <a:t>"Software </a:t>
            </a:r>
            <a:r>
              <a:rPr sz="2850" spc="15" dirty="0">
                <a:solidFill>
                  <a:srgbClr val="FFFFFF"/>
                </a:solidFill>
                <a:latin typeface="Montserrat-Medium"/>
                <a:cs typeface="Montserrat-Medium"/>
              </a:rPr>
              <a:t>for </a:t>
            </a:r>
            <a:r>
              <a:rPr sz="2850" spc="5" dirty="0">
                <a:solidFill>
                  <a:srgbClr val="FFFFFF"/>
                </a:solidFill>
                <a:latin typeface="Montserrat-Medium"/>
                <a:cs typeface="Montserrat-Medium"/>
              </a:rPr>
              <a:t>training </a:t>
            </a:r>
            <a:r>
              <a:rPr sz="2850" spc="10" dirty="0">
                <a:solidFill>
                  <a:srgbClr val="FFFFFF"/>
                </a:solidFill>
                <a:latin typeface="Montserrat-Medium"/>
                <a:cs typeface="Montserrat-Medium"/>
              </a:rPr>
              <a:t>combined </a:t>
            </a:r>
            <a:r>
              <a:rPr sz="2850" spc="15" dirty="0">
                <a:solidFill>
                  <a:srgbClr val="FFFFFF"/>
                </a:solidFill>
                <a:latin typeface="Montserrat-Medium"/>
                <a:cs typeface="Montserrat-Medium"/>
              </a:rPr>
              <a:t>with </a:t>
            </a:r>
            <a:r>
              <a:rPr sz="2850" spc="5" dirty="0">
                <a:solidFill>
                  <a:srgbClr val="FFFFFF"/>
                </a:solidFill>
                <a:latin typeface="Montserrat-Medium"/>
                <a:cs typeface="Montserrat-Medium"/>
              </a:rPr>
              <a:t>cooperative </a:t>
            </a:r>
            <a:r>
              <a:rPr sz="2850" spc="10" dirty="0">
                <a:solidFill>
                  <a:srgbClr val="FFFFFF"/>
                </a:solidFill>
                <a:latin typeface="Montserrat-Medium"/>
                <a:cs typeface="Montserrat-Medium"/>
              </a:rPr>
              <a:t>social </a:t>
            </a:r>
            <a:r>
              <a:rPr sz="2850" spc="5" dirty="0">
                <a:solidFill>
                  <a:srgbClr val="FFFFFF"/>
                </a:solidFill>
                <a:latin typeface="Montserrat-Medium"/>
                <a:cs typeface="Montserrat-Medium"/>
              </a:rPr>
              <a:t>interaction </a:t>
            </a:r>
            <a:r>
              <a:rPr sz="2850" spc="10" dirty="0">
                <a:solidFill>
                  <a:srgbClr val="FFFFFF"/>
                </a:solidFill>
                <a:latin typeface="Montserrat-Medium"/>
                <a:cs typeface="Montserrat-Medium"/>
              </a:rPr>
              <a:t>and </a:t>
            </a:r>
            <a:r>
              <a:rPr sz="2850" spc="5" dirty="0" err="1">
                <a:solidFill>
                  <a:srgbClr val="FFFFFF"/>
                </a:solidFill>
                <a:latin typeface="Montserrat-Medium"/>
                <a:cs typeface="Montserrat-Medium"/>
              </a:rPr>
              <a:t>motor </a:t>
            </a:r>
            <a:r>
              <a:rPr sz="2850" spc="10" dirty="0">
                <a:solidFill>
                  <a:srgbClr val="FFFFFF"/>
                </a:solidFill>
                <a:latin typeface="Montserrat-Medium"/>
                <a:cs typeface="Montserrat-Medium"/>
              </a:rPr>
              <a:t>learning"</a:t>
            </a:r>
            <a:r>
              <a:rPr sz="2850" spc="15" dirty="0">
                <a:solidFill>
                  <a:srgbClr val="FFFFFF"/>
                </a:solidFill>
                <a:latin typeface="Montserrat-Medium"/>
                <a:cs typeface="Montserrat-Medium"/>
              </a:rPr>
              <a:t>. </a:t>
            </a:r>
          </a:p>
          <a:p>
            <a:pPr marL="12700" marR="5080">
              <a:lnSpc>
                <a:spcPct val="101000"/>
              </a:lnSpc>
              <a:spcBef>
                <a:spcPts val="90"/>
              </a:spcBef>
            </a:pPr>
            <a:endParaRPr lang="fr-FR" sz="2850" spc="15" dirty="0">
              <a:solidFill>
                <a:srgbClr val="FFFFFF"/>
              </a:solidFill>
              <a:latin typeface="Montserrat-Medium"/>
              <a:cs typeface="Montserrat-Medium"/>
            </a:endParaRPr>
          </a:p>
          <a:p>
            <a:pPr marL="12700" marR="5080">
              <a:lnSpc>
                <a:spcPct val="101000"/>
              </a:lnSpc>
              <a:spcBef>
                <a:spcPts val="90"/>
              </a:spcBef>
            </a:pPr>
            <a:r>
              <a:rPr lang="fr-FR" sz="2850" spc="15" dirty="0">
                <a:solidFill>
                  <a:srgbClr val="FFFFFF"/>
                </a:solidFill>
                <a:latin typeface="Montserrat-Medium"/>
                <a:cs typeface="Montserrat-Medium"/>
              </a:rPr>
              <a:t>This project is the winner of the Call for Autism and New Technologies projects, coordinated by FIRAH and supported by the Orange Foundation and the UEFA Foundation for Children.</a:t>
            </a:r>
          </a:p>
          <a:p>
            <a:pPr marL="12700" marR="5080">
              <a:lnSpc>
                <a:spcPct val="101000"/>
              </a:lnSpc>
              <a:spcBef>
                <a:spcPts val="90"/>
              </a:spcBef>
            </a:pPr>
            <a:endParaRPr lang="fr-FR" sz="2850" spc="15" dirty="0">
              <a:solidFill>
                <a:srgbClr val="FFFFFF"/>
              </a:solidFill>
              <a:latin typeface="Montserrat-Medium"/>
              <a:cs typeface="Montserrat-Medium"/>
            </a:endParaRPr>
          </a:p>
          <a:p>
            <a:pPr marL="12700" marR="5080">
              <a:lnSpc>
                <a:spcPct val="101000"/>
              </a:lnSpc>
              <a:spcBef>
                <a:spcPts val="90"/>
              </a:spcBef>
            </a:pPr>
            <a:endParaRPr sz="2850" dirty="0">
              <a:latin typeface="Montserrat-Medium"/>
              <a:cs typeface="Montserrat-Medium"/>
            </a:endParaRPr>
          </a:p>
        </p:txBody>
      </p:sp>
      <p:grpSp>
        <p:nvGrpSpPr>
          <p:cNvPr id="4" name="object 4"/>
          <p:cNvGrpSpPr/>
          <p:nvPr/>
        </p:nvGrpSpPr>
        <p:grpSpPr>
          <a:xfrm>
            <a:off x="4826003" y="2565393"/>
            <a:ext cx="3631565" cy="915669"/>
            <a:chOff x="4826003" y="2565393"/>
            <a:chExt cx="3631565" cy="915669"/>
          </a:xfrm>
        </p:grpSpPr>
        <p:sp>
          <p:nvSpPr>
            <p:cNvPr id="5" name="object 5"/>
            <p:cNvSpPr/>
            <p:nvPr/>
          </p:nvSpPr>
          <p:spPr>
            <a:xfrm>
              <a:off x="4826000" y="2565399"/>
              <a:ext cx="3631565" cy="915669"/>
            </a:xfrm>
            <a:custGeom>
              <a:avLst/>
              <a:gdLst/>
              <a:ahLst/>
              <a:cxnLst/>
              <a:rect l="l" t="t" r="r" b="b"/>
              <a:pathLst>
                <a:path w="3631565" h="915670">
                  <a:moveTo>
                    <a:pt x="629018" y="907059"/>
                  </a:moveTo>
                  <a:lnTo>
                    <a:pt x="628472" y="526034"/>
                  </a:lnTo>
                  <a:lnTo>
                    <a:pt x="628192" y="332232"/>
                  </a:lnTo>
                  <a:lnTo>
                    <a:pt x="540334" y="332232"/>
                  </a:lnTo>
                  <a:lnTo>
                    <a:pt x="316153" y="713257"/>
                  </a:lnTo>
                  <a:lnTo>
                    <a:pt x="206921" y="530961"/>
                  </a:lnTo>
                  <a:lnTo>
                    <a:pt x="87858" y="332232"/>
                  </a:lnTo>
                  <a:lnTo>
                    <a:pt x="0" y="332232"/>
                  </a:lnTo>
                  <a:lnTo>
                    <a:pt x="0" y="907059"/>
                  </a:lnTo>
                  <a:lnTo>
                    <a:pt x="101815" y="907059"/>
                  </a:lnTo>
                  <a:lnTo>
                    <a:pt x="101815" y="530961"/>
                  </a:lnTo>
                  <a:lnTo>
                    <a:pt x="290690" y="841362"/>
                  </a:lnTo>
                  <a:lnTo>
                    <a:pt x="338315" y="841362"/>
                  </a:lnTo>
                  <a:lnTo>
                    <a:pt x="415048" y="713257"/>
                  </a:lnTo>
                  <a:lnTo>
                    <a:pt x="527189" y="526034"/>
                  </a:lnTo>
                  <a:lnTo>
                    <a:pt x="528015" y="907059"/>
                  </a:lnTo>
                  <a:lnTo>
                    <a:pt x="629018" y="907059"/>
                  </a:lnTo>
                  <a:close/>
                </a:path>
                <a:path w="3631565" h="915670">
                  <a:moveTo>
                    <a:pt x="1201889" y="72694"/>
                  </a:moveTo>
                  <a:lnTo>
                    <a:pt x="1200658" y="56413"/>
                  </a:lnTo>
                  <a:lnTo>
                    <a:pt x="1196949" y="42392"/>
                  </a:lnTo>
                  <a:lnTo>
                    <a:pt x="1195857" y="40309"/>
                  </a:lnTo>
                  <a:lnTo>
                    <a:pt x="1190777" y="30619"/>
                  </a:lnTo>
                  <a:lnTo>
                    <a:pt x="1182141" y="21094"/>
                  </a:lnTo>
                  <a:lnTo>
                    <a:pt x="1170800" y="13754"/>
                  </a:lnTo>
                  <a:lnTo>
                    <a:pt x="1158887" y="9385"/>
                  </a:lnTo>
                  <a:lnTo>
                    <a:pt x="1158887" y="59436"/>
                  </a:lnTo>
                  <a:lnTo>
                    <a:pt x="1158887" y="70269"/>
                  </a:lnTo>
                  <a:lnTo>
                    <a:pt x="1132522" y="102920"/>
                  </a:lnTo>
                  <a:lnTo>
                    <a:pt x="1122883" y="103454"/>
                  </a:lnTo>
                  <a:lnTo>
                    <a:pt x="1094676" y="103454"/>
                  </a:lnTo>
                  <a:lnTo>
                    <a:pt x="1094676" y="40309"/>
                  </a:lnTo>
                  <a:lnTo>
                    <a:pt x="1118590" y="40309"/>
                  </a:lnTo>
                  <a:lnTo>
                    <a:pt x="1155623" y="51727"/>
                  </a:lnTo>
                  <a:lnTo>
                    <a:pt x="1158887" y="59436"/>
                  </a:lnTo>
                  <a:lnTo>
                    <a:pt x="1158887" y="9385"/>
                  </a:lnTo>
                  <a:lnTo>
                    <a:pt x="1156512" y="8509"/>
                  </a:lnTo>
                  <a:lnTo>
                    <a:pt x="1139291" y="5359"/>
                  </a:lnTo>
                  <a:lnTo>
                    <a:pt x="1119124" y="4305"/>
                  </a:lnTo>
                  <a:lnTo>
                    <a:pt x="1052753" y="4305"/>
                  </a:lnTo>
                  <a:lnTo>
                    <a:pt x="1052753" y="192138"/>
                  </a:lnTo>
                  <a:lnTo>
                    <a:pt x="1094676" y="192138"/>
                  </a:lnTo>
                  <a:lnTo>
                    <a:pt x="1094676" y="139738"/>
                  </a:lnTo>
                  <a:lnTo>
                    <a:pt x="1119657" y="139738"/>
                  </a:lnTo>
                  <a:lnTo>
                    <a:pt x="1170114" y="130670"/>
                  </a:lnTo>
                  <a:lnTo>
                    <a:pt x="1196467" y="103454"/>
                  </a:lnTo>
                  <a:lnTo>
                    <a:pt x="1196822" y="102819"/>
                  </a:lnTo>
                  <a:lnTo>
                    <a:pt x="1200619" y="88925"/>
                  </a:lnTo>
                  <a:lnTo>
                    <a:pt x="1201889" y="72694"/>
                  </a:lnTo>
                  <a:close/>
                </a:path>
                <a:path w="3631565" h="915670">
                  <a:moveTo>
                    <a:pt x="1398841" y="192138"/>
                  </a:moveTo>
                  <a:lnTo>
                    <a:pt x="1356410" y="132207"/>
                  </a:lnTo>
                  <a:lnTo>
                    <a:pt x="1351280" y="124955"/>
                  </a:lnTo>
                  <a:lnTo>
                    <a:pt x="1366913" y="116370"/>
                  </a:lnTo>
                  <a:lnTo>
                    <a:pt x="1378089" y="103797"/>
                  </a:lnTo>
                  <a:lnTo>
                    <a:pt x="1381277" y="95935"/>
                  </a:lnTo>
                  <a:lnTo>
                    <a:pt x="1384795" y="87223"/>
                  </a:lnTo>
                  <a:lnTo>
                    <a:pt x="1387030" y="66649"/>
                  </a:lnTo>
                  <a:lnTo>
                    <a:pt x="1385862" y="51384"/>
                  </a:lnTo>
                  <a:lnTo>
                    <a:pt x="1382877" y="40309"/>
                  </a:lnTo>
                  <a:lnTo>
                    <a:pt x="1382356" y="38366"/>
                  </a:lnTo>
                  <a:lnTo>
                    <a:pt x="1376514" y="27609"/>
                  </a:lnTo>
                  <a:lnTo>
                    <a:pt x="1368348" y="19088"/>
                  </a:lnTo>
                  <a:lnTo>
                    <a:pt x="1357439" y="12623"/>
                  </a:lnTo>
                  <a:lnTo>
                    <a:pt x="1344295" y="8305"/>
                  </a:lnTo>
                  <a:lnTo>
                    <a:pt x="1344295" y="56667"/>
                  </a:lnTo>
                  <a:lnTo>
                    <a:pt x="1344295" y="76898"/>
                  </a:lnTo>
                  <a:lnTo>
                    <a:pt x="1307223" y="95935"/>
                  </a:lnTo>
                  <a:lnTo>
                    <a:pt x="1276578" y="95935"/>
                  </a:lnTo>
                  <a:lnTo>
                    <a:pt x="1276578" y="40309"/>
                  </a:lnTo>
                  <a:lnTo>
                    <a:pt x="1308023" y="40309"/>
                  </a:lnTo>
                  <a:lnTo>
                    <a:pt x="1344295" y="56667"/>
                  </a:lnTo>
                  <a:lnTo>
                    <a:pt x="1344295" y="8305"/>
                  </a:lnTo>
                  <a:lnTo>
                    <a:pt x="1343393" y="8001"/>
                  </a:lnTo>
                  <a:lnTo>
                    <a:pt x="1326210" y="5232"/>
                  </a:lnTo>
                  <a:lnTo>
                    <a:pt x="1305877" y="4305"/>
                  </a:lnTo>
                  <a:lnTo>
                    <a:pt x="1234668" y="4305"/>
                  </a:lnTo>
                  <a:lnTo>
                    <a:pt x="1234668" y="192138"/>
                  </a:lnTo>
                  <a:lnTo>
                    <a:pt x="1276578" y="192138"/>
                  </a:lnTo>
                  <a:lnTo>
                    <a:pt x="1276578" y="132207"/>
                  </a:lnTo>
                  <a:lnTo>
                    <a:pt x="1305610" y="132207"/>
                  </a:lnTo>
                  <a:lnTo>
                    <a:pt x="1347254" y="192138"/>
                  </a:lnTo>
                  <a:lnTo>
                    <a:pt x="1398841" y="192138"/>
                  </a:lnTo>
                  <a:close/>
                </a:path>
                <a:path w="3631565" h="915670">
                  <a:moveTo>
                    <a:pt x="1614627" y="97015"/>
                  </a:moveTo>
                  <a:lnTo>
                    <a:pt x="1607502" y="59016"/>
                  </a:lnTo>
                  <a:lnTo>
                    <a:pt x="1571891" y="16306"/>
                  </a:lnTo>
                  <a:lnTo>
                    <a:pt x="1571891" y="97142"/>
                  </a:lnTo>
                  <a:lnTo>
                    <a:pt x="1570888" y="109232"/>
                  </a:lnTo>
                  <a:lnTo>
                    <a:pt x="1547253" y="147561"/>
                  </a:lnTo>
                  <a:lnTo>
                    <a:pt x="1516138" y="157467"/>
                  </a:lnTo>
                  <a:lnTo>
                    <a:pt x="1504848" y="156362"/>
                  </a:lnTo>
                  <a:lnTo>
                    <a:pt x="1469453" y="130594"/>
                  </a:lnTo>
                  <a:lnTo>
                    <a:pt x="1460385" y="97142"/>
                  </a:lnTo>
                  <a:lnTo>
                    <a:pt x="1461401" y="85039"/>
                  </a:lnTo>
                  <a:lnTo>
                    <a:pt x="1485036" y="46532"/>
                  </a:lnTo>
                  <a:lnTo>
                    <a:pt x="1516138" y="36550"/>
                  </a:lnTo>
                  <a:lnTo>
                    <a:pt x="1527429" y="37655"/>
                  </a:lnTo>
                  <a:lnTo>
                    <a:pt x="1562823" y="63614"/>
                  </a:lnTo>
                  <a:lnTo>
                    <a:pt x="1571891" y="97142"/>
                  </a:lnTo>
                  <a:lnTo>
                    <a:pt x="1571891" y="16306"/>
                  </a:lnTo>
                  <a:lnTo>
                    <a:pt x="1571078" y="15646"/>
                  </a:lnTo>
                  <a:lnTo>
                    <a:pt x="1554365" y="6946"/>
                  </a:lnTo>
                  <a:lnTo>
                    <a:pt x="1536014" y="1739"/>
                  </a:lnTo>
                  <a:lnTo>
                    <a:pt x="1516011" y="0"/>
                  </a:lnTo>
                  <a:lnTo>
                    <a:pt x="1496009" y="1739"/>
                  </a:lnTo>
                  <a:lnTo>
                    <a:pt x="1445869" y="27813"/>
                  </a:lnTo>
                  <a:lnTo>
                    <a:pt x="1419161" y="77177"/>
                  </a:lnTo>
                  <a:lnTo>
                    <a:pt x="1417383" y="97015"/>
                  </a:lnTo>
                  <a:lnTo>
                    <a:pt x="1419161" y="116852"/>
                  </a:lnTo>
                  <a:lnTo>
                    <a:pt x="1445869" y="166204"/>
                  </a:lnTo>
                  <a:lnTo>
                    <a:pt x="1496009" y="192278"/>
                  </a:lnTo>
                  <a:lnTo>
                    <a:pt x="1516011" y="194017"/>
                  </a:lnTo>
                  <a:lnTo>
                    <a:pt x="1536014" y="192278"/>
                  </a:lnTo>
                  <a:lnTo>
                    <a:pt x="1586141" y="166204"/>
                  </a:lnTo>
                  <a:lnTo>
                    <a:pt x="1612849" y="116852"/>
                  </a:lnTo>
                  <a:lnTo>
                    <a:pt x="1614627" y="97015"/>
                  </a:lnTo>
                  <a:close/>
                </a:path>
                <a:path w="3631565" h="915670">
                  <a:moveTo>
                    <a:pt x="1675180" y="907059"/>
                  </a:moveTo>
                  <a:lnTo>
                    <a:pt x="1674634" y="526034"/>
                  </a:lnTo>
                  <a:lnTo>
                    <a:pt x="1674355" y="332232"/>
                  </a:lnTo>
                  <a:lnTo>
                    <a:pt x="1586484" y="332232"/>
                  </a:lnTo>
                  <a:lnTo>
                    <a:pt x="1362303" y="713257"/>
                  </a:lnTo>
                  <a:lnTo>
                    <a:pt x="1253083" y="530961"/>
                  </a:lnTo>
                  <a:lnTo>
                    <a:pt x="1134021" y="332232"/>
                  </a:lnTo>
                  <a:lnTo>
                    <a:pt x="1046149" y="332232"/>
                  </a:lnTo>
                  <a:lnTo>
                    <a:pt x="1046149" y="907059"/>
                  </a:lnTo>
                  <a:lnTo>
                    <a:pt x="1147978" y="907059"/>
                  </a:lnTo>
                  <a:lnTo>
                    <a:pt x="1147978" y="530961"/>
                  </a:lnTo>
                  <a:lnTo>
                    <a:pt x="1336852" y="841362"/>
                  </a:lnTo>
                  <a:lnTo>
                    <a:pt x="1384477" y="841362"/>
                  </a:lnTo>
                  <a:lnTo>
                    <a:pt x="1461211" y="713257"/>
                  </a:lnTo>
                  <a:lnTo>
                    <a:pt x="1573352" y="526034"/>
                  </a:lnTo>
                  <a:lnTo>
                    <a:pt x="1574165" y="907059"/>
                  </a:lnTo>
                  <a:lnTo>
                    <a:pt x="1675180" y="907059"/>
                  </a:lnTo>
                  <a:close/>
                </a:path>
                <a:path w="3631565" h="915670">
                  <a:moveTo>
                    <a:pt x="1748980" y="4305"/>
                  </a:moveTo>
                  <a:lnTo>
                    <a:pt x="1651165" y="4305"/>
                  </a:lnTo>
                  <a:lnTo>
                    <a:pt x="1651165" y="40309"/>
                  </a:lnTo>
                  <a:lnTo>
                    <a:pt x="1706791" y="40309"/>
                  </a:lnTo>
                  <a:lnTo>
                    <a:pt x="1706791" y="137591"/>
                  </a:lnTo>
                  <a:lnTo>
                    <a:pt x="1704682" y="144437"/>
                  </a:lnTo>
                  <a:lnTo>
                    <a:pt x="1696262" y="153568"/>
                  </a:lnTo>
                  <a:lnTo>
                    <a:pt x="1691208" y="155854"/>
                  </a:lnTo>
                  <a:lnTo>
                    <a:pt x="1685290" y="155854"/>
                  </a:lnTo>
                  <a:lnTo>
                    <a:pt x="1676120" y="154711"/>
                  </a:lnTo>
                  <a:lnTo>
                    <a:pt x="1667154" y="151295"/>
                  </a:lnTo>
                  <a:lnTo>
                    <a:pt x="1658391" y="145580"/>
                  </a:lnTo>
                  <a:lnTo>
                    <a:pt x="1649818" y="137591"/>
                  </a:lnTo>
                  <a:lnTo>
                    <a:pt x="1628063" y="167678"/>
                  </a:lnTo>
                  <a:lnTo>
                    <a:pt x="1641221" y="179082"/>
                  </a:lnTo>
                  <a:lnTo>
                    <a:pt x="1655470" y="187236"/>
                  </a:lnTo>
                  <a:lnTo>
                    <a:pt x="1670786" y="192125"/>
                  </a:lnTo>
                  <a:lnTo>
                    <a:pt x="1687169" y="193751"/>
                  </a:lnTo>
                  <a:lnTo>
                    <a:pt x="1700136" y="192709"/>
                  </a:lnTo>
                  <a:lnTo>
                    <a:pt x="1739239" y="167678"/>
                  </a:lnTo>
                  <a:lnTo>
                    <a:pt x="1744726" y="155854"/>
                  </a:lnTo>
                  <a:lnTo>
                    <a:pt x="1747901" y="142570"/>
                  </a:lnTo>
                  <a:lnTo>
                    <a:pt x="1748980" y="126834"/>
                  </a:lnTo>
                  <a:lnTo>
                    <a:pt x="1748980" y="4305"/>
                  </a:lnTo>
                  <a:close/>
                </a:path>
                <a:path w="3631565" h="915670">
                  <a:moveTo>
                    <a:pt x="1931974" y="155054"/>
                  </a:moveTo>
                  <a:lnTo>
                    <a:pt x="1835505" y="155054"/>
                  </a:lnTo>
                  <a:lnTo>
                    <a:pt x="1835505" y="116090"/>
                  </a:lnTo>
                  <a:lnTo>
                    <a:pt x="1919605" y="116090"/>
                  </a:lnTo>
                  <a:lnTo>
                    <a:pt x="1919605" y="80352"/>
                  </a:lnTo>
                  <a:lnTo>
                    <a:pt x="1835505" y="80352"/>
                  </a:lnTo>
                  <a:lnTo>
                    <a:pt x="1835505" y="41656"/>
                  </a:lnTo>
                  <a:lnTo>
                    <a:pt x="1929015" y="41656"/>
                  </a:lnTo>
                  <a:lnTo>
                    <a:pt x="1929015" y="4305"/>
                  </a:lnTo>
                  <a:lnTo>
                    <a:pt x="1793582" y="4305"/>
                  </a:lnTo>
                  <a:lnTo>
                    <a:pt x="1793582" y="192138"/>
                  </a:lnTo>
                  <a:lnTo>
                    <a:pt x="1931974" y="192138"/>
                  </a:lnTo>
                  <a:lnTo>
                    <a:pt x="1931974" y="155054"/>
                  </a:lnTo>
                  <a:close/>
                </a:path>
                <a:path w="3631565" h="915670">
                  <a:moveTo>
                    <a:pt x="2102065" y="4305"/>
                  </a:moveTo>
                  <a:lnTo>
                    <a:pt x="1953729" y="4305"/>
                  </a:lnTo>
                  <a:lnTo>
                    <a:pt x="1953729" y="40576"/>
                  </a:lnTo>
                  <a:lnTo>
                    <a:pt x="2006942" y="40576"/>
                  </a:lnTo>
                  <a:lnTo>
                    <a:pt x="2006942" y="192138"/>
                  </a:lnTo>
                  <a:lnTo>
                    <a:pt x="2048852" y="192138"/>
                  </a:lnTo>
                  <a:lnTo>
                    <a:pt x="2048852" y="40576"/>
                  </a:lnTo>
                  <a:lnTo>
                    <a:pt x="2102065" y="40576"/>
                  </a:lnTo>
                  <a:lnTo>
                    <a:pt x="2102065" y="4305"/>
                  </a:lnTo>
                  <a:close/>
                </a:path>
                <a:path w="3631565" h="915670">
                  <a:moveTo>
                    <a:pt x="2261489" y="817549"/>
                  </a:moveTo>
                  <a:lnTo>
                    <a:pt x="1937118" y="817549"/>
                  </a:lnTo>
                  <a:lnTo>
                    <a:pt x="1937118" y="659066"/>
                  </a:lnTo>
                  <a:lnTo>
                    <a:pt x="2214676" y="659066"/>
                  </a:lnTo>
                  <a:lnTo>
                    <a:pt x="2214676" y="571195"/>
                  </a:lnTo>
                  <a:lnTo>
                    <a:pt x="1937118" y="571195"/>
                  </a:lnTo>
                  <a:lnTo>
                    <a:pt x="1937118" y="421741"/>
                  </a:lnTo>
                  <a:lnTo>
                    <a:pt x="2249982" y="421741"/>
                  </a:lnTo>
                  <a:lnTo>
                    <a:pt x="2249982" y="332232"/>
                  </a:lnTo>
                  <a:lnTo>
                    <a:pt x="1830362" y="332232"/>
                  </a:lnTo>
                  <a:lnTo>
                    <a:pt x="1830362" y="907059"/>
                  </a:lnTo>
                  <a:lnTo>
                    <a:pt x="2261489" y="907059"/>
                  </a:lnTo>
                  <a:lnTo>
                    <a:pt x="2261489" y="817549"/>
                  </a:lnTo>
                  <a:close/>
                </a:path>
                <a:path w="3631565" h="915670">
                  <a:moveTo>
                    <a:pt x="2794431" y="332232"/>
                  </a:moveTo>
                  <a:lnTo>
                    <a:pt x="2306650" y="332232"/>
                  </a:lnTo>
                  <a:lnTo>
                    <a:pt x="2306650" y="422567"/>
                  </a:lnTo>
                  <a:lnTo>
                    <a:pt x="2497163" y="422567"/>
                  </a:lnTo>
                  <a:lnTo>
                    <a:pt x="2497163" y="907059"/>
                  </a:lnTo>
                  <a:lnTo>
                    <a:pt x="2603919" y="907059"/>
                  </a:lnTo>
                  <a:lnTo>
                    <a:pt x="2603919" y="422567"/>
                  </a:lnTo>
                  <a:lnTo>
                    <a:pt x="2794431" y="422567"/>
                  </a:lnTo>
                  <a:lnTo>
                    <a:pt x="2794431" y="332232"/>
                  </a:lnTo>
                  <a:close/>
                </a:path>
                <a:path w="3631565" h="915670">
                  <a:moveTo>
                    <a:pt x="2981655" y="332232"/>
                  </a:moveTo>
                  <a:lnTo>
                    <a:pt x="2874899" y="332232"/>
                  </a:lnTo>
                  <a:lnTo>
                    <a:pt x="2874899" y="907059"/>
                  </a:lnTo>
                  <a:lnTo>
                    <a:pt x="2981655" y="907059"/>
                  </a:lnTo>
                  <a:lnTo>
                    <a:pt x="2981655" y="332232"/>
                  </a:lnTo>
                  <a:close/>
                </a:path>
                <a:path w="3631565" h="915670">
                  <a:moveTo>
                    <a:pt x="3631184" y="420103"/>
                  </a:moveTo>
                  <a:lnTo>
                    <a:pt x="3586429" y="378828"/>
                  </a:lnTo>
                  <a:lnTo>
                    <a:pt x="3532644" y="348653"/>
                  </a:lnTo>
                  <a:lnTo>
                    <a:pt x="3471253" y="330174"/>
                  </a:lnTo>
                  <a:lnTo>
                    <a:pt x="3403727" y="324027"/>
                  </a:lnTo>
                  <a:lnTo>
                    <a:pt x="3361245" y="326402"/>
                  </a:lnTo>
                  <a:lnTo>
                    <a:pt x="3320885" y="333565"/>
                  </a:lnTo>
                  <a:lnTo>
                    <a:pt x="3282619" y="345490"/>
                  </a:lnTo>
                  <a:lnTo>
                    <a:pt x="3246463" y="362204"/>
                  </a:lnTo>
                  <a:lnTo>
                    <a:pt x="3213227" y="383120"/>
                  </a:lnTo>
                  <a:lnTo>
                    <a:pt x="3183737" y="407682"/>
                  </a:lnTo>
                  <a:lnTo>
                    <a:pt x="3158007" y="435876"/>
                  </a:lnTo>
                  <a:lnTo>
                    <a:pt x="3136011" y="467728"/>
                  </a:lnTo>
                  <a:lnTo>
                    <a:pt x="3118408" y="502475"/>
                  </a:lnTo>
                  <a:lnTo>
                    <a:pt x="3105835" y="539381"/>
                  </a:lnTo>
                  <a:lnTo>
                    <a:pt x="3098292" y="578434"/>
                  </a:lnTo>
                  <a:lnTo>
                    <a:pt x="3095777" y="619645"/>
                  </a:lnTo>
                  <a:lnTo>
                    <a:pt x="3098266" y="660857"/>
                  </a:lnTo>
                  <a:lnTo>
                    <a:pt x="3105734" y="699909"/>
                  </a:lnTo>
                  <a:lnTo>
                    <a:pt x="3118180" y="736815"/>
                  </a:lnTo>
                  <a:lnTo>
                    <a:pt x="3135604" y="771563"/>
                  </a:lnTo>
                  <a:lnTo>
                    <a:pt x="3157410" y="803402"/>
                  </a:lnTo>
                  <a:lnTo>
                    <a:pt x="3183026" y="831608"/>
                  </a:lnTo>
                  <a:lnTo>
                    <a:pt x="3212439" y="856170"/>
                  </a:lnTo>
                  <a:lnTo>
                    <a:pt x="3245650" y="877087"/>
                  </a:lnTo>
                  <a:lnTo>
                    <a:pt x="3281794" y="893787"/>
                  </a:lnTo>
                  <a:lnTo>
                    <a:pt x="3320059" y="905725"/>
                  </a:lnTo>
                  <a:lnTo>
                    <a:pt x="3360420" y="912888"/>
                  </a:lnTo>
                  <a:lnTo>
                    <a:pt x="3402901" y="915276"/>
                  </a:lnTo>
                  <a:lnTo>
                    <a:pt x="3437458" y="913726"/>
                  </a:lnTo>
                  <a:lnTo>
                    <a:pt x="3502126" y="901407"/>
                  </a:lnTo>
                  <a:lnTo>
                    <a:pt x="3560432" y="876935"/>
                  </a:lnTo>
                  <a:lnTo>
                    <a:pt x="3609911" y="841197"/>
                  </a:lnTo>
                  <a:lnTo>
                    <a:pt x="3628796" y="821651"/>
                  </a:lnTo>
                  <a:lnTo>
                    <a:pt x="3631184" y="819188"/>
                  </a:lnTo>
                  <a:lnTo>
                    <a:pt x="3562210" y="753503"/>
                  </a:lnTo>
                  <a:lnTo>
                    <a:pt x="3529203" y="783323"/>
                  </a:lnTo>
                  <a:lnTo>
                    <a:pt x="3492601" y="804608"/>
                  </a:lnTo>
                  <a:lnTo>
                    <a:pt x="3452418" y="817384"/>
                  </a:lnTo>
                  <a:lnTo>
                    <a:pt x="3408654" y="821651"/>
                  </a:lnTo>
                  <a:lnTo>
                    <a:pt x="3379851" y="820026"/>
                  </a:lnTo>
                  <a:lnTo>
                    <a:pt x="3326879" y="807097"/>
                  </a:lnTo>
                  <a:lnTo>
                    <a:pt x="3280587" y="781596"/>
                  </a:lnTo>
                  <a:lnTo>
                    <a:pt x="3244050" y="745680"/>
                  </a:lnTo>
                  <a:lnTo>
                    <a:pt x="3218129" y="700176"/>
                  </a:lnTo>
                  <a:lnTo>
                    <a:pt x="3204997" y="648030"/>
                  </a:lnTo>
                  <a:lnTo>
                    <a:pt x="3203359" y="619645"/>
                  </a:lnTo>
                  <a:lnTo>
                    <a:pt x="3204997" y="591261"/>
                  </a:lnTo>
                  <a:lnTo>
                    <a:pt x="3218129" y="539115"/>
                  </a:lnTo>
                  <a:lnTo>
                    <a:pt x="3244050" y="493623"/>
                  </a:lnTo>
                  <a:lnTo>
                    <a:pt x="3280587" y="457695"/>
                  </a:lnTo>
                  <a:lnTo>
                    <a:pt x="3326879" y="432181"/>
                  </a:lnTo>
                  <a:lnTo>
                    <a:pt x="3379851" y="419252"/>
                  </a:lnTo>
                  <a:lnTo>
                    <a:pt x="3408654" y="417639"/>
                  </a:lnTo>
                  <a:lnTo>
                    <a:pt x="3452418" y="421843"/>
                  </a:lnTo>
                  <a:lnTo>
                    <a:pt x="3492601" y="434467"/>
                  </a:lnTo>
                  <a:lnTo>
                    <a:pt x="3529203" y="455510"/>
                  </a:lnTo>
                  <a:lnTo>
                    <a:pt x="3562210" y="484974"/>
                  </a:lnTo>
                  <a:lnTo>
                    <a:pt x="3631184" y="420103"/>
                  </a:lnTo>
                  <a:close/>
                </a:path>
              </a:pathLst>
            </a:custGeom>
            <a:solidFill>
              <a:srgbClr val="FFFFFF"/>
            </a:solidFill>
          </p:spPr>
          <p:txBody>
            <a:bodyPr wrap="square" lIns="0" tIns="0" rIns="0" bIns="0" rtlCol="0"/>
            <a:lstStyle/>
            <a:p>
              <a:endParaRPr/>
            </a:p>
          </p:txBody>
        </p:sp>
        <p:sp>
          <p:nvSpPr>
            <p:cNvPr id="6" name="object 6"/>
            <p:cNvSpPr/>
            <p:nvPr/>
          </p:nvSpPr>
          <p:spPr>
            <a:xfrm>
              <a:off x="5560098" y="2812884"/>
              <a:ext cx="236220" cy="659765"/>
            </a:xfrm>
            <a:custGeom>
              <a:avLst/>
              <a:gdLst/>
              <a:ahLst/>
              <a:cxnLst/>
              <a:rect l="l" t="t" r="r" b="b"/>
              <a:pathLst>
                <a:path w="236220" h="659764">
                  <a:moveTo>
                    <a:pt x="198272" y="178054"/>
                  </a:moveTo>
                  <a:lnTo>
                    <a:pt x="91528" y="178054"/>
                  </a:lnTo>
                  <a:lnTo>
                    <a:pt x="0" y="659574"/>
                  </a:lnTo>
                  <a:lnTo>
                    <a:pt x="106756" y="659574"/>
                  </a:lnTo>
                  <a:lnTo>
                    <a:pt x="198272" y="178054"/>
                  </a:lnTo>
                  <a:close/>
                </a:path>
                <a:path w="236220" h="659764">
                  <a:moveTo>
                    <a:pt x="235673" y="0"/>
                  </a:moveTo>
                  <a:lnTo>
                    <a:pt x="128917" y="0"/>
                  </a:lnTo>
                  <a:lnTo>
                    <a:pt x="112560" y="86906"/>
                  </a:lnTo>
                  <a:lnTo>
                    <a:pt x="219316" y="86906"/>
                  </a:lnTo>
                  <a:lnTo>
                    <a:pt x="235673" y="0"/>
                  </a:lnTo>
                  <a:close/>
                </a:path>
              </a:pathLst>
            </a:custGeom>
            <a:solidFill>
              <a:srgbClr val="EE4A9A"/>
            </a:solidFill>
          </p:spPr>
          <p:txBody>
            <a:bodyPr wrap="square" lIns="0" tIns="0" rIns="0" bIns="0" rtlCol="0"/>
            <a:lstStyle/>
            <a:p>
              <a:endParaRPr/>
            </a:p>
          </p:txBody>
        </p:sp>
      </p:grpSp>
      <p:sp>
        <p:nvSpPr>
          <p:cNvPr id="8" name="Espace réservé du numéro de diapositive 7">
            <a:extLst>
              <a:ext uri="{FF2B5EF4-FFF2-40B4-BE49-F238E27FC236}">
                <a16:creationId xmlns:a16="http://schemas.microsoft.com/office/drawing/2014/main" id="{FF5CC7BA-7059-426F-AB2A-A500EB9B3723}"/>
              </a:ext>
            </a:extLst>
          </p:cNvPr>
          <p:cNvSpPr>
            <a:spLocks noGrp="1"/>
          </p:cNvSpPr>
          <p:nvPr>
            <p:ph type="sldNum" sz="quarter" idx="7"/>
          </p:nvPr>
        </p:nvSpPr>
        <p:spPr/>
        <p:txBody>
          <a:bodyPr/>
          <a:lstStyle/>
          <a:p>
            <a:fld id="{B6F15528-21DE-4FAA-801E-634DDDAF4B2B}" type="slidenum">
              <a:rPr lang="fr-FR" smtClean="0"/>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dirty="0"/>
              <a:t>Global view of the </a:t>
            </a:r>
            <a:r>
              <a:rPr lang="fr-FR" dirty="0"/>
              <a:t>MIMETIC </a:t>
            </a:r>
            <a:r>
              <a:rPr lang="en" dirty="0"/>
              <a:t>platform </a:t>
            </a:r>
            <a:endParaRPr dirty="0"/>
          </a:p>
        </p:txBody>
      </p:sp>
      <p:sp>
        <p:nvSpPr>
          <p:cNvPr id="169" name="Google Shape;169;p28"/>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buNone/>
            </a:pPr>
            <a:endParaRPr dirty="0"/>
          </a:p>
          <a:p>
            <a:pPr marL="0" indent="0" algn="l" rtl="0">
              <a:spcBef>
                <a:spcPts val="2276"/>
              </a:spcBef>
              <a:buNone/>
            </a:pPr>
            <a:endParaRPr dirty="0"/>
          </a:p>
          <a:p>
            <a:pPr marL="0" indent="0" algn="l" rtl="0">
              <a:spcBef>
                <a:spcPts val="2276"/>
              </a:spcBef>
              <a:buNone/>
            </a:pPr>
            <a:endParaRPr lang="fr-FR" dirty="0"/>
          </a:p>
          <a:p>
            <a:pPr marL="0" indent="0" algn="l" rtl="0">
              <a:spcBef>
                <a:spcPts val="2276"/>
              </a:spcBef>
              <a:buNone/>
            </a:pPr>
            <a:endParaRPr dirty="0"/>
          </a:p>
          <a:p>
            <a:pPr marL="0" indent="0" algn="l" rtl="0">
              <a:spcBef>
                <a:spcPts val="2276"/>
              </a:spcBef>
              <a:buNone/>
            </a:pPr>
            <a:endParaRPr dirty="0"/>
          </a:p>
          <a:p>
            <a:pPr marL="0" indent="0" algn="l" rtl="0">
              <a:spcBef>
                <a:spcPts val="2276"/>
              </a:spcBef>
              <a:buNone/>
            </a:pPr>
            <a:endParaRPr dirty="0"/>
          </a:p>
          <a:p>
            <a:pPr marL="0" indent="0" algn="l" rtl="0">
              <a:spcBef>
                <a:spcPts val="2276"/>
              </a:spcBef>
              <a:buNone/>
            </a:pPr>
            <a:endParaRPr dirty="0"/>
          </a:p>
          <a:p>
            <a:pPr marL="0" indent="0" algn="l" rtl="0">
              <a:spcBef>
                <a:spcPts val="2276"/>
              </a:spcBef>
              <a:spcAft>
                <a:spcPts val="2276"/>
              </a:spcAft>
              <a:buNone/>
            </a:pPr>
            <a:r>
              <a:rPr lang="en" sz="3200" dirty="0">
                <a:latin typeface="Montserrat" panose="00000500000000000000" pitchFamily="2" charset="0"/>
              </a:rPr>
              <a:t>a. Complete interactive installation. </a:t>
            </a:r>
            <a:br>
              <a:rPr lang="en" sz="3200" dirty="0">
                <a:latin typeface="Montserrat" panose="00000500000000000000" pitchFamily="2" charset="0"/>
              </a:rPr>
            </a:br>
            <a:r>
              <a:rPr lang="en" sz="3200" dirty="0">
                <a:latin typeface="Montserrat" panose="00000500000000000000" pitchFamily="2" charset="0"/>
              </a:rPr>
              <a:t>b. Tangible object on the wall and detached from it. </a:t>
            </a:r>
            <a:br>
              <a:rPr lang="en" sz="3200" dirty="0">
                <a:latin typeface="Montserrat" panose="00000500000000000000" pitchFamily="2" charset="0"/>
              </a:rPr>
            </a:br>
            <a:r>
              <a:rPr lang="en" sz="3200" dirty="0">
                <a:latin typeface="Montserrat" panose="00000500000000000000" pitchFamily="2" charset="0"/>
              </a:rPr>
              <a:t>c. Tracking system integrated to the rear twin object. </a:t>
            </a:r>
            <a:br>
              <a:rPr lang="en" sz="3200" dirty="0">
                <a:latin typeface="Montserrat" panose="00000500000000000000" pitchFamily="2" charset="0"/>
              </a:rPr>
            </a:br>
            <a:r>
              <a:rPr lang="en" sz="3200" dirty="0">
                <a:latin typeface="Montserrat" panose="00000500000000000000" pitchFamily="2" charset="0"/>
              </a:rPr>
              <a:t>d. Remote control to set up the training.</a:t>
            </a:r>
            <a:endParaRPr sz="3200" dirty="0">
              <a:latin typeface="Montserrat" panose="00000500000000000000" pitchFamily="2" charset="0"/>
            </a:endParaRPr>
          </a:p>
        </p:txBody>
      </p:sp>
      <p:pic>
        <p:nvPicPr>
          <p:cNvPr id="171" name="Google Shape;171;p28"/>
          <p:cNvPicPr preferRelativeResize="0"/>
          <p:nvPr/>
        </p:nvPicPr>
        <p:blipFill>
          <a:blip r:embed="rId3">
            <a:alphaModFix/>
          </a:blip>
          <a:stretch>
            <a:fillRect/>
          </a:stretch>
        </p:blipFill>
        <p:spPr>
          <a:xfrm>
            <a:off x="443307" y="2124266"/>
            <a:ext cx="12013794" cy="3888044"/>
          </a:xfrm>
          <a:prstGeom prst="rect">
            <a:avLst/>
          </a:prstGeom>
          <a:noFill/>
          <a:ln>
            <a:noFill/>
          </a:ln>
        </p:spPr>
      </p:pic>
      <p:sp>
        <p:nvSpPr>
          <p:cNvPr id="2" name="Espace réservé du numéro de diapositive 1">
            <a:extLst>
              <a:ext uri="{FF2B5EF4-FFF2-40B4-BE49-F238E27FC236}">
                <a16:creationId xmlns:a16="http://schemas.microsoft.com/office/drawing/2014/main" id="{283F1007-7299-4C0E-93AF-A6F98AC58665}"/>
              </a:ext>
            </a:extLst>
          </p:cNvPr>
          <p:cNvSpPr>
            <a:spLocks noGrp="1"/>
          </p:cNvSpPr>
          <p:nvPr>
            <p:ph type="sldNum" idx="12"/>
          </p:nvPr>
        </p:nvSpPr>
        <p:spPr/>
        <p:txBody>
          <a:bodyPr/>
          <a:lstStyle/>
          <a:p>
            <a:fld id="{00000000-1234-1234-1234-123412341234}"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443306" y="549784"/>
            <a:ext cx="12118187" cy="1085867"/>
          </a:xfrm>
          <a:prstGeom prst="rect">
            <a:avLst/>
          </a:prstGeom>
        </p:spPr>
        <p:txBody>
          <a:bodyPr spcFirstLastPara="1" wrap="square" lIns="130027" tIns="130027" rIns="130027" bIns="130027" anchor="t" anchorCtr="0">
            <a:noAutofit/>
          </a:bodyPr>
          <a:lstStyle/>
          <a:p>
            <a:pPr algn="l" rtl="0"/>
            <a:r>
              <a:rPr lang="fr-FR" dirty="0"/>
              <a:t>Overview of the </a:t>
            </a:r>
            <a:br>
              <a:rPr lang="fr-FR" dirty="0"/>
            </a:br>
            <a:r>
              <a:rPr lang="fr-FR" dirty="0"/>
              <a:t>MIMETIC platform </a:t>
            </a:r>
            <a:endParaRPr dirty="0"/>
          </a:p>
        </p:txBody>
      </p:sp>
      <p:sp>
        <p:nvSpPr>
          <p:cNvPr id="177" name="Google Shape;177;p29"/>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endParaRPr dirty="0"/>
          </a:p>
        </p:txBody>
      </p:sp>
      <p:pic>
        <p:nvPicPr>
          <p:cNvPr id="179" name="Google Shape;179;p29"/>
          <p:cNvPicPr preferRelativeResize="0"/>
          <p:nvPr/>
        </p:nvPicPr>
        <p:blipFill>
          <a:blip r:embed="rId3">
            <a:alphaModFix/>
          </a:blip>
          <a:stretch>
            <a:fillRect/>
          </a:stretch>
        </p:blipFill>
        <p:spPr>
          <a:xfrm>
            <a:off x="7508875" y="1"/>
            <a:ext cx="5495925" cy="9753599"/>
          </a:xfrm>
          <a:prstGeom prst="rect">
            <a:avLst/>
          </a:prstGeom>
          <a:noFill/>
          <a:ln>
            <a:noFill/>
          </a:ln>
        </p:spPr>
      </p:pic>
      <p:sp>
        <p:nvSpPr>
          <p:cNvPr id="2" name="Espace réservé du numéro de diapositive 1">
            <a:extLst>
              <a:ext uri="{FF2B5EF4-FFF2-40B4-BE49-F238E27FC236}">
                <a16:creationId xmlns:a16="http://schemas.microsoft.com/office/drawing/2014/main" id="{4BA16408-9F65-4EFB-B40F-EE7374086B7A}"/>
              </a:ext>
            </a:extLst>
          </p:cNvPr>
          <p:cNvSpPr>
            <a:spLocks noGrp="1"/>
          </p:cNvSpPr>
          <p:nvPr>
            <p:ph type="sldNum" idx="12"/>
          </p:nvPr>
        </p:nvSpPr>
        <p:spPr/>
        <p:txBody>
          <a:bodyPr/>
          <a:lstStyle/>
          <a:p>
            <a:fld id="{00000000-1234-1234-1234-123412341234}"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82151" y="369980"/>
            <a:ext cx="12118187" cy="1085867"/>
          </a:xfrm>
          <a:prstGeom prst="rect">
            <a:avLst/>
          </a:prstGeom>
        </p:spPr>
        <p:txBody>
          <a:bodyPr spcFirstLastPara="1" wrap="square" lIns="130027" tIns="130027" rIns="130027" bIns="130027" anchor="t" anchorCtr="0">
            <a:noAutofit/>
          </a:bodyPr>
          <a:lstStyle/>
          <a:p>
            <a:pPr algn="l" rtl="0"/>
            <a:r>
              <a:rPr lang="en"/>
              <a:t>Remote control </a:t>
            </a:r>
            <a:endParaRPr/>
          </a:p>
        </p:txBody>
      </p:sp>
      <p:sp>
        <p:nvSpPr>
          <p:cNvPr id="186" name="Google Shape;186;p30"/>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endParaRPr/>
          </a:p>
        </p:txBody>
      </p:sp>
      <p:pic>
        <p:nvPicPr>
          <p:cNvPr id="187" name="Google Shape;187;p30"/>
          <p:cNvPicPr preferRelativeResize="0"/>
          <p:nvPr/>
        </p:nvPicPr>
        <p:blipFill>
          <a:blip r:embed="rId3">
            <a:alphaModFix/>
          </a:blip>
          <a:stretch>
            <a:fillRect/>
          </a:stretch>
        </p:blipFill>
        <p:spPr>
          <a:xfrm>
            <a:off x="382151" y="1455858"/>
            <a:ext cx="7197440" cy="4055609"/>
          </a:xfrm>
          <a:prstGeom prst="rect">
            <a:avLst/>
          </a:prstGeom>
          <a:noFill/>
          <a:ln>
            <a:noFill/>
          </a:ln>
        </p:spPr>
      </p:pic>
      <p:pic>
        <p:nvPicPr>
          <p:cNvPr id="188" name="Google Shape;188;p30"/>
          <p:cNvPicPr preferRelativeResize="0"/>
          <p:nvPr/>
        </p:nvPicPr>
        <p:blipFill>
          <a:blip r:embed="rId4">
            <a:alphaModFix/>
          </a:blip>
          <a:stretch>
            <a:fillRect/>
          </a:stretch>
        </p:blipFill>
        <p:spPr>
          <a:xfrm>
            <a:off x="6327682" y="5858305"/>
            <a:ext cx="6502401" cy="3663963"/>
          </a:xfrm>
          <a:prstGeom prst="rect">
            <a:avLst/>
          </a:prstGeom>
          <a:noFill/>
          <a:ln>
            <a:noFill/>
          </a:ln>
        </p:spPr>
      </p:pic>
      <p:sp>
        <p:nvSpPr>
          <p:cNvPr id="2" name="Espace réservé du numéro de diapositive 1">
            <a:extLst>
              <a:ext uri="{FF2B5EF4-FFF2-40B4-BE49-F238E27FC236}">
                <a16:creationId xmlns:a16="http://schemas.microsoft.com/office/drawing/2014/main" id="{E5E2CE54-5292-493E-A3AE-D2ACE4C200BF}"/>
              </a:ext>
            </a:extLst>
          </p:cNvPr>
          <p:cNvSpPr>
            <a:spLocks noGrp="1"/>
          </p:cNvSpPr>
          <p:nvPr>
            <p:ph type="sldNum" idx="12"/>
          </p:nvPr>
        </p:nvSpPr>
        <p:spPr/>
        <p:txBody>
          <a:bodyPr/>
          <a:lstStyle/>
          <a:p>
            <a:fld id="{00000000-1234-1234-1234-123412341234}" type="slidenum">
              <a:rPr lang="fr-FR" smtClean="0"/>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443306" y="389230"/>
            <a:ext cx="12118187" cy="1085867"/>
          </a:xfrm>
          <a:prstGeom prst="rect">
            <a:avLst/>
          </a:prstGeom>
        </p:spPr>
        <p:txBody>
          <a:bodyPr spcFirstLastPara="1" wrap="square" lIns="130027" tIns="130027" rIns="130027" bIns="130027" anchor="t" anchorCtr="0">
            <a:noAutofit/>
          </a:bodyPr>
          <a:lstStyle/>
          <a:p>
            <a:pPr algn="l" rtl="0"/>
            <a:r>
              <a:rPr lang="en" dirty="0"/>
              <a:t>The two virtual agents </a:t>
            </a:r>
            <a:endParaRPr dirty="0"/>
          </a:p>
        </p:txBody>
      </p:sp>
      <p:sp>
        <p:nvSpPr>
          <p:cNvPr id="202" name="Google Shape;202;p32"/>
          <p:cNvSpPr txBox="1">
            <a:spLocks noGrp="1"/>
          </p:cNvSpPr>
          <p:nvPr>
            <p:ph type="body" idx="1"/>
          </p:nvPr>
        </p:nvSpPr>
        <p:spPr>
          <a:xfrm>
            <a:off x="443306" y="1219200"/>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r>
              <a:rPr lang="en" sz="2800" dirty="0">
                <a:latin typeface="Montserrat" panose="00000500000000000000" pitchFamily="2" charset="0"/>
              </a:rPr>
              <a:t>On the left: Michou </a:t>
            </a:r>
            <a:br>
              <a:rPr lang="en" sz="2800" dirty="0">
                <a:latin typeface="Montserrat" panose="00000500000000000000" pitchFamily="2" charset="0"/>
              </a:rPr>
            </a:br>
            <a:r>
              <a:rPr lang="en" sz="2800" dirty="0">
                <a:latin typeface="Montserrat" panose="00000500000000000000" pitchFamily="2" charset="0"/>
              </a:rPr>
              <a:t>(he follows the child's movements: he imitates him)</a:t>
            </a:r>
            <a:br>
              <a:rPr lang="en" sz="2800" dirty="0">
                <a:latin typeface="Montserrat" panose="00000500000000000000" pitchFamily="2" charset="0"/>
              </a:rPr>
            </a:br>
            <a:endParaRPr lang="en" sz="2800" dirty="0">
              <a:latin typeface="Montserrat" panose="00000500000000000000" pitchFamily="2" charset="0"/>
            </a:endParaRPr>
          </a:p>
          <a:p>
            <a:pPr marL="0" indent="0" algn="l" rtl="0">
              <a:spcAft>
                <a:spcPts val="2276"/>
              </a:spcAft>
              <a:buNone/>
            </a:pPr>
            <a:r>
              <a:rPr lang="en" sz="2800" dirty="0">
                <a:latin typeface="Montserrat" panose="00000500000000000000" pitchFamily="2" charset="0"/>
              </a:rPr>
              <a:t>On the right : Lola </a:t>
            </a:r>
            <a:br>
              <a:rPr lang="en" sz="2800" dirty="0">
                <a:latin typeface="Montserrat" panose="00000500000000000000" pitchFamily="2" charset="0"/>
              </a:rPr>
            </a:br>
            <a:r>
              <a:rPr lang="en" sz="2800" dirty="0">
                <a:latin typeface="Montserrat" panose="00000500000000000000" pitchFamily="2" charset="0"/>
              </a:rPr>
              <a:t>(she is autonomous: the child has to follow and imitate her)</a:t>
            </a:r>
            <a:endParaRPr sz="2800" dirty="0">
              <a:latin typeface="Montserrat" panose="00000500000000000000" pitchFamily="2" charset="0"/>
            </a:endParaRPr>
          </a:p>
        </p:txBody>
      </p:sp>
      <p:pic>
        <p:nvPicPr>
          <p:cNvPr id="204" name="Google Shape;204;p32"/>
          <p:cNvPicPr preferRelativeResize="0"/>
          <p:nvPr/>
        </p:nvPicPr>
        <p:blipFill>
          <a:blip r:embed="rId3">
            <a:alphaModFix/>
          </a:blip>
          <a:stretch>
            <a:fillRect/>
          </a:stretch>
        </p:blipFill>
        <p:spPr>
          <a:xfrm>
            <a:off x="1854200" y="4011695"/>
            <a:ext cx="8464319" cy="5606612"/>
          </a:xfrm>
          <a:prstGeom prst="rect">
            <a:avLst/>
          </a:prstGeom>
          <a:noFill/>
          <a:ln>
            <a:noFill/>
          </a:ln>
        </p:spPr>
      </p:pic>
      <p:sp>
        <p:nvSpPr>
          <p:cNvPr id="2" name="Espace réservé du numéro de diapositive 1">
            <a:extLst>
              <a:ext uri="{FF2B5EF4-FFF2-40B4-BE49-F238E27FC236}">
                <a16:creationId xmlns:a16="http://schemas.microsoft.com/office/drawing/2014/main" id="{BE253FB6-F664-496E-A1D8-B68F5120A2A6}"/>
              </a:ext>
            </a:extLst>
          </p:cNvPr>
          <p:cNvSpPr>
            <a:spLocks noGrp="1"/>
          </p:cNvSpPr>
          <p:nvPr>
            <p:ph type="sldNum" idx="12"/>
          </p:nvPr>
        </p:nvSpPr>
        <p:spPr/>
        <p:txBody>
          <a:bodyPr/>
          <a:lstStyle/>
          <a:p>
            <a:fld id="{00000000-1234-1234-1234-123412341234}" type="slidenum">
              <a:rPr lang="fr-FR" smtClean="0"/>
              <a:pPr/>
              <a:t>23</a:t>
            </a:fld>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174933" y="538169"/>
            <a:ext cx="12829867" cy="1085867"/>
          </a:xfrm>
          <a:prstGeom prst="rect">
            <a:avLst/>
          </a:prstGeom>
        </p:spPr>
        <p:txBody>
          <a:bodyPr spcFirstLastPara="1" wrap="square" lIns="130027" tIns="130027" rIns="130027" bIns="130027" anchor="t" anchorCtr="0">
            <a:noAutofit/>
          </a:bodyPr>
          <a:lstStyle/>
          <a:p>
            <a:pPr algn="l" rtl="0"/>
            <a:r>
              <a:rPr lang="en" dirty="0"/>
              <a:t>The two virtual agents </a:t>
            </a:r>
            <a:br>
              <a:rPr lang="en" dirty="0"/>
            </a:br>
            <a:r>
              <a:rPr lang="en" dirty="0"/>
              <a:t>behave differently </a:t>
            </a:r>
            <a:endParaRPr dirty="0"/>
          </a:p>
        </p:txBody>
      </p:sp>
      <p:sp>
        <p:nvSpPr>
          <p:cNvPr id="210" name="Google Shape;210;p33"/>
          <p:cNvSpPr txBox="1">
            <a:spLocks noGrp="1"/>
          </p:cNvSpPr>
          <p:nvPr>
            <p:ph type="body" idx="1"/>
          </p:nvPr>
        </p:nvSpPr>
        <p:spPr>
          <a:xfrm>
            <a:off x="626738" y="1910233"/>
            <a:ext cx="12118187" cy="6478507"/>
          </a:xfrm>
          <a:prstGeom prst="rect">
            <a:avLst/>
          </a:prstGeom>
        </p:spPr>
        <p:txBody>
          <a:bodyPr spcFirstLastPara="1" wrap="square" lIns="130027" tIns="130027" rIns="130027" bIns="130027" anchor="t" anchorCtr="0">
            <a:noAutofit/>
          </a:bodyPr>
          <a:lstStyle/>
          <a:p>
            <a:pPr marL="0" indent="0" algn="l" rtl="0">
              <a:spcAft>
                <a:spcPts val="2276"/>
              </a:spcAft>
              <a:buNone/>
            </a:pPr>
            <a:r>
              <a:rPr lang="en" sz="2800" dirty="0">
                <a:latin typeface="Montserrat" panose="00000500000000000000" pitchFamily="2" charset="0"/>
              </a:rPr>
              <a:t>a. The two virtual agents</a:t>
            </a:r>
            <a:br>
              <a:rPr lang="en" sz="2800" dirty="0">
                <a:latin typeface="Montserrat" panose="00000500000000000000" pitchFamily="2" charset="0"/>
              </a:rPr>
            </a:br>
            <a:r>
              <a:rPr lang="en" sz="2800" dirty="0">
                <a:latin typeface="Montserrat" panose="00000500000000000000" pitchFamily="2" charset="0"/>
              </a:rPr>
              <a:t>b. Sequence of movements </a:t>
            </a:r>
            <a:r>
              <a:rPr lang="fr-FR" sz="2800" dirty="0">
                <a:latin typeface="Montserrat" panose="00000500000000000000" pitchFamily="2" charset="0"/>
              </a:rPr>
              <a:t>with Michou</a:t>
            </a:r>
            <a:r>
              <a:rPr lang="en" sz="2800" dirty="0">
                <a:latin typeface="Montserrat" panose="00000500000000000000" pitchFamily="2" charset="0"/>
              </a:rPr>
              <a:t>. </a:t>
            </a:r>
            <a:br>
              <a:rPr lang="en" sz="2800" dirty="0">
                <a:latin typeface="Montserrat" panose="00000500000000000000" pitchFamily="2" charset="0"/>
              </a:rPr>
            </a:br>
            <a:r>
              <a:rPr lang="en" sz="2800" dirty="0">
                <a:latin typeface="Montserrat" panose="00000500000000000000" pitchFamily="2" charset="0"/>
              </a:rPr>
              <a:t>c. Sequence of movements </a:t>
            </a:r>
            <a:r>
              <a:rPr lang="fr-FR" sz="2800" dirty="0">
                <a:latin typeface="Montserrat" panose="00000500000000000000" pitchFamily="2" charset="0"/>
              </a:rPr>
              <a:t>with Lola</a:t>
            </a:r>
            <a:endParaRPr sz="2800" dirty="0">
              <a:latin typeface="Montserrat" panose="00000500000000000000" pitchFamily="2" charset="0"/>
            </a:endParaRPr>
          </a:p>
        </p:txBody>
      </p:sp>
      <p:pic>
        <p:nvPicPr>
          <p:cNvPr id="212" name="Google Shape;212;p33"/>
          <p:cNvPicPr preferRelativeResize="0"/>
          <p:nvPr/>
        </p:nvPicPr>
        <p:blipFill>
          <a:blip r:embed="rId3">
            <a:alphaModFix/>
          </a:blip>
          <a:stretch>
            <a:fillRect/>
          </a:stretch>
        </p:blipFill>
        <p:spPr>
          <a:xfrm>
            <a:off x="733831" y="3996374"/>
            <a:ext cx="11237689" cy="5157013"/>
          </a:xfrm>
          <a:prstGeom prst="rect">
            <a:avLst/>
          </a:prstGeom>
          <a:noFill/>
          <a:ln>
            <a:noFill/>
          </a:ln>
        </p:spPr>
      </p:pic>
      <p:sp>
        <p:nvSpPr>
          <p:cNvPr id="2" name="Espace réservé du numéro de diapositive 1">
            <a:extLst>
              <a:ext uri="{FF2B5EF4-FFF2-40B4-BE49-F238E27FC236}">
                <a16:creationId xmlns:a16="http://schemas.microsoft.com/office/drawing/2014/main" id="{16D78D99-40E5-44CF-A55B-DA374D84C546}"/>
              </a:ext>
            </a:extLst>
          </p:cNvPr>
          <p:cNvSpPr>
            <a:spLocks noGrp="1"/>
          </p:cNvSpPr>
          <p:nvPr>
            <p:ph type="sldNum" idx="12"/>
          </p:nvPr>
        </p:nvSpPr>
        <p:spPr/>
        <p:txBody>
          <a:bodyPr/>
          <a:lstStyle/>
          <a:p>
            <a:fld id="{00000000-1234-1234-1234-123412341234}"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Graphic animations </a:t>
            </a:r>
            <a:endParaRPr/>
          </a:p>
        </p:txBody>
      </p:sp>
      <p:sp>
        <p:nvSpPr>
          <p:cNvPr id="218" name="Google Shape;218;p34"/>
          <p:cNvSpPr txBox="1">
            <a:spLocks noGrp="1"/>
          </p:cNvSpPr>
          <p:nvPr>
            <p:ph type="body" idx="1"/>
          </p:nvPr>
        </p:nvSpPr>
        <p:spPr>
          <a:xfrm>
            <a:off x="635804" y="2754154"/>
            <a:ext cx="5866597" cy="6478507"/>
          </a:xfrm>
          <a:prstGeom prst="rect">
            <a:avLst/>
          </a:prstGeom>
        </p:spPr>
        <p:txBody>
          <a:bodyPr spcFirstLastPara="1" wrap="square" lIns="130027" tIns="130027" rIns="130027" bIns="130027" anchor="t" anchorCtr="0">
            <a:noAutofit/>
          </a:bodyPr>
          <a:lstStyle/>
          <a:p>
            <a:pPr marL="0" indent="0" algn="ctr" rtl="0">
              <a:buNone/>
            </a:pPr>
            <a:r>
              <a:rPr lang="en" sz="2800" dirty="0">
                <a:latin typeface="Montserrat" panose="00000500000000000000" pitchFamily="2" charset="0"/>
              </a:rPr>
              <a:t>Animation of success </a:t>
            </a:r>
          </a:p>
          <a:p>
            <a:pPr marL="0" indent="0" algn="ctr" rtl="0">
              <a:buNone/>
            </a:pPr>
            <a:r>
              <a:rPr lang="en" sz="2800" dirty="0">
                <a:latin typeface="Montserrat" panose="00000500000000000000" pitchFamily="2" charset="0"/>
              </a:rPr>
              <a:t>(stars around the object). </a:t>
            </a:r>
            <a:endParaRPr sz="2800" dirty="0">
              <a:latin typeface="Montserrat" panose="00000500000000000000" pitchFamily="2" charset="0"/>
            </a:endParaRPr>
          </a:p>
        </p:txBody>
      </p:sp>
      <p:pic>
        <p:nvPicPr>
          <p:cNvPr id="220" name="Google Shape;220;p34"/>
          <p:cNvPicPr preferRelativeResize="0"/>
          <p:nvPr/>
        </p:nvPicPr>
        <p:blipFill>
          <a:blip r:embed="rId3">
            <a:alphaModFix/>
          </a:blip>
          <a:stretch>
            <a:fillRect/>
          </a:stretch>
        </p:blipFill>
        <p:spPr>
          <a:xfrm>
            <a:off x="635804" y="4186320"/>
            <a:ext cx="11925689" cy="4063720"/>
          </a:xfrm>
          <a:prstGeom prst="rect">
            <a:avLst/>
          </a:prstGeom>
          <a:noFill/>
          <a:ln>
            <a:noFill/>
          </a:ln>
        </p:spPr>
      </p:pic>
      <p:sp>
        <p:nvSpPr>
          <p:cNvPr id="2" name="Espace réservé du numéro de diapositive 1">
            <a:extLst>
              <a:ext uri="{FF2B5EF4-FFF2-40B4-BE49-F238E27FC236}">
                <a16:creationId xmlns:a16="http://schemas.microsoft.com/office/drawing/2014/main" id="{B1AD5AB4-43AA-48CE-8E82-E9E0B5287342}"/>
              </a:ext>
            </a:extLst>
          </p:cNvPr>
          <p:cNvSpPr>
            <a:spLocks noGrp="1"/>
          </p:cNvSpPr>
          <p:nvPr>
            <p:ph type="sldNum" idx="12"/>
          </p:nvPr>
        </p:nvSpPr>
        <p:spPr/>
        <p:txBody>
          <a:bodyPr/>
          <a:lstStyle/>
          <a:p>
            <a:fld id="{00000000-1234-1234-1234-123412341234}" type="slidenum">
              <a:rPr lang="fr-FR" smtClean="0"/>
              <a:pPr/>
              <a:t>25</a:t>
            </a:fld>
            <a:endParaRPr lang="fr-FR"/>
          </a:p>
        </p:txBody>
      </p:sp>
      <p:sp>
        <p:nvSpPr>
          <p:cNvPr id="6" name="Google Shape;218;p34">
            <a:extLst>
              <a:ext uri="{FF2B5EF4-FFF2-40B4-BE49-F238E27FC236}">
                <a16:creationId xmlns:a16="http://schemas.microsoft.com/office/drawing/2014/main" id="{0C80C43A-31E5-48DB-A031-7A0485222752}"/>
              </a:ext>
            </a:extLst>
          </p:cNvPr>
          <p:cNvSpPr txBox="1">
            <a:spLocks/>
          </p:cNvSpPr>
          <p:nvPr/>
        </p:nvSpPr>
        <p:spPr>
          <a:xfrm>
            <a:off x="6730999" y="2522568"/>
            <a:ext cx="5715001" cy="5593486"/>
          </a:xfrm>
          <a:prstGeom prst="rect">
            <a:avLst/>
          </a:prstGeom>
        </p:spPr>
        <p:txBody>
          <a:bodyPr spcFirstLastPara="1" wrap="square" lIns="130027" tIns="130027" rIns="130027" bIns="130027" anchor="t" anchorCtr="0">
            <a:noAutofit/>
          </a:bodyPr>
          <a:lstStyle>
            <a:lvl1pPr marL="650230" lvl="0" indent="-487672">
              <a:spcBef>
                <a:spcPts val="0"/>
              </a:spcBef>
              <a:spcAft>
                <a:spcPts val="0"/>
              </a:spcAft>
              <a:buSzPts val="1800"/>
              <a:buChar char="●"/>
              <a:defRPr b="0" i="0">
                <a:solidFill>
                  <a:schemeClr val="tx1"/>
                </a:solidFill>
                <a:latin typeface="+mn-lt"/>
                <a:ea typeface="+mn-ea"/>
                <a:cs typeface="+mn-cs"/>
              </a:defRPr>
            </a:lvl1pPr>
            <a:lvl2pPr marL="1300460" lvl="1" indent="-451549">
              <a:spcBef>
                <a:spcPts val="2276"/>
              </a:spcBef>
              <a:spcAft>
                <a:spcPts val="0"/>
              </a:spcAft>
              <a:buSzPts val="1400"/>
              <a:buChar char="○"/>
              <a:defRPr>
                <a:latin typeface="+mn-lt"/>
                <a:ea typeface="+mn-ea"/>
                <a:cs typeface="+mn-cs"/>
              </a:defRPr>
            </a:lvl2pPr>
            <a:lvl3pPr marL="1950690" lvl="2" indent="-451549">
              <a:spcBef>
                <a:spcPts val="2276"/>
              </a:spcBef>
              <a:spcAft>
                <a:spcPts val="0"/>
              </a:spcAft>
              <a:buSzPts val="1400"/>
              <a:buChar char="■"/>
              <a:defRPr>
                <a:latin typeface="+mn-lt"/>
                <a:ea typeface="+mn-ea"/>
                <a:cs typeface="+mn-cs"/>
              </a:defRPr>
            </a:lvl3pPr>
            <a:lvl4pPr marL="2600919" lvl="3" indent="-451549">
              <a:spcBef>
                <a:spcPts val="2276"/>
              </a:spcBef>
              <a:spcAft>
                <a:spcPts val="0"/>
              </a:spcAft>
              <a:buSzPts val="1400"/>
              <a:buChar char="●"/>
              <a:defRPr>
                <a:latin typeface="+mn-lt"/>
                <a:ea typeface="+mn-ea"/>
                <a:cs typeface="+mn-cs"/>
              </a:defRPr>
            </a:lvl4pPr>
            <a:lvl5pPr marL="3251149" lvl="4" indent="-451549">
              <a:spcBef>
                <a:spcPts val="2276"/>
              </a:spcBef>
              <a:spcAft>
                <a:spcPts val="0"/>
              </a:spcAft>
              <a:buSzPts val="1400"/>
              <a:buChar char="○"/>
              <a:defRPr>
                <a:latin typeface="+mn-lt"/>
                <a:ea typeface="+mn-ea"/>
                <a:cs typeface="+mn-cs"/>
              </a:defRPr>
            </a:lvl5pPr>
            <a:lvl6pPr marL="3901379" lvl="5" indent="-451549">
              <a:spcBef>
                <a:spcPts val="2276"/>
              </a:spcBef>
              <a:spcAft>
                <a:spcPts val="0"/>
              </a:spcAft>
              <a:buSzPts val="1400"/>
              <a:buChar char="■"/>
              <a:defRPr>
                <a:latin typeface="+mn-lt"/>
                <a:ea typeface="+mn-ea"/>
                <a:cs typeface="+mn-cs"/>
              </a:defRPr>
            </a:lvl6pPr>
            <a:lvl7pPr marL="4551609" lvl="6" indent="-451549">
              <a:spcBef>
                <a:spcPts val="2276"/>
              </a:spcBef>
              <a:spcAft>
                <a:spcPts val="0"/>
              </a:spcAft>
              <a:buSzPts val="1400"/>
              <a:buChar char="●"/>
              <a:defRPr>
                <a:latin typeface="+mn-lt"/>
                <a:ea typeface="+mn-ea"/>
                <a:cs typeface="+mn-cs"/>
              </a:defRPr>
            </a:lvl7pPr>
            <a:lvl8pPr marL="5201839" lvl="7" indent="-451549">
              <a:spcBef>
                <a:spcPts val="2276"/>
              </a:spcBef>
              <a:spcAft>
                <a:spcPts val="0"/>
              </a:spcAft>
              <a:buSzPts val="1400"/>
              <a:buChar char="○"/>
              <a:defRPr>
                <a:latin typeface="+mn-lt"/>
                <a:ea typeface="+mn-ea"/>
                <a:cs typeface="+mn-cs"/>
              </a:defRPr>
            </a:lvl8pPr>
            <a:lvl9pPr marL="5852069" lvl="8" indent="-451549">
              <a:spcBef>
                <a:spcPts val="2276"/>
              </a:spcBef>
              <a:spcAft>
                <a:spcPts val="2276"/>
              </a:spcAft>
              <a:buSzPts val="1400"/>
              <a:buChar char="■"/>
              <a:defRPr>
                <a:latin typeface="+mn-lt"/>
                <a:ea typeface="+mn-ea"/>
                <a:cs typeface="+mn-cs"/>
              </a:defRPr>
            </a:lvl9pPr>
          </a:lstStyle>
          <a:p>
            <a:pPr marL="0" indent="0" algn="ctr" rtl="0">
              <a:spcBef>
                <a:spcPts val="2276"/>
              </a:spcBef>
              <a:spcAft>
                <a:spcPts val="2276"/>
              </a:spcAft>
              <a:buFontTx/>
              <a:buNone/>
            </a:pPr>
            <a:r>
              <a:rPr lang="fr-FR" sz="2800" kern="0" dirty="0">
                <a:latin typeface="Montserrat" panose="00000500000000000000" pitchFamily="2" charset="0"/>
              </a:rPr>
              <a:t>Chess animation </a:t>
            </a:r>
            <a:br>
              <a:rPr lang="fr-FR" sz="2800" kern="0" dirty="0">
                <a:latin typeface="Montserrat" panose="00000500000000000000" pitchFamily="2" charset="0"/>
              </a:rPr>
            </a:br>
            <a:r>
              <a:rPr lang="fr-FR" sz="2800" kern="0" dirty="0">
                <a:latin typeface="Montserrat" panose="00000500000000000000" pitchFamily="2" charset="0"/>
              </a:rPr>
              <a:t>(smoke around the object)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2299" y="1540144"/>
            <a:ext cx="6998441" cy="5622655"/>
          </a:xfrm>
          <a:prstGeom prst="rect">
            <a:avLst/>
          </a:prstGeom>
        </p:spPr>
        <p:txBody>
          <a:bodyPr vert="horz" wrap="square" lIns="0" tIns="68580" rIns="0" bIns="0" rtlCol="0">
            <a:spAutoFit/>
          </a:bodyPr>
          <a:lstStyle/>
          <a:p>
            <a:pPr marL="12700" marR="5080">
              <a:lnSpc>
                <a:spcPts val="6200"/>
              </a:lnSpc>
              <a:spcBef>
                <a:spcPts val="540"/>
              </a:spcBef>
            </a:pPr>
            <a:r>
              <a:rPr sz="5400" b="1" spc="-35" dirty="0">
                <a:solidFill>
                  <a:srgbClr val="EE4A9A"/>
                </a:solidFill>
                <a:latin typeface="Montserrat"/>
                <a:cs typeface="Montserrat"/>
              </a:rPr>
              <a:t>TRAINING </a:t>
            </a:r>
            <a:r>
              <a:rPr sz="5400" b="1" spc="-175" dirty="0">
                <a:solidFill>
                  <a:srgbClr val="EE4A9A"/>
                </a:solidFill>
                <a:latin typeface="Montserrat"/>
                <a:cs typeface="Montserrat"/>
              </a:rPr>
              <a:t>IN </a:t>
            </a:r>
            <a:r>
              <a:rPr sz="5400" b="1" spc="-165" dirty="0">
                <a:solidFill>
                  <a:srgbClr val="EE4A9A"/>
                </a:solidFill>
                <a:latin typeface="Montserrat"/>
                <a:cs typeface="Montserrat"/>
              </a:rPr>
              <a:t>COLLABORATIVE </a:t>
            </a:r>
            <a:r>
              <a:rPr sz="5400" b="1" spc="-55" dirty="0">
                <a:solidFill>
                  <a:srgbClr val="EE4A9A"/>
                </a:solidFill>
                <a:latin typeface="Montserrat"/>
                <a:cs typeface="Montserrat"/>
              </a:rPr>
              <a:t>MOTOR </a:t>
            </a:r>
            <a:r>
              <a:rPr sz="5400" b="1" spc="-35" dirty="0">
                <a:solidFill>
                  <a:srgbClr val="EE4A9A"/>
                </a:solidFill>
                <a:latin typeface="Montserrat"/>
                <a:cs typeface="Montserrat"/>
              </a:rPr>
              <a:t>ACTIONS </a:t>
            </a:r>
            <a:r>
              <a:rPr sz="5400" b="1" u="sng" spc="-190" dirty="0">
                <a:solidFill>
                  <a:srgbClr val="EE4A9A"/>
                </a:solidFill>
                <a:latin typeface="Montserrat"/>
                <a:cs typeface="Montserrat"/>
              </a:rPr>
              <a:t>WITH </a:t>
            </a:r>
            <a:r>
              <a:rPr sz="5400" b="1" spc="-155" dirty="0">
                <a:solidFill>
                  <a:srgbClr val="EE4A9A"/>
                </a:solidFill>
                <a:latin typeface="Montserrat"/>
                <a:cs typeface="Montserrat"/>
              </a:rPr>
              <a:t>THE </a:t>
            </a:r>
            <a:r>
              <a:rPr sz="5400" b="1" spc="-25" dirty="0">
                <a:solidFill>
                  <a:srgbClr val="EE4A9A"/>
                </a:solidFill>
                <a:latin typeface="Montserrat"/>
                <a:cs typeface="Montserrat"/>
              </a:rPr>
              <a:t>MIMETIC </a:t>
            </a:r>
            <a:r>
              <a:rPr sz="5400" b="1" spc="-145" dirty="0">
                <a:solidFill>
                  <a:srgbClr val="EE4A9A"/>
                </a:solidFill>
                <a:latin typeface="Montserrat"/>
                <a:cs typeface="Montserrat"/>
              </a:rPr>
              <a:t>PLATFORM</a:t>
            </a:r>
            <a:endParaRPr sz="5400" dirty="0">
              <a:latin typeface="Montserrat"/>
              <a:cs typeface="Montserrat"/>
            </a:endParaRPr>
          </a:p>
        </p:txBody>
      </p:sp>
      <p:grpSp>
        <p:nvGrpSpPr>
          <p:cNvPr id="3" name="object 3"/>
          <p:cNvGrpSpPr/>
          <p:nvPr/>
        </p:nvGrpSpPr>
        <p:grpSpPr>
          <a:xfrm>
            <a:off x="10033000" y="8700065"/>
            <a:ext cx="2414270" cy="444500"/>
            <a:chOff x="10033000" y="8700065"/>
            <a:chExt cx="2414270" cy="444500"/>
          </a:xfrm>
        </p:grpSpPr>
        <p:sp>
          <p:nvSpPr>
            <p:cNvPr id="4" name="object 4"/>
            <p:cNvSpPr/>
            <p:nvPr/>
          </p:nvSpPr>
          <p:spPr>
            <a:xfrm>
              <a:off x="10033000" y="8750936"/>
              <a:ext cx="2414270" cy="393065"/>
            </a:xfrm>
            <a:custGeom>
              <a:avLst/>
              <a:gdLst/>
              <a:ahLst/>
              <a:cxnLst/>
              <a:rect l="l" t="t" r="r" b="b"/>
              <a:pathLst>
                <a:path w="2414270" h="393065">
                  <a:moveTo>
                    <a:pt x="58407" y="5460"/>
                  </a:moveTo>
                  <a:lnTo>
                    <a:pt x="0" y="5460"/>
                  </a:lnTo>
                  <a:lnTo>
                    <a:pt x="0" y="387603"/>
                  </a:lnTo>
                  <a:lnTo>
                    <a:pt x="67691" y="387603"/>
                  </a:lnTo>
                  <a:lnTo>
                    <a:pt x="67691" y="137579"/>
                  </a:lnTo>
                  <a:lnTo>
                    <a:pt x="137565" y="137579"/>
                  </a:lnTo>
                  <a:lnTo>
                    <a:pt x="58407" y="5460"/>
                  </a:lnTo>
                  <a:close/>
                </a:path>
                <a:path w="2414270" h="393065">
                  <a:moveTo>
                    <a:pt x="417810" y="134302"/>
                  </a:moveTo>
                  <a:lnTo>
                    <a:pt x="350481" y="134302"/>
                  </a:lnTo>
                  <a:lnTo>
                    <a:pt x="351028" y="387603"/>
                  </a:lnTo>
                  <a:lnTo>
                    <a:pt x="418172" y="387603"/>
                  </a:lnTo>
                  <a:lnTo>
                    <a:pt x="417810" y="134302"/>
                  </a:lnTo>
                  <a:close/>
                </a:path>
                <a:path w="2414270" h="393065">
                  <a:moveTo>
                    <a:pt x="137565" y="137579"/>
                  </a:moveTo>
                  <a:lnTo>
                    <a:pt x="67691" y="137579"/>
                  </a:lnTo>
                  <a:lnTo>
                    <a:pt x="193255" y="343928"/>
                  </a:lnTo>
                  <a:lnTo>
                    <a:pt x="224917" y="343928"/>
                  </a:lnTo>
                  <a:lnTo>
                    <a:pt x="275931" y="258762"/>
                  </a:lnTo>
                  <a:lnTo>
                    <a:pt x="210172" y="258762"/>
                  </a:lnTo>
                  <a:lnTo>
                    <a:pt x="137565" y="137579"/>
                  </a:lnTo>
                  <a:close/>
                </a:path>
                <a:path w="2414270" h="393065">
                  <a:moveTo>
                    <a:pt x="417626" y="5460"/>
                  </a:moveTo>
                  <a:lnTo>
                    <a:pt x="359219" y="5460"/>
                  </a:lnTo>
                  <a:lnTo>
                    <a:pt x="210172" y="258762"/>
                  </a:lnTo>
                  <a:lnTo>
                    <a:pt x="275931" y="258762"/>
                  </a:lnTo>
                  <a:lnTo>
                    <a:pt x="350481" y="134302"/>
                  </a:lnTo>
                  <a:lnTo>
                    <a:pt x="417810" y="134302"/>
                  </a:lnTo>
                  <a:lnTo>
                    <a:pt x="417626" y="5460"/>
                  </a:lnTo>
                  <a:close/>
                </a:path>
                <a:path w="2414270" h="393065">
                  <a:moveTo>
                    <a:pt x="753897" y="5460"/>
                  </a:moveTo>
                  <a:lnTo>
                    <a:pt x="695477" y="5460"/>
                  </a:lnTo>
                  <a:lnTo>
                    <a:pt x="695477" y="387603"/>
                  </a:lnTo>
                  <a:lnTo>
                    <a:pt x="763181" y="387603"/>
                  </a:lnTo>
                  <a:lnTo>
                    <a:pt x="763181" y="137579"/>
                  </a:lnTo>
                  <a:lnTo>
                    <a:pt x="833055" y="137579"/>
                  </a:lnTo>
                  <a:lnTo>
                    <a:pt x="753897" y="5460"/>
                  </a:lnTo>
                  <a:close/>
                </a:path>
                <a:path w="2414270" h="393065">
                  <a:moveTo>
                    <a:pt x="1113288" y="134302"/>
                  </a:moveTo>
                  <a:lnTo>
                    <a:pt x="1045959" y="134302"/>
                  </a:lnTo>
                  <a:lnTo>
                    <a:pt x="1046505" y="387603"/>
                  </a:lnTo>
                  <a:lnTo>
                    <a:pt x="1113650" y="387603"/>
                  </a:lnTo>
                  <a:lnTo>
                    <a:pt x="1113288" y="134302"/>
                  </a:lnTo>
                  <a:close/>
                </a:path>
                <a:path w="2414270" h="393065">
                  <a:moveTo>
                    <a:pt x="833055" y="137579"/>
                  </a:moveTo>
                  <a:lnTo>
                    <a:pt x="763181" y="137579"/>
                  </a:lnTo>
                  <a:lnTo>
                    <a:pt x="888733" y="343928"/>
                  </a:lnTo>
                  <a:lnTo>
                    <a:pt x="920394" y="343928"/>
                  </a:lnTo>
                  <a:lnTo>
                    <a:pt x="971408" y="258762"/>
                  </a:lnTo>
                  <a:lnTo>
                    <a:pt x="905662" y="258762"/>
                  </a:lnTo>
                  <a:lnTo>
                    <a:pt x="833055" y="137579"/>
                  </a:lnTo>
                  <a:close/>
                </a:path>
                <a:path w="2414270" h="393065">
                  <a:moveTo>
                    <a:pt x="1113104" y="5460"/>
                  </a:moveTo>
                  <a:lnTo>
                    <a:pt x="1054696" y="5460"/>
                  </a:lnTo>
                  <a:lnTo>
                    <a:pt x="905662" y="258762"/>
                  </a:lnTo>
                  <a:lnTo>
                    <a:pt x="971408" y="258762"/>
                  </a:lnTo>
                  <a:lnTo>
                    <a:pt x="1045959" y="134302"/>
                  </a:lnTo>
                  <a:lnTo>
                    <a:pt x="1113288" y="134302"/>
                  </a:lnTo>
                  <a:lnTo>
                    <a:pt x="1113104" y="5460"/>
                  </a:lnTo>
                  <a:close/>
                </a:path>
                <a:path w="2414270" h="393065">
                  <a:moveTo>
                    <a:pt x="1495793" y="5460"/>
                  </a:moveTo>
                  <a:lnTo>
                    <a:pt x="1216825" y="5460"/>
                  </a:lnTo>
                  <a:lnTo>
                    <a:pt x="1216825" y="387603"/>
                  </a:lnTo>
                  <a:lnTo>
                    <a:pt x="1503438" y="387603"/>
                  </a:lnTo>
                  <a:lnTo>
                    <a:pt x="1503438" y="328104"/>
                  </a:lnTo>
                  <a:lnTo>
                    <a:pt x="1287792" y="328104"/>
                  </a:lnTo>
                  <a:lnTo>
                    <a:pt x="1287792" y="222732"/>
                  </a:lnTo>
                  <a:lnTo>
                    <a:pt x="1472311" y="222732"/>
                  </a:lnTo>
                  <a:lnTo>
                    <a:pt x="1472311" y="164325"/>
                  </a:lnTo>
                  <a:lnTo>
                    <a:pt x="1287792" y="164325"/>
                  </a:lnTo>
                  <a:lnTo>
                    <a:pt x="1287792" y="64973"/>
                  </a:lnTo>
                  <a:lnTo>
                    <a:pt x="1495793" y="64973"/>
                  </a:lnTo>
                  <a:lnTo>
                    <a:pt x="1495793" y="5460"/>
                  </a:lnTo>
                  <a:close/>
                </a:path>
                <a:path w="2414270" h="393065">
                  <a:moveTo>
                    <a:pt x="1731073" y="65506"/>
                  </a:moveTo>
                  <a:lnTo>
                    <a:pt x="1660105" y="65506"/>
                  </a:lnTo>
                  <a:lnTo>
                    <a:pt x="1660105" y="387603"/>
                  </a:lnTo>
                  <a:lnTo>
                    <a:pt x="1731073" y="387603"/>
                  </a:lnTo>
                  <a:lnTo>
                    <a:pt x="1731073" y="65506"/>
                  </a:lnTo>
                  <a:close/>
                </a:path>
                <a:path w="2414270" h="393065">
                  <a:moveTo>
                    <a:pt x="1857730" y="5460"/>
                  </a:moveTo>
                  <a:lnTo>
                    <a:pt x="1533461" y="5460"/>
                  </a:lnTo>
                  <a:lnTo>
                    <a:pt x="1533461" y="65506"/>
                  </a:lnTo>
                  <a:lnTo>
                    <a:pt x="1857730" y="65506"/>
                  </a:lnTo>
                  <a:lnTo>
                    <a:pt x="1857730" y="5460"/>
                  </a:lnTo>
                  <a:close/>
                </a:path>
                <a:path w="2414270" h="393065">
                  <a:moveTo>
                    <a:pt x="1982190" y="5460"/>
                  </a:moveTo>
                  <a:lnTo>
                    <a:pt x="1911223" y="5460"/>
                  </a:lnTo>
                  <a:lnTo>
                    <a:pt x="1911223" y="387603"/>
                  </a:lnTo>
                  <a:lnTo>
                    <a:pt x="1982190" y="387603"/>
                  </a:lnTo>
                  <a:lnTo>
                    <a:pt x="1982190" y="5460"/>
                  </a:lnTo>
                  <a:close/>
                </a:path>
                <a:path w="2414270" h="393065">
                  <a:moveTo>
                    <a:pt x="2262784" y="0"/>
                  </a:moveTo>
                  <a:lnTo>
                    <a:pt x="2207717" y="6345"/>
                  </a:lnTo>
                  <a:lnTo>
                    <a:pt x="2158250" y="25387"/>
                  </a:lnTo>
                  <a:lnTo>
                    <a:pt x="2116548" y="55621"/>
                  </a:lnTo>
                  <a:lnTo>
                    <a:pt x="2084819" y="95542"/>
                  </a:lnTo>
                  <a:lnTo>
                    <a:pt x="2064759" y="143175"/>
                  </a:lnTo>
                  <a:lnTo>
                    <a:pt x="2058073" y="196532"/>
                  </a:lnTo>
                  <a:lnTo>
                    <a:pt x="2059726" y="223933"/>
                  </a:lnTo>
                  <a:lnTo>
                    <a:pt x="2072962" y="274429"/>
                  </a:lnTo>
                  <a:lnTo>
                    <a:pt x="2099047" y="318694"/>
                  </a:lnTo>
                  <a:lnTo>
                    <a:pt x="2135623" y="353771"/>
                  </a:lnTo>
                  <a:lnTo>
                    <a:pt x="2181738" y="378786"/>
                  </a:lnTo>
                  <a:lnTo>
                    <a:pt x="2234003" y="391478"/>
                  </a:lnTo>
                  <a:lnTo>
                    <a:pt x="2262238" y="393064"/>
                  </a:lnTo>
                  <a:lnTo>
                    <a:pt x="2285220" y="392041"/>
                  </a:lnTo>
                  <a:lnTo>
                    <a:pt x="2328212" y="383849"/>
                  </a:lnTo>
                  <a:lnTo>
                    <a:pt x="2366972" y="367576"/>
                  </a:lnTo>
                  <a:lnTo>
                    <a:pt x="2399861" y="343831"/>
                  </a:lnTo>
                  <a:lnTo>
                    <a:pt x="2412432" y="330822"/>
                  </a:lnTo>
                  <a:lnTo>
                    <a:pt x="2266061" y="330822"/>
                  </a:lnTo>
                  <a:lnTo>
                    <a:pt x="2246922" y="329748"/>
                  </a:lnTo>
                  <a:lnTo>
                    <a:pt x="2195639" y="313626"/>
                  </a:lnTo>
                  <a:lnTo>
                    <a:pt x="2156638" y="280313"/>
                  </a:lnTo>
                  <a:lnTo>
                    <a:pt x="2133950" y="233249"/>
                  </a:lnTo>
                  <a:lnTo>
                    <a:pt x="2129586" y="196532"/>
                  </a:lnTo>
                  <a:lnTo>
                    <a:pt x="2130677" y="177668"/>
                  </a:lnTo>
                  <a:lnTo>
                    <a:pt x="2147049" y="127203"/>
                  </a:lnTo>
                  <a:lnTo>
                    <a:pt x="2180935" y="88868"/>
                  </a:lnTo>
                  <a:lnTo>
                    <a:pt x="2228807" y="66540"/>
                  </a:lnTo>
                  <a:lnTo>
                    <a:pt x="2266061" y="62242"/>
                  </a:lnTo>
                  <a:lnTo>
                    <a:pt x="2412422" y="62242"/>
                  </a:lnTo>
                  <a:lnTo>
                    <a:pt x="2399879" y="49240"/>
                  </a:lnTo>
                  <a:lnTo>
                    <a:pt x="2367127" y="25494"/>
                  </a:lnTo>
                  <a:lnTo>
                    <a:pt x="2328603" y="9215"/>
                  </a:lnTo>
                  <a:lnTo>
                    <a:pt x="2285749" y="1023"/>
                  </a:lnTo>
                  <a:lnTo>
                    <a:pt x="2262784" y="0"/>
                  </a:lnTo>
                  <a:close/>
                </a:path>
                <a:path w="2414270" h="393065">
                  <a:moveTo>
                    <a:pt x="2368156" y="285521"/>
                  </a:moveTo>
                  <a:lnTo>
                    <a:pt x="2346210" y="305345"/>
                  </a:lnTo>
                  <a:lnTo>
                    <a:pt x="2321880" y="319501"/>
                  </a:lnTo>
                  <a:lnTo>
                    <a:pt x="2295165" y="327992"/>
                  </a:lnTo>
                  <a:lnTo>
                    <a:pt x="2266061" y="330822"/>
                  </a:lnTo>
                  <a:lnTo>
                    <a:pt x="2412432" y="330822"/>
                  </a:lnTo>
                  <a:lnTo>
                    <a:pt x="2414003" y="329196"/>
                  </a:lnTo>
                  <a:lnTo>
                    <a:pt x="2368156" y="285521"/>
                  </a:lnTo>
                  <a:close/>
                </a:path>
                <a:path w="2414270" h="393065">
                  <a:moveTo>
                    <a:pt x="2412422" y="62242"/>
                  </a:moveTo>
                  <a:lnTo>
                    <a:pt x="2266061" y="62242"/>
                  </a:lnTo>
                  <a:lnTo>
                    <a:pt x="2295165" y="65040"/>
                  </a:lnTo>
                  <a:lnTo>
                    <a:pt x="2321880" y="73432"/>
                  </a:lnTo>
                  <a:lnTo>
                    <a:pt x="2346210" y="87419"/>
                  </a:lnTo>
                  <a:lnTo>
                    <a:pt x="2368156" y="106997"/>
                  </a:lnTo>
                  <a:lnTo>
                    <a:pt x="2414003" y="63880"/>
                  </a:lnTo>
                  <a:lnTo>
                    <a:pt x="2412422" y="62242"/>
                  </a:lnTo>
                  <a:close/>
                </a:path>
              </a:pathLst>
            </a:custGeom>
            <a:solidFill>
              <a:srgbClr val="521379"/>
            </a:solidFill>
          </p:spPr>
          <p:txBody>
            <a:bodyPr wrap="square" lIns="0" tIns="0" rIns="0" bIns="0" rtlCol="0"/>
            <a:lstStyle/>
            <a:p>
              <a:endParaRPr/>
            </a:p>
          </p:txBody>
        </p:sp>
        <p:sp>
          <p:nvSpPr>
            <p:cNvPr id="5" name="object 5"/>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6" name="object 6"/>
          <p:cNvSpPr/>
          <p:nvPr/>
        </p:nvSpPr>
        <p:spPr>
          <a:xfrm>
            <a:off x="10732876" y="8535537"/>
            <a:ext cx="697865" cy="129539"/>
          </a:xfrm>
          <a:custGeom>
            <a:avLst/>
            <a:gdLst/>
            <a:ahLst/>
            <a:cxnLst/>
            <a:rect l="l" t="t" r="r" b="b"/>
            <a:pathLst>
              <a:path w="697865" h="129540">
                <a:moveTo>
                  <a:pt x="44119" y="2857"/>
                </a:moveTo>
                <a:lnTo>
                  <a:pt x="0" y="2857"/>
                </a:lnTo>
                <a:lnTo>
                  <a:pt x="0" y="127723"/>
                </a:lnTo>
                <a:lnTo>
                  <a:pt x="27863" y="127723"/>
                </a:lnTo>
                <a:lnTo>
                  <a:pt x="27863" y="92887"/>
                </a:lnTo>
                <a:lnTo>
                  <a:pt x="44475" y="92887"/>
                </a:lnTo>
                <a:lnTo>
                  <a:pt x="85648" y="82168"/>
                </a:lnTo>
                <a:lnTo>
                  <a:pt x="95534" y="68770"/>
                </a:lnTo>
                <a:lnTo>
                  <a:pt x="27863" y="68770"/>
                </a:lnTo>
                <a:lnTo>
                  <a:pt x="27863" y="26796"/>
                </a:lnTo>
                <a:lnTo>
                  <a:pt x="95130" y="26796"/>
                </a:lnTo>
                <a:lnTo>
                  <a:pt x="91753" y="20352"/>
                </a:lnTo>
                <a:lnTo>
                  <a:pt x="86004" y="14020"/>
                </a:lnTo>
                <a:lnTo>
                  <a:pt x="78465" y="9136"/>
                </a:lnTo>
                <a:lnTo>
                  <a:pt x="68972" y="5648"/>
                </a:lnTo>
                <a:lnTo>
                  <a:pt x="57524" y="3555"/>
                </a:lnTo>
                <a:lnTo>
                  <a:pt x="44119" y="2857"/>
                </a:lnTo>
                <a:close/>
              </a:path>
              <a:path w="697865" h="129540">
                <a:moveTo>
                  <a:pt x="95130" y="26796"/>
                </a:moveTo>
                <a:lnTo>
                  <a:pt x="52933" y="26796"/>
                </a:lnTo>
                <a:lnTo>
                  <a:pt x="59690" y="28308"/>
                </a:lnTo>
                <a:lnTo>
                  <a:pt x="68389" y="34391"/>
                </a:lnTo>
                <a:lnTo>
                  <a:pt x="70561" y="39509"/>
                </a:lnTo>
                <a:lnTo>
                  <a:pt x="70561" y="53924"/>
                </a:lnTo>
                <a:lnTo>
                  <a:pt x="68884" y="59397"/>
                </a:lnTo>
                <a:lnTo>
                  <a:pt x="62217" y="66903"/>
                </a:lnTo>
                <a:lnTo>
                  <a:pt x="55905" y="68770"/>
                </a:lnTo>
                <a:lnTo>
                  <a:pt x="95534" y="68770"/>
                </a:lnTo>
                <a:lnTo>
                  <a:pt x="95764" y="68351"/>
                </a:lnTo>
                <a:lnTo>
                  <a:pt x="98293" y="59112"/>
                </a:lnTo>
                <a:lnTo>
                  <a:pt x="99136" y="48323"/>
                </a:lnTo>
                <a:lnTo>
                  <a:pt x="98316" y="37505"/>
                </a:lnTo>
                <a:lnTo>
                  <a:pt x="95856" y="28181"/>
                </a:lnTo>
                <a:lnTo>
                  <a:pt x="95130" y="26796"/>
                </a:lnTo>
                <a:close/>
              </a:path>
              <a:path w="697865" h="129540">
                <a:moveTo>
                  <a:pt x="168275" y="2857"/>
                </a:moveTo>
                <a:lnTo>
                  <a:pt x="120929" y="2857"/>
                </a:lnTo>
                <a:lnTo>
                  <a:pt x="120929" y="127723"/>
                </a:lnTo>
                <a:lnTo>
                  <a:pt x="148793" y="127723"/>
                </a:lnTo>
                <a:lnTo>
                  <a:pt x="148793" y="87883"/>
                </a:lnTo>
                <a:lnTo>
                  <a:pt x="201871" y="87883"/>
                </a:lnTo>
                <a:lnTo>
                  <a:pt x="198462" y="83070"/>
                </a:lnTo>
                <a:lnTo>
                  <a:pt x="208856" y="77362"/>
                </a:lnTo>
                <a:lnTo>
                  <a:pt x="216282" y="68999"/>
                </a:lnTo>
                <a:lnTo>
                  <a:pt x="218393" y="63779"/>
                </a:lnTo>
                <a:lnTo>
                  <a:pt x="148793" y="63779"/>
                </a:lnTo>
                <a:lnTo>
                  <a:pt x="148793" y="26796"/>
                </a:lnTo>
                <a:lnTo>
                  <a:pt x="219469" y="26796"/>
                </a:lnTo>
                <a:lnTo>
                  <a:pt x="219119" y="25496"/>
                </a:lnTo>
                <a:lnTo>
                  <a:pt x="181786" y="3471"/>
                </a:lnTo>
                <a:lnTo>
                  <a:pt x="168275" y="2857"/>
                </a:lnTo>
                <a:close/>
              </a:path>
              <a:path w="697865" h="129540">
                <a:moveTo>
                  <a:pt x="201871" y="87883"/>
                </a:moveTo>
                <a:lnTo>
                  <a:pt x="168097" y="87883"/>
                </a:lnTo>
                <a:lnTo>
                  <a:pt x="195783" y="127723"/>
                </a:lnTo>
                <a:lnTo>
                  <a:pt x="230085" y="127723"/>
                </a:lnTo>
                <a:lnTo>
                  <a:pt x="201871" y="87883"/>
                </a:lnTo>
                <a:close/>
              </a:path>
              <a:path w="697865" h="129540">
                <a:moveTo>
                  <a:pt x="219469" y="26796"/>
                </a:moveTo>
                <a:lnTo>
                  <a:pt x="178625" y="26796"/>
                </a:lnTo>
                <a:lnTo>
                  <a:pt x="184886" y="28041"/>
                </a:lnTo>
                <a:lnTo>
                  <a:pt x="192024" y="33045"/>
                </a:lnTo>
                <a:lnTo>
                  <a:pt x="193814" y="37668"/>
                </a:lnTo>
                <a:lnTo>
                  <a:pt x="193814" y="51117"/>
                </a:lnTo>
                <a:lnTo>
                  <a:pt x="192087" y="56032"/>
                </a:lnTo>
                <a:lnTo>
                  <a:pt x="185178" y="62229"/>
                </a:lnTo>
                <a:lnTo>
                  <a:pt x="178689" y="63779"/>
                </a:lnTo>
                <a:lnTo>
                  <a:pt x="218393" y="63779"/>
                </a:lnTo>
                <a:lnTo>
                  <a:pt x="220738" y="57978"/>
                </a:lnTo>
                <a:lnTo>
                  <a:pt x="222224" y="44297"/>
                </a:lnTo>
                <a:lnTo>
                  <a:pt x="221448" y="34148"/>
                </a:lnTo>
                <a:lnTo>
                  <a:pt x="219469" y="26796"/>
                </a:lnTo>
                <a:close/>
              </a:path>
              <a:path w="697865" h="129540">
                <a:moveTo>
                  <a:pt x="307962" y="0"/>
                </a:moveTo>
                <a:lnTo>
                  <a:pt x="261340" y="18491"/>
                </a:lnTo>
                <a:lnTo>
                  <a:pt x="242404" y="64490"/>
                </a:lnTo>
                <a:lnTo>
                  <a:pt x="243588" y="77680"/>
                </a:lnTo>
                <a:lnTo>
                  <a:pt x="271355" y="118576"/>
                </a:lnTo>
                <a:lnTo>
                  <a:pt x="307962" y="128981"/>
                </a:lnTo>
                <a:lnTo>
                  <a:pt x="321262" y="127824"/>
                </a:lnTo>
                <a:lnTo>
                  <a:pt x="333465" y="124355"/>
                </a:lnTo>
                <a:lnTo>
                  <a:pt x="344575" y="118576"/>
                </a:lnTo>
                <a:lnTo>
                  <a:pt x="354596" y="110489"/>
                </a:lnTo>
                <a:lnTo>
                  <a:pt x="359493" y="104686"/>
                </a:lnTo>
                <a:lnTo>
                  <a:pt x="308051" y="104686"/>
                </a:lnTo>
                <a:lnTo>
                  <a:pt x="300545" y="103954"/>
                </a:lnTo>
                <a:lnTo>
                  <a:pt x="271661" y="72618"/>
                </a:lnTo>
                <a:lnTo>
                  <a:pt x="270992" y="64579"/>
                </a:lnTo>
                <a:lnTo>
                  <a:pt x="271661" y="56533"/>
                </a:lnTo>
                <a:lnTo>
                  <a:pt x="300545" y="25031"/>
                </a:lnTo>
                <a:lnTo>
                  <a:pt x="308051" y="24295"/>
                </a:lnTo>
                <a:lnTo>
                  <a:pt x="359495" y="24295"/>
                </a:lnTo>
                <a:lnTo>
                  <a:pt x="354596" y="18491"/>
                </a:lnTo>
                <a:lnTo>
                  <a:pt x="344575" y="10399"/>
                </a:lnTo>
                <a:lnTo>
                  <a:pt x="333465" y="4621"/>
                </a:lnTo>
                <a:lnTo>
                  <a:pt x="321262" y="1155"/>
                </a:lnTo>
                <a:lnTo>
                  <a:pt x="307962" y="0"/>
                </a:lnTo>
                <a:close/>
              </a:path>
              <a:path w="697865" h="129540">
                <a:moveTo>
                  <a:pt x="359495" y="24295"/>
                </a:moveTo>
                <a:lnTo>
                  <a:pt x="308051" y="24295"/>
                </a:lnTo>
                <a:lnTo>
                  <a:pt x="315562" y="25031"/>
                </a:lnTo>
                <a:lnTo>
                  <a:pt x="322456" y="27239"/>
                </a:lnTo>
                <a:lnTo>
                  <a:pt x="345122" y="64579"/>
                </a:lnTo>
                <a:lnTo>
                  <a:pt x="344453" y="72618"/>
                </a:lnTo>
                <a:lnTo>
                  <a:pt x="315562" y="103954"/>
                </a:lnTo>
                <a:lnTo>
                  <a:pt x="308051" y="104686"/>
                </a:lnTo>
                <a:lnTo>
                  <a:pt x="359493" y="104686"/>
                </a:lnTo>
                <a:lnTo>
                  <a:pt x="362873" y="100679"/>
                </a:lnTo>
                <a:lnTo>
                  <a:pt x="368787" y="89742"/>
                </a:lnTo>
                <a:lnTo>
                  <a:pt x="372336" y="77680"/>
                </a:lnTo>
                <a:lnTo>
                  <a:pt x="373519" y="64490"/>
                </a:lnTo>
                <a:lnTo>
                  <a:pt x="372336" y="51298"/>
                </a:lnTo>
                <a:lnTo>
                  <a:pt x="368787" y="39233"/>
                </a:lnTo>
                <a:lnTo>
                  <a:pt x="362873" y="28296"/>
                </a:lnTo>
                <a:lnTo>
                  <a:pt x="359495" y="24295"/>
                </a:lnTo>
                <a:close/>
              </a:path>
              <a:path w="697865" h="129540">
                <a:moveTo>
                  <a:pt x="396925" y="91465"/>
                </a:moveTo>
                <a:lnTo>
                  <a:pt x="382460" y="111467"/>
                </a:lnTo>
                <a:lnTo>
                  <a:pt x="391211" y="119052"/>
                </a:lnTo>
                <a:lnTo>
                  <a:pt x="400678" y="124469"/>
                </a:lnTo>
                <a:lnTo>
                  <a:pt x="410860" y="127719"/>
                </a:lnTo>
                <a:lnTo>
                  <a:pt x="421754" y="128803"/>
                </a:lnTo>
                <a:lnTo>
                  <a:pt x="430367" y="128110"/>
                </a:lnTo>
                <a:lnTo>
                  <a:pt x="459967" y="103830"/>
                </a:lnTo>
                <a:lnTo>
                  <a:pt x="460020" y="103606"/>
                </a:lnTo>
                <a:lnTo>
                  <a:pt x="420509" y="103606"/>
                </a:lnTo>
                <a:lnTo>
                  <a:pt x="414413" y="102848"/>
                </a:lnTo>
                <a:lnTo>
                  <a:pt x="408451" y="100574"/>
                </a:lnTo>
                <a:lnTo>
                  <a:pt x="402621" y="96780"/>
                </a:lnTo>
                <a:lnTo>
                  <a:pt x="396925" y="91465"/>
                </a:lnTo>
                <a:close/>
              </a:path>
              <a:path w="697865" h="129540">
                <a:moveTo>
                  <a:pt x="462851" y="2857"/>
                </a:moveTo>
                <a:lnTo>
                  <a:pt x="397814" y="2857"/>
                </a:lnTo>
                <a:lnTo>
                  <a:pt x="397814" y="26796"/>
                </a:lnTo>
                <a:lnTo>
                  <a:pt x="434797" y="26796"/>
                </a:lnTo>
                <a:lnTo>
                  <a:pt x="434797" y="91465"/>
                </a:lnTo>
                <a:lnTo>
                  <a:pt x="433400" y="96011"/>
                </a:lnTo>
                <a:lnTo>
                  <a:pt x="427799" y="102095"/>
                </a:lnTo>
                <a:lnTo>
                  <a:pt x="424434" y="103606"/>
                </a:lnTo>
                <a:lnTo>
                  <a:pt x="460020" y="103606"/>
                </a:lnTo>
                <a:lnTo>
                  <a:pt x="462130" y="94775"/>
                </a:lnTo>
                <a:lnTo>
                  <a:pt x="462851" y="84315"/>
                </a:lnTo>
                <a:lnTo>
                  <a:pt x="462851" y="2857"/>
                </a:lnTo>
                <a:close/>
              </a:path>
              <a:path w="697865" h="129540">
                <a:moveTo>
                  <a:pt x="582536" y="2857"/>
                </a:moveTo>
                <a:lnTo>
                  <a:pt x="492493" y="2857"/>
                </a:lnTo>
                <a:lnTo>
                  <a:pt x="492493" y="127723"/>
                </a:lnTo>
                <a:lnTo>
                  <a:pt x="584492" y="127723"/>
                </a:lnTo>
                <a:lnTo>
                  <a:pt x="584492" y="103073"/>
                </a:lnTo>
                <a:lnTo>
                  <a:pt x="520369" y="103073"/>
                </a:lnTo>
                <a:lnTo>
                  <a:pt x="520369" y="77165"/>
                </a:lnTo>
                <a:lnTo>
                  <a:pt x="576275" y="77165"/>
                </a:lnTo>
                <a:lnTo>
                  <a:pt x="576275" y="53416"/>
                </a:lnTo>
                <a:lnTo>
                  <a:pt x="520369" y="53416"/>
                </a:lnTo>
                <a:lnTo>
                  <a:pt x="520369" y="27685"/>
                </a:lnTo>
                <a:lnTo>
                  <a:pt x="582536" y="27685"/>
                </a:lnTo>
                <a:lnTo>
                  <a:pt x="582536" y="2857"/>
                </a:lnTo>
                <a:close/>
              </a:path>
              <a:path w="697865" h="129540">
                <a:moveTo>
                  <a:pt x="662203" y="26974"/>
                </a:moveTo>
                <a:lnTo>
                  <a:pt x="634339" y="26974"/>
                </a:lnTo>
                <a:lnTo>
                  <a:pt x="634339" y="127723"/>
                </a:lnTo>
                <a:lnTo>
                  <a:pt x="662203" y="127723"/>
                </a:lnTo>
                <a:lnTo>
                  <a:pt x="662203" y="26974"/>
                </a:lnTo>
                <a:close/>
              </a:path>
              <a:path w="697865" h="129540">
                <a:moveTo>
                  <a:pt x="697572" y="2857"/>
                </a:moveTo>
                <a:lnTo>
                  <a:pt x="598970" y="2857"/>
                </a:lnTo>
                <a:lnTo>
                  <a:pt x="598970" y="26974"/>
                </a:lnTo>
                <a:lnTo>
                  <a:pt x="697572" y="26974"/>
                </a:lnTo>
                <a:lnTo>
                  <a:pt x="697572" y="2857"/>
                </a:lnTo>
                <a:close/>
              </a:path>
            </a:pathLst>
          </a:custGeom>
          <a:solidFill>
            <a:srgbClr val="521379"/>
          </a:solidFill>
        </p:spPr>
        <p:txBody>
          <a:bodyPr wrap="square" lIns="0" tIns="0" rIns="0" bIns="0" rtlCol="0"/>
          <a:lstStyle/>
          <a:p>
            <a:endParaRPr/>
          </a:p>
        </p:txBody>
      </p:sp>
      <p:sp>
        <p:nvSpPr>
          <p:cNvPr id="7" name="object 7"/>
          <p:cNvSpPr/>
          <p:nvPr/>
        </p:nvSpPr>
        <p:spPr>
          <a:xfrm>
            <a:off x="0" y="1574794"/>
            <a:ext cx="3923665" cy="8178800"/>
          </a:xfrm>
          <a:custGeom>
            <a:avLst/>
            <a:gdLst/>
            <a:ahLst/>
            <a:cxnLst/>
            <a:rect l="l" t="t" r="r" b="b"/>
            <a:pathLst>
              <a:path w="3923665" h="8178800">
                <a:moveTo>
                  <a:pt x="3911727" y="0"/>
                </a:moveTo>
                <a:lnTo>
                  <a:pt x="2519057" y="0"/>
                </a:lnTo>
                <a:lnTo>
                  <a:pt x="0" y="4281474"/>
                </a:lnTo>
                <a:lnTo>
                  <a:pt x="0" y="6929716"/>
                </a:lnTo>
                <a:lnTo>
                  <a:pt x="2310803" y="3071685"/>
                </a:lnTo>
                <a:lnTo>
                  <a:pt x="2321814" y="8178800"/>
                </a:lnTo>
                <a:lnTo>
                  <a:pt x="3923411" y="8178800"/>
                </a:lnTo>
                <a:lnTo>
                  <a:pt x="3911727" y="0"/>
                </a:lnTo>
                <a:close/>
              </a:path>
            </a:pathLst>
          </a:custGeom>
          <a:solidFill>
            <a:srgbClr val="521379"/>
          </a:solidFill>
        </p:spPr>
        <p:txBody>
          <a:bodyPr wrap="square" lIns="0" tIns="0" rIns="0" bIns="0" rtlCol="0"/>
          <a:lstStyle/>
          <a:p>
            <a:endParaRPr dirty="0"/>
          </a:p>
        </p:txBody>
      </p:sp>
      <p:sp>
        <p:nvSpPr>
          <p:cNvPr id="9" name="Espace réservé du numéro de diapositive 8">
            <a:extLst>
              <a:ext uri="{FF2B5EF4-FFF2-40B4-BE49-F238E27FC236}">
                <a16:creationId xmlns:a16="http://schemas.microsoft.com/office/drawing/2014/main" id="{826FE97C-12A9-4738-842E-4E812E3A57BC}"/>
              </a:ext>
            </a:extLst>
          </p:cNvPr>
          <p:cNvSpPr>
            <a:spLocks noGrp="1"/>
          </p:cNvSpPr>
          <p:nvPr>
            <p:ph type="sldNum" sz="quarter" idx="7"/>
          </p:nvPr>
        </p:nvSpPr>
        <p:spPr/>
        <p:txBody>
          <a:bodyPr/>
          <a:lstStyle/>
          <a:p>
            <a:fld id="{B6F15528-21DE-4FAA-801E-634DDDAF4B2B}" type="slidenum">
              <a:rPr lang="fr-FR" smtClean="0"/>
              <a:t>26</a:t>
            </a:fld>
            <a:endParaRPr lang="fr-FR"/>
          </a:p>
        </p:txBody>
      </p:sp>
    </p:spTree>
    <p:extLst>
      <p:ext uri="{BB962C8B-B14F-4D97-AF65-F5344CB8AC3E}">
        <p14:creationId xmlns:p14="http://schemas.microsoft.com/office/powerpoint/2010/main" val="3819004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443307" y="400557"/>
            <a:ext cx="12118187" cy="1085867"/>
          </a:xfrm>
          <a:prstGeom prst="rect">
            <a:avLst/>
          </a:prstGeom>
        </p:spPr>
        <p:txBody>
          <a:bodyPr spcFirstLastPara="1" wrap="square" lIns="130027" tIns="130027" rIns="130027" bIns="130027" anchor="t" anchorCtr="0">
            <a:noAutofit/>
          </a:bodyPr>
          <a:lstStyle/>
          <a:p>
            <a:pPr algn="l" rtl="0"/>
            <a:r>
              <a:rPr lang="en"/>
              <a:t>Adapt the protocol to the specifics </a:t>
            </a:r>
            <a:br>
              <a:rPr lang="en"/>
            </a:br>
            <a:r>
              <a:rPr lang="en"/>
              <a:t>of each child </a:t>
            </a:r>
            <a:endParaRPr/>
          </a:p>
        </p:txBody>
      </p:sp>
      <p:sp>
        <p:nvSpPr>
          <p:cNvPr id="240" name="Google Shape;240;p37"/>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buNone/>
            </a:pPr>
            <a:r>
              <a:rPr lang="en" sz="3600" dirty="0">
                <a:latin typeface="Montserrat" panose="00000500000000000000" pitchFamily="2" charset="0"/>
              </a:rPr>
              <a:t>Three phases: </a:t>
            </a:r>
            <a:endParaRPr sz="3600" dirty="0">
              <a:latin typeface="Montserrat" panose="00000500000000000000" pitchFamily="2" charset="0"/>
            </a:endParaRPr>
          </a:p>
          <a:p>
            <a:pPr marL="878415" indent="-742950" algn="l" rtl="0">
              <a:spcBef>
                <a:spcPts val="2276"/>
              </a:spcBef>
              <a:buSzPts val="2100"/>
              <a:buFont typeface="+mj-lt"/>
              <a:buAutoNum type="arabicPeriod"/>
            </a:pPr>
            <a:r>
              <a:rPr lang="en" sz="3600" dirty="0">
                <a:latin typeface="Montserrat" panose="00000500000000000000" pitchFamily="2" charset="0"/>
              </a:rPr>
              <a:t>a phase of familiarization with the platform</a:t>
            </a:r>
            <a:br>
              <a:rPr lang="en" sz="3600" dirty="0">
                <a:latin typeface="Montserrat" panose="00000500000000000000" pitchFamily="2" charset="0"/>
              </a:rPr>
            </a:br>
            <a:endParaRPr sz="3600" dirty="0">
              <a:latin typeface="Montserrat" panose="00000500000000000000" pitchFamily="2" charset="0"/>
            </a:endParaRPr>
          </a:p>
          <a:p>
            <a:pPr marL="878415" indent="-742950" algn="l" rtl="0">
              <a:buSzPts val="2100"/>
              <a:buFont typeface="+mj-lt"/>
              <a:buAutoNum type="arabicPeriod"/>
            </a:pPr>
            <a:r>
              <a:rPr lang="en" sz="3600" dirty="0">
                <a:latin typeface="Montserrat" panose="00000500000000000000" pitchFamily="2" charset="0"/>
              </a:rPr>
              <a:t>a learning phase of coordination </a:t>
            </a:r>
            <a:br>
              <a:rPr lang="en" sz="3600" dirty="0">
                <a:latin typeface="Montserrat" panose="00000500000000000000" pitchFamily="2" charset="0"/>
              </a:rPr>
            </a:br>
            <a:r>
              <a:rPr lang="en" sz="3600" dirty="0">
                <a:latin typeface="Montserrat" panose="00000500000000000000" pitchFamily="2" charset="0"/>
              </a:rPr>
              <a:t>with the avatar </a:t>
            </a:r>
            <a:r>
              <a:rPr lang="fr-FR" sz="3600" dirty="0">
                <a:latin typeface="Montserrat" panose="00000500000000000000" pitchFamily="2" charset="0"/>
              </a:rPr>
              <a:t>Michou </a:t>
            </a:r>
            <a:r>
              <a:rPr lang="en" sz="3600" dirty="0">
                <a:latin typeface="Montserrat" panose="00000500000000000000" pitchFamily="2" charset="0"/>
              </a:rPr>
              <a:t>following the child</a:t>
            </a:r>
            <a:br>
              <a:rPr lang="en" sz="3600" dirty="0">
                <a:latin typeface="Montserrat" panose="00000500000000000000" pitchFamily="2" charset="0"/>
              </a:rPr>
            </a:br>
            <a:endParaRPr sz="3600" dirty="0">
              <a:latin typeface="Montserrat" panose="00000500000000000000" pitchFamily="2" charset="0"/>
            </a:endParaRPr>
          </a:p>
          <a:p>
            <a:pPr marL="878415" indent="-742950" algn="l" rtl="0">
              <a:buSzPts val="2100"/>
              <a:buFont typeface="+mj-lt"/>
              <a:buAutoNum type="arabicPeriod"/>
            </a:pPr>
            <a:r>
              <a:rPr lang="en" sz="3600" dirty="0">
                <a:latin typeface="Montserrat" panose="00000500000000000000" pitchFamily="2" charset="0"/>
              </a:rPr>
              <a:t>an adaptation phase </a:t>
            </a:r>
            <a:br>
              <a:rPr lang="en" sz="3600" dirty="0">
                <a:latin typeface="Montserrat" panose="00000500000000000000" pitchFamily="2" charset="0"/>
              </a:rPr>
            </a:br>
            <a:r>
              <a:rPr lang="en" sz="3600" dirty="0">
                <a:latin typeface="Montserrat" panose="00000500000000000000" pitchFamily="2" charset="0"/>
              </a:rPr>
              <a:t>speed, route and direction </a:t>
            </a:r>
            <a:br>
              <a:rPr lang="en" sz="3600" dirty="0">
                <a:latin typeface="Montserrat" panose="00000500000000000000" pitchFamily="2" charset="0"/>
              </a:rPr>
            </a:br>
            <a:r>
              <a:rPr lang="en" sz="3600" dirty="0">
                <a:latin typeface="Montserrat" panose="00000500000000000000" pitchFamily="2" charset="0"/>
              </a:rPr>
              <a:t>of the avatar </a:t>
            </a:r>
            <a:r>
              <a:rPr lang="fr-FR" sz="3600" dirty="0">
                <a:latin typeface="Montserrat" panose="00000500000000000000" pitchFamily="2" charset="0"/>
              </a:rPr>
              <a:t>Lola </a:t>
            </a:r>
            <a:r>
              <a:rPr lang="en" sz="3600" dirty="0">
                <a:latin typeface="Montserrat" panose="00000500000000000000" pitchFamily="2" charset="0"/>
              </a:rPr>
              <a:t>that the child must follow</a:t>
            </a:r>
            <a:endParaRPr sz="3600" dirty="0">
              <a:latin typeface="Montserrat" panose="00000500000000000000" pitchFamily="2" charset="0"/>
            </a:endParaRPr>
          </a:p>
          <a:p>
            <a:pPr marL="0" indent="0" algn="l" rtl="0">
              <a:spcBef>
                <a:spcPts val="2276"/>
              </a:spcBef>
              <a:spcAft>
                <a:spcPts val="2276"/>
              </a:spcAft>
              <a:buNone/>
            </a:pPr>
            <a:endParaRPr sz="36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58569D85-3D84-440B-B674-C18754FD468A}"/>
              </a:ext>
            </a:extLst>
          </p:cNvPr>
          <p:cNvSpPr>
            <a:spLocks noGrp="1"/>
          </p:cNvSpPr>
          <p:nvPr>
            <p:ph type="sldNum" idx="12"/>
          </p:nvPr>
        </p:nvSpPr>
        <p:spPr/>
        <p:txBody>
          <a:bodyPr/>
          <a:lstStyle/>
          <a:p>
            <a:fld id="{00000000-1234-1234-1234-123412341234}" type="slidenum">
              <a:rPr lang="fr-FR" smtClean="0"/>
              <a:pPr/>
              <a:t>27</a:t>
            </a:fld>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7DA6F02-7CF6-4ECC-934E-5322592CAE59}"/>
              </a:ext>
            </a:extLst>
          </p:cNvPr>
          <p:cNvSpPr>
            <a:spLocks noGrp="1"/>
          </p:cNvSpPr>
          <p:nvPr>
            <p:ph type="title"/>
          </p:nvPr>
        </p:nvSpPr>
        <p:spPr/>
        <p:txBody>
          <a:bodyPr/>
          <a:lstStyle/>
          <a:p>
            <a:r>
              <a:rPr lang="fr-FR" dirty="0"/>
              <a:t>1</a:t>
            </a:r>
            <a:r>
              <a:rPr lang="en" dirty="0"/>
              <a:t>) </a:t>
            </a:r>
            <a:r>
              <a:rPr lang="fr-FR" dirty="0"/>
              <a:t>Familiarization phase </a:t>
            </a:r>
            <a:br>
              <a:rPr lang="fr-FR" dirty="0"/>
            </a:br>
            <a:r>
              <a:rPr lang="fr-FR" dirty="0"/>
              <a:t>with the platform</a:t>
            </a:r>
          </a:p>
        </p:txBody>
      </p:sp>
      <p:sp>
        <p:nvSpPr>
          <p:cNvPr id="4" name="Espace réservé du numéro de diapositive 3">
            <a:extLst>
              <a:ext uri="{FF2B5EF4-FFF2-40B4-BE49-F238E27FC236}">
                <a16:creationId xmlns:a16="http://schemas.microsoft.com/office/drawing/2014/main" id="{A0C10291-732A-4729-A596-606F3D398D53}"/>
              </a:ext>
            </a:extLst>
          </p:cNvPr>
          <p:cNvSpPr>
            <a:spLocks noGrp="1"/>
          </p:cNvSpPr>
          <p:nvPr>
            <p:ph type="sldNum" idx="12"/>
          </p:nvPr>
        </p:nvSpPr>
        <p:spPr/>
        <p:txBody>
          <a:bodyPr/>
          <a:lstStyle/>
          <a:p>
            <a:fld id="{00000000-1234-1234-1234-123412341234}" type="slidenum">
              <a:rPr lang="fr-FR" smtClean="0"/>
              <a:pPr/>
              <a:t>28</a:t>
            </a:fld>
            <a:endParaRPr lang="fr-FR"/>
          </a:p>
        </p:txBody>
      </p:sp>
    </p:spTree>
    <p:extLst>
      <p:ext uri="{BB962C8B-B14F-4D97-AF65-F5344CB8AC3E}">
        <p14:creationId xmlns:p14="http://schemas.microsoft.com/office/powerpoint/2010/main" val="2361792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marL="650230" indent="-577982" algn="l" rtl="0">
              <a:buAutoNum type="arabicParenR"/>
            </a:pPr>
            <a:r>
              <a:rPr lang="en" dirty="0"/>
              <a:t>Familiarization phase with the place and the platform </a:t>
            </a:r>
            <a:endParaRPr dirty="0"/>
          </a:p>
        </p:txBody>
      </p:sp>
      <p:sp>
        <p:nvSpPr>
          <p:cNvPr id="247" name="Google Shape;247;p38"/>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342900" indent="-342900" algn="l" rtl="0">
              <a:spcAft>
                <a:spcPts val="2276"/>
              </a:spcAft>
            </a:pPr>
            <a:r>
              <a:rPr lang="fr-FR" sz="3200" dirty="0">
                <a:latin typeface="Montserrat" panose="00000500000000000000" pitchFamily="2" charset="0"/>
              </a:rPr>
              <a:t>be very attentive to this phase: </a:t>
            </a:r>
            <a:br>
              <a:rPr lang="fr-FR" sz="3200" dirty="0">
                <a:latin typeface="Montserrat" panose="00000500000000000000" pitchFamily="2" charset="0"/>
              </a:rPr>
            </a:br>
            <a:r>
              <a:rPr lang="fr-FR" sz="3200" dirty="0">
                <a:latin typeface="Montserrat" panose="00000500000000000000" pitchFamily="2" charset="0"/>
              </a:rPr>
              <a:t>it will condition the sequel for some children, </a:t>
            </a:r>
            <a:br>
              <a:rPr lang="fr-FR" sz="3200" dirty="0">
                <a:latin typeface="Montserrat" panose="00000500000000000000" pitchFamily="2" charset="0"/>
              </a:rPr>
            </a:br>
            <a:r>
              <a:rPr lang="fr-FR" sz="3200" dirty="0">
                <a:latin typeface="Montserrat" panose="00000500000000000000" pitchFamily="2" charset="0"/>
              </a:rPr>
              <a:t>those who have difficulty accepting change</a:t>
            </a:r>
            <a:br>
              <a:rPr lang="fr-FR" sz="3200" dirty="0">
                <a:latin typeface="Montserrat" panose="00000500000000000000" pitchFamily="2" charset="0"/>
              </a:rPr>
            </a:br>
            <a:endParaRPr lang="fr-FR" sz="3200" dirty="0">
              <a:latin typeface="Montserrat" panose="00000500000000000000" pitchFamily="2" charset="0"/>
            </a:endParaRPr>
          </a:p>
          <a:p>
            <a:pPr marL="342900" indent="-342900" algn="l" rtl="0">
              <a:spcAft>
                <a:spcPts val="2276"/>
              </a:spcAft>
            </a:pPr>
            <a:r>
              <a:rPr lang="fr-FR" sz="3200" dirty="0">
                <a:latin typeface="Montserrat" panose="00000500000000000000" pitchFamily="2" charset="0"/>
              </a:rPr>
              <a:t>there is an important change in a room that was reserved for another use: now there is a platform in it.</a:t>
            </a:r>
          </a:p>
        </p:txBody>
      </p:sp>
      <p:sp>
        <p:nvSpPr>
          <p:cNvPr id="2" name="Espace réservé du numéro de diapositive 1">
            <a:extLst>
              <a:ext uri="{FF2B5EF4-FFF2-40B4-BE49-F238E27FC236}">
                <a16:creationId xmlns:a16="http://schemas.microsoft.com/office/drawing/2014/main" id="{7685CB37-ACAA-486A-8FC5-C187F0F8AA03}"/>
              </a:ext>
            </a:extLst>
          </p:cNvPr>
          <p:cNvSpPr>
            <a:spLocks noGrp="1"/>
          </p:cNvSpPr>
          <p:nvPr>
            <p:ph type="sldNum" idx="12"/>
          </p:nvPr>
        </p:nvSpPr>
        <p:spPr/>
        <p:txBody>
          <a:bodyPr/>
          <a:lstStyle/>
          <a:p>
            <a:fld id="{00000000-1234-1234-1234-123412341234}"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Who is this document intended for </a:t>
            </a:r>
            <a:endParaRPr/>
          </a:p>
        </p:txBody>
      </p:sp>
      <p:sp>
        <p:nvSpPr>
          <p:cNvPr id="82" name="Google Shape;82;p16"/>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buClr>
                <a:schemeClr val="dk1"/>
              </a:buClr>
              <a:buSzPts val="1100"/>
              <a:buNone/>
            </a:pPr>
            <a:endParaRPr lang="en" sz="3413" dirty="0"/>
          </a:p>
          <a:p>
            <a:pPr marL="0" indent="0" algn="l" rtl="0">
              <a:buClr>
                <a:schemeClr val="dk1"/>
              </a:buClr>
              <a:buSzPts val="1100"/>
              <a:buNone/>
            </a:pPr>
            <a:endParaRPr lang="en" sz="3413" dirty="0"/>
          </a:p>
          <a:p>
            <a:pPr marL="0" indent="0" algn="just" rtl="0">
              <a:buClr>
                <a:schemeClr val="dk1"/>
              </a:buClr>
              <a:buSzPts val="1100"/>
              <a:buNone/>
            </a:pPr>
            <a:r>
              <a:rPr lang="en" sz="3413" dirty="0"/>
              <a:t>This deliverable is intended in particular for interested caregivers </a:t>
            </a:r>
            <a:br>
              <a:rPr lang="en" sz="3413" dirty="0"/>
            </a:br>
            <a:r>
              <a:rPr lang="en" sz="3413" dirty="0"/>
              <a:t>to advance the motor collaboration of children with Autism Spectrum Disorder, with or without a device such as the MIMETIC platform. </a:t>
            </a:r>
            <a:endParaRPr sz="3413" dirty="0"/>
          </a:p>
          <a:p>
            <a:pPr marL="0" indent="0" algn="l" rtl="0">
              <a:spcBef>
                <a:spcPts val="2276"/>
              </a:spcBef>
              <a:spcAft>
                <a:spcPts val="2276"/>
              </a:spcAft>
              <a:buNone/>
            </a:pPr>
            <a:endParaRPr dirty="0"/>
          </a:p>
        </p:txBody>
      </p:sp>
      <p:sp>
        <p:nvSpPr>
          <p:cNvPr id="2" name="Espace réservé du numéro de diapositive 1">
            <a:extLst>
              <a:ext uri="{FF2B5EF4-FFF2-40B4-BE49-F238E27FC236}">
                <a16:creationId xmlns:a16="http://schemas.microsoft.com/office/drawing/2014/main" id="{ACE57819-6F89-46FC-8640-FA7A9D645237}"/>
              </a:ext>
            </a:extLst>
          </p:cNvPr>
          <p:cNvSpPr>
            <a:spLocks noGrp="1"/>
          </p:cNvSpPr>
          <p:nvPr>
            <p:ph type="sldNum" idx="12"/>
          </p:nvPr>
        </p:nvSpPr>
        <p:spPr/>
        <p:txBody>
          <a:bodyPr/>
          <a:lstStyle/>
          <a:p>
            <a:fld id="{00000000-1234-1234-1234-123412341234}"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marL="72248" algn="l" rtl="0"/>
            <a:r>
              <a:rPr lang="fr-FR" dirty="0"/>
              <a:t>1</a:t>
            </a:r>
            <a:r>
              <a:rPr lang="en" dirty="0"/>
              <a:t>) </a:t>
            </a:r>
            <a:r>
              <a:rPr lang="fr-FR" dirty="0"/>
              <a:t>Familiarization phase with the place and the platform </a:t>
            </a:r>
            <a:endParaRPr dirty="0"/>
          </a:p>
        </p:txBody>
      </p:sp>
      <p:sp>
        <p:nvSpPr>
          <p:cNvPr id="247" name="Google Shape;247;p38"/>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342900" indent="-342900" algn="l" rtl="0"/>
            <a:r>
              <a:rPr lang="fr-FR" sz="2400" dirty="0">
                <a:latin typeface="Montserrat" panose="00000500000000000000" pitchFamily="2" charset="0"/>
              </a:rPr>
              <a:t>If the child understands the language well enough :</a:t>
            </a:r>
          </a:p>
          <a:p>
            <a:pPr marL="993130" lvl="1" indent="-342900" algn="l" rtl="0"/>
            <a:r>
              <a:rPr lang="fr-FR" sz="2400" dirty="0">
                <a:latin typeface="Montserrat" panose="00000500000000000000" pitchFamily="2" charset="0"/>
              </a:rPr>
              <a:t>we can tell him that we have installed a game </a:t>
            </a:r>
            <a:br>
              <a:rPr lang="fr-FR" sz="2400" dirty="0">
                <a:latin typeface="Montserrat" panose="00000500000000000000" pitchFamily="2" charset="0"/>
              </a:rPr>
            </a:br>
            <a:r>
              <a:rPr lang="fr-FR" sz="2400" dirty="0">
                <a:latin typeface="Montserrat" panose="00000500000000000000" pitchFamily="2" charset="0"/>
              </a:rPr>
              <a:t>and that he will be able to go and see this game if he feels like it.</a:t>
            </a:r>
          </a:p>
          <a:p>
            <a:pPr marL="993130" lvl="1" indent="-342900" algn="l" rtl="0"/>
            <a:r>
              <a:rPr lang="fr-FR" sz="2400" dirty="0">
                <a:latin typeface="Montserrat" panose="00000500000000000000" pitchFamily="2" charset="0"/>
              </a:rPr>
              <a:t>perhaps several attempts before </a:t>
            </a:r>
            <a:br>
              <a:rPr lang="fr-FR" sz="2400" dirty="0">
                <a:latin typeface="Montserrat" panose="00000500000000000000" pitchFamily="2" charset="0"/>
              </a:rPr>
            </a:br>
            <a:r>
              <a:rPr lang="fr-FR" sz="2400" dirty="0">
                <a:latin typeface="Montserrat" panose="00000500000000000000" pitchFamily="2" charset="0"/>
              </a:rPr>
              <a:t>that he/she agrees to enter the transformed room. </a:t>
            </a:r>
          </a:p>
          <a:p>
            <a:pPr marL="993130" lvl="1" indent="-342900" algn="l" rtl="0"/>
            <a:r>
              <a:rPr lang="fr-FR" sz="2400" dirty="0">
                <a:latin typeface="Montserrat" panose="00000500000000000000" pitchFamily="2" charset="0"/>
              </a:rPr>
              <a:t>Start by leaving the door open : </a:t>
            </a:r>
            <a:br>
              <a:rPr lang="fr-FR" sz="2400" dirty="0">
                <a:latin typeface="Montserrat" panose="00000500000000000000" pitchFamily="2" charset="0"/>
              </a:rPr>
            </a:br>
            <a:r>
              <a:rPr lang="fr-FR" sz="2400" dirty="0">
                <a:latin typeface="Montserrat" panose="00000500000000000000" pitchFamily="2" charset="0"/>
              </a:rPr>
              <a:t>he/she will eventually take a look inside. </a:t>
            </a:r>
          </a:p>
          <a:p>
            <a:pPr marL="993130" lvl="1" indent="-342900" algn="l" rtl="0"/>
            <a:r>
              <a:rPr lang="fr-FR" sz="2400" dirty="0">
                <a:latin typeface="Montserrat" panose="00000500000000000000" pitchFamily="2" charset="0"/>
              </a:rPr>
              <a:t>Another time, the platform will be lit with the avatar Michou, </a:t>
            </a:r>
            <a:br>
              <a:rPr lang="fr-FR" sz="2400" dirty="0">
                <a:latin typeface="Montserrat" panose="00000500000000000000" pitchFamily="2" charset="0"/>
              </a:rPr>
            </a:br>
            <a:r>
              <a:rPr lang="fr-FR" sz="2400" dirty="0">
                <a:latin typeface="Montserrat" panose="00000500000000000000" pitchFamily="2" charset="0"/>
              </a:rPr>
              <a:t>the following one</a:t>
            </a:r>
          </a:p>
          <a:p>
            <a:pPr marL="993130" lvl="1" indent="-342900" algn="l" rtl="0"/>
            <a:r>
              <a:rPr lang="fr-FR" sz="2400" dirty="0">
                <a:latin typeface="Montserrat" panose="00000500000000000000" pitchFamily="2" charset="0"/>
              </a:rPr>
              <a:t>tell the child that Michou is waiting for him or her </a:t>
            </a:r>
            <a:br>
              <a:rPr lang="fr-FR" sz="2400" dirty="0">
                <a:latin typeface="Montserrat" panose="00000500000000000000" pitchFamily="2" charset="0"/>
              </a:rPr>
            </a:br>
            <a:r>
              <a:rPr lang="fr-FR" sz="2400" dirty="0">
                <a:latin typeface="Montserrat" panose="00000500000000000000" pitchFamily="2" charset="0"/>
              </a:rPr>
              <a:t>and ask him if he wants to play with him. </a:t>
            </a:r>
            <a:endParaRPr sz="24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7685CB37-ACAA-486A-8FC5-C187F0F8AA03}"/>
              </a:ext>
            </a:extLst>
          </p:cNvPr>
          <p:cNvSpPr>
            <a:spLocks noGrp="1"/>
          </p:cNvSpPr>
          <p:nvPr>
            <p:ph type="sldNum" idx="12"/>
          </p:nvPr>
        </p:nvSpPr>
        <p:spPr/>
        <p:txBody>
          <a:bodyPr/>
          <a:lstStyle/>
          <a:p>
            <a:fld id="{00000000-1234-1234-1234-123412341234}" type="slidenum">
              <a:rPr lang="fr-FR" smtClean="0"/>
              <a:pPr/>
              <a:t>30</a:t>
            </a:fld>
            <a:endParaRPr lang="fr-FR"/>
          </a:p>
        </p:txBody>
      </p:sp>
    </p:spTree>
    <p:extLst>
      <p:ext uri="{BB962C8B-B14F-4D97-AF65-F5344CB8AC3E}">
        <p14:creationId xmlns:p14="http://schemas.microsoft.com/office/powerpoint/2010/main" val="305509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1</a:t>
            </a:r>
            <a:r>
              <a:rPr lang="en" dirty="0"/>
              <a:t>) </a:t>
            </a:r>
            <a:r>
              <a:rPr lang="fr-FR" dirty="0"/>
              <a:t>Familiarization phase with the platform </a:t>
            </a:r>
            <a:endParaRPr dirty="0"/>
          </a:p>
        </p:txBody>
      </p:sp>
      <p:sp>
        <p:nvSpPr>
          <p:cNvPr id="254" name="Google Shape;254;p39"/>
          <p:cNvSpPr txBox="1">
            <a:spLocks noGrp="1"/>
          </p:cNvSpPr>
          <p:nvPr>
            <p:ph type="body" idx="1"/>
          </p:nvPr>
        </p:nvSpPr>
        <p:spPr>
          <a:xfrm>
            <a:off x="472250" y="2209800"/>
            <a:ext cx="12118187" cy="5463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If the child is non-verbal</a:t>
            </a:r>
          </a:p>
          <a:p>
            <a:pPr marL="1107430" lvl="1" indent="-457200" algn="l" rtl="0">
              <a:spcBef>
                <a:spcPts val="600"/>
              </a:spcBef>
            </a:pPr>
            <a:r>
              <a:rPr lang="fr-FR" sz="2800" dirty="0">
                <a:latin typeface="Montserrat" panose="00000500000000000000" pitchFamily="2" charset="0"/>
              </a:rPr>
              <a:t>a picture of the platform will be prepared on a shelf in the room</a:t>
            </a:r>
          </a:p>
          <a:p>
            <a:pPr marL="1107430" lvl="1" indent="-457200" algn="l" rtl="0">
              <a:spcBef>
                <a:spcPts val="600"/>
              </a:spcBef>
            </a:pPr>
            <a:r>
              <a:rPr lang="fr-FR" sz="2800" dirty="0">
                <a:latin typeface="Montserrat" panose="00000500000000000000" pitchFamily="2" charset="0"/>
              </a:rPr>
              <a:t>we will show the photo to the child and show the room, door open</a:t>
            </a:r>
          </a:p>
          <a:p>
            <a:pPr marL="1107430" lvl="1" indent="-457200" algn="l" rtl="0">
              <a:spcBef>
                <a:spcPts val="600"/>
              </a:spcBef>
            </a:pPr>
            <a:r>
              <a:rPr lang="fr-FR" sz="2800" dirty="0">
                <a:latin typeface="Montserrat" panose="00000500000000000000" pitchFamily="2" charset="0"/>
              </a:rPr>
              <a:t>Another time, as before, we'll light the platform and mime an action with Michou, then we'll give the place to the child who will take it if he wants. </a:t>
            </a:r>
          </a:p>
          <a:p>
            <a:pPr marL="1107430" lvl="1" indent="-457200" algn="l" rtl="0">
              <a:spcBef>
                <a:spcPts val="600"/>
              </a:spcBef>
            </a:pPr>
            <a:r>
              <a:rPr lang="fr-FR" sz="2800" dirty="0">
                <a:latin typeface="Montserrat" panose="00000500000000000000" pitchFamily="2" charset="0"/>
              </a:rPr>
              <a:t>we won't insist. It is better to be patient and to have a good acceptance of the place and the platform, </a:t>
            </a:r>
            <a:br>
              <a:rPr lang="fr-FR" sz="2800" dirty="0">
                <a:latin typeface="Montserrat" panose="00000500000000000000" pitchFamily="2" charset="0"/>
              </a:rPr>
            </a:br>
            <a:r>
              <a:rPr lang="fr-FR" sz="2800" dirty="0">
                <a:latin typeface="Montserrat" panose="00000500000000000000" pitchFamily="2" charset="0"/>
              </a:rPr>
              <a:t>it is the guarantee of a successful training.</a:t>
            </a:r>
            <a:br>
              <a:rPr lang="fr-FR" sz="2800" dirty="0">
                <a:latin typeface="Montserrat" panose="00000500000000000000" pitchFamily="2" charset="0"/>
              </a:rPr>
            </a:br>
            <a:endParaRPr lang="fr-FR" sz="28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31</a:t>
            </a:fld>
            <a:endParaRPr lang="fr-FR"/>
          </a:p>
        </p:txBody>
      </p:sp>
    </p:spTree>
    <p:extLst>
      <p:ext uri="{BB962C8B-B14F-4D97-AF65-F5344CB8AC3E}">
        <p14:creationId xmlns:p14="http://schemas.microsoft.com/office/powerpoint/2010/main" val="3986613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1</a:t>
            </a:r>
            <a:r>
              <a:rPr lang="en" dirty="0"/>
              <a:t>) </a:t>
            </a:r>
            <a:r>
              <a:rPr lang="fr-FR" dirty="0"/>
              <a:t>Familiarization phase with the platform </a:t>
            </a:r>
            <a:endParaRPr dirty="0"/>
          </a:p>
        </p:txBody>
      </p:sp>
      <p:sp>
        <p:nvSpPr>
          <p:cNvPr id="254" name="Google Shape;254;p39"/>
          <p:cNvSpPr txBox="1">
            <a:spLocks noGrp="1"/>
          </p:cNvSpPr>
          <p:nvPr>
            <p:ph type="body" idx="1"/>
          </p:nvPr>
        </p:nvSpPr>
        <p:spPr>
          <a:xfrm>
            <a:off x="472250" y="2895600"/>
            <a:ext cx="12118187" cy="4777707"/>
          </a:xfrm>
          <a:prstGeom prst="rect">
            <a:avLst/>
          </a:prstGeom>
        </p:spPr>
        <p:txBody>
          <a:bodyPr spcFirstLastPara="1" wrap="square" lIns="130027" tIns="130027" rIns="130027" bIns="130027" anchor="t" anchorCtr="0">
            <a:noAutofit/>
          </a:bodyPr>
          <a:lstStyle/>
          <a:p>
            <a:pPr marL="0" indent="0" algn="ctr" rtl="0">
              <a:spcBef>
                <a:spcPts val="600"/>
              </a:spcBef>
              <a:buNone/>
            </a:pPr>
            <a:endParaRPr lang="fr-FR" sz="4000" dirty="0">
              <a:latin typeface="Montserrat" panose="00000500000000000000" pitchFamily="2" charset="0"/>
            </a:endParaRPr>
          </a:p>
          <a:p>
            <a:pPr marL="0" indent="0" algn="ctr" rtl="0">
              <a:spcBef>
                <a:spcPts val="600"/>
              </a:spcBef>
              <a:buNone/>
            </a:pPr>
            <a:r>
              <a:rPr lang="fr-FR" sz="4000" dirty="0">
                <a:latin typeface="Montserrat" panose="00000500000000000000" pitchFamily="2" charset="0"/>
              </a:rPr>
              <a:t>See the </a:t>
            </a:r>
            <a:r>
              <a:rPr lang="fr-FR" sz="4000" b="1" dirty="0">
                <a:latin typeface="Montserrat" panose="00000500000000000000" pitchFamily="2" charset="0"/>
              </a:rPr>
              <a:t>deliverable </a:t>
            </a:r>
            <a:br>
              <a:rPr lang="fr-FR" sz="4000" b="1" dirty="0">
                <a:latin typeface="Montserrat" panose="00000500000000000000" pitchFamily="2" charset="0"/>
              </a:rPr>
            </a:br>
            <a:r>
              <a:rPr lang="fr-FR" sz="4000" b="1" dirty="0">
                <a:latin typeface="Montserrat" panose="00000500000000000000" pitchFamily="2" charset="0"/>
              </a:rPr>
              <a:t>"Training Guide for Caregivers</a:t>
            </a:r>
            <a:br>
              <a:rPr lang="fr-FR" sz="4000" b="1" dirty="0">
                <a:latin typeface="Montserrat" panose="00000500000000000000" pitchFamily="2" charset="0"/>
              </a:rPr>
            </a:br>
            <a:r>
              <a:rPr lang="fr-FR" sz="4000" dirty="0">
                <a:latin typeface="Montserrat" panose="00000500000000000000" pitchFamily="2" charset="0"/>
              </a:rPr>
              <a:t>for more suggestions on how to prepare children to accept the platform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32</a:t>
            </a:fld>
            <a:endParaRPr lang="fr-FR"/>
          </a:p>
        </p:txBody>
      </p:sp>
    </p:spTree>
    <p:extLst>
      <p:ext uri="{BB962C8B-B14F-4D97-AF65-F5344CB8AC3E}">
        <p14:creationId xmlns:p14="http://schemas.microsoft.com/office/powerpoint/2010/main" val="366120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1</a:t>
            </a:r>
            <a:r>
              <a:rPr lang="en" dirty="0"/>
              <a:t>) </a:t>
            </a:r>
            <a:r>
              <a:rPr lang="fr-FR" dirty="0"/>
              <a:t>Familiarization phase with the platform </a:t>
            </a:r>
            <a:endParaRPr dirty="0"/>
          </a:p>
        </p:txBody>
      </p:sp>
      <p:sp>
        <p:nvSpPr>
          <p:cNvPr id="254" name="Google Shape;254;p39"/>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3200" dirty="0">
                <a:latin typeface="Montserrat" panose="00000500000000000000" pitchFamily="2" charset="0"/>
              </a:rPr>
              <a:t>If the child refuses or shows discomfort</a:t>
            </a:r>
          </a:p>
          <a:p>
            <a:pPr marL="1107430" lvl="1" indent="-457200" algn="l" rtl="0">
              <a:spcBef>
                <a:spcPts val="600"/>
              </a:spcBef>
            </a:pPr>
            <a:r>
              <a:rPr lang="fr-FR" sz="3200" dirty="0">
                <a:latin typeface="Montserrat" panose="00000500000000000000" pitchFamily="2" charset="0"/>
              </a:rPr>
              <a:t>It is best to forego training for this child. </a:t>
            </a:r>
          </a:p>
          <a:p>
            <a:pPr marL="1107430" lvl="1" indent="-457200" algn="l" rtl="0">
              <a:spcBef>
                <a:spcPts val="600"/>
              </a:spcBef>
            </a:pPr>
            <a:r>
              <a:rPr lang="fr-FR" sz="3200" dirty="0">
                <a:latin typeface="Montserrat" panose="00000500000000000000" pitchFamily="2" charset="0"/>
              </a:rPr>
              <a:t>He may later accept when he sees others coming with pleasure to this room and use the platform: remote observation often makes fears and resistances disappear.</a:t>
            </a:r>
          </a:p>
          <a:p>
            <a:pPr marL="1107430" lvl="1" indent="-457200" algn="l" rtl="0">
              <a:spcBef>
                <a:spcPts val="600"/>
              </a:spcBef>
            </a:pPr>
            <a:endParaRPr lang="fr-FR" sz="3200" dirty="0">
              <a:latin typeface="Montserrat" panose="00000500000000000000" pitchFamily="2" charset="0"/>
            </a:endParaRPr>
          </a:p>
          <a:p>
            <a:pPr marL="457200" indent="-457200" algn="l" rtl="0">
              <a:spcBef>
                <a:spcPts val="600"/>
              </a:spcBef>
            </a:pPr>
            <a:r>
              <a:rPr lang="fr-FR" sz="3200" dirty="0">
                <a:latin typeface="Montserrat" panose="00000500000000000000" pitchFamily="2" charset="0"/>
              </a:rPr>
              <a:t>For other children, this phase is not necessary. They will gladly enter the room and want to participate right away.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33</a:t>
            </a:fld>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7DA6F02-7CF6-4ECC-934E-5322592CAE59}"/>
              </a:ext>
            </a:extLst>
          </p:cNvPr>
          <p:cNvSpPr>
            <a:spLocks noGrp="1"/>
          </p:cNvSpPr>
          <p:nvPr>
            <p:ph type="title"/>
          </p:nvPr>
        </p:nvSpPr>
        <p:spPr/>
        <p:txBody>
          <a:bodyPr/>
          <a:lstStyle/>
          <a:p>
            <a:r>
              <a:rPr lang="fr-FR" dirty="0"/>
              <a:t>2) Learning phase of coordination with the Michou avatar who follows the child</a:t>
            </a:r>
          </a:p>
        </p:txBody>
      </p:sp>
      <p:sp>
        <p:nvSpPr>
          <p:cNvPr id="4" name="Espace réservé du numéro de diapositive 3">
            <a:extLst>
              <a:ext uri="{FF2B5EF4-FFF2-40B4-BE49-F238E27FC236}">
                <a16:creationId xmlns:a16="http://schemas.microsoft.com/office/drawing/2014/main" id="{A0C10291-732A-4729-A596-606F3D398D53}"/>
              </a:ext>
            </a:extLst>
          </p:cNvPr>
          <p:cNvSpPr>
            <a:spLocks noGrp="1"/>
          </p:cNvSpPr>
          <p:nvPr>
            <p:ph type="sldNum" idx="12"/>
          </p:nvPr>
        </p:nvSpPr>
        <p:spPr/>
        <p:txBody>
          <a:bodyPr/>
          <a:lstStyle/>
          <a:p>
            <a:fld id="{00000000-1234-1234-1234-123412341234}" type="slidenum">
              <a:rPr lang="fr-FR" smtClean="0"/>
              <a:pPr/>
              <a:t>34</a:t>
            </a:fld>
            <a:endParaRPr lang="fr-FR"/>
          </a:p>
        </p:txBody>
      </p:sp>
    </p:spTree>
    <p:extLst>
      <p:ext uri="{BB962C8B-B14F-4D97-AF65-F5344CB8AC3E}">
        <p14:creationId xmlns:p14="http://schemas.microsoft.com/office/powerpoint/2010/main" val="2593447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Coordination learning phase </a:t>
            </a:r>
            <a:br>
              <a:rPr lang="en" dirty="0"/>
            </a:br>
            <a:r>
              <a:rPr lang="en" dirty="0"/>
              <a:t>with the avatar </a:t>
            </a:r>
            <a:r>
              <a:rPr lang="fr-FR" dirty="0"/>
              <a:t>Michou </a:t>
            </a:r>
            <a:r>
              <a:rPr lang="en" dirty="0"/>
              <a:t>who imitates the child </a:t>
            </a:r>
            <a:endParaRPr dirty="0"/>
          </a:p>
        </p:txBody>
      </p:sp>
      <p:sp>
        <p:nvSpPr>
          <p:cNvPr id="254" name="Google Shape;254;p39"/>
          <p:cNvSpPr txBox="1">
            <a:spLocks noGrp="1"/>
          </p:cNvSpPr>
          <p:nvPr>
            <p:ph type="body" idx="1"/>
          </p:nvPr>
        </p:nvSpPr>
        <p:spPr>
          <a:xfrm>
            <a:off x="443307" y="2185433"/>
            <a:ext cx="7811693"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3200" u="sng" baseline="30000" dirty="0">
                <a:latin typeface="Montserrat" panose="00000500000000000000" pitchFamily="2" charset="0"/>
              </a:rPr>
              <a:t>1st </a:t>
            </a:r>
            <a:r>
              <a:rPr lang="fr-FR" sz="3200" u="sng" dirty="0">
                <a:latin typeface="Montserrat" panose="00000500000000000000" pitchFamily="2" charset="0"/>
              </a:rPr>
              <a:t>difficulty</a:t>
            </a:r>
            <a:br>
              <a:rPr lang="fr-FR" sz="3200" u="sng" dirty="0">
                <a:latin typeface="Montserrat" panose="00000500000000000000" pitchFamily="2" charset="0"/>
              </a:rPr>
            </a:br>
            <a:endParaRPr lang="fr-FR" sz="3200" u="sng"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The child must understand that he or she must grasp the real object. </a:t>
            </a:r>
            <a:br>
              <a:rPr lang="fr-FR" sz="2400" dirty="0">
                <a:latin typeface="Montserrat" panose="00000500000000000000" pitchFamily="2" charset="0"/>
              </a:rPr>
            </a:br>
            <a:r>
              <a:rPr lang="fr-FR" sz="2400" dirty="0">
                <a:latin typeface="Montserrat" panose="00000500000000000000" pitchFamily="2" charset="0"/>
              </a:rPr>
              <a:t>but </a:t>
            </a:r>
            <a:r>
              <a:rPr lang="fr-FR" sz="2400" b="1" dirty="0">
                <a:latin typeface="Montserrat" panose="00000500000000000000" pitchFamily="2" charset="0"/>
              </a:rPr>
              <a:t>without detaching it from the virtual object </a:t>
            </a:r>
            <a:r>
              <a:rPr lang="fr-FR" sz="2400" dirty="0">
                <a:latin typeface="Montserrat" panose="00000500000000000000" pitchFamily="2" charset="0"/>
              </a:rPr>
              <a:t>it sees.</a:t>
            </a:r>
          </a:p>
          <a:p>
            <a:pPr marL="1107430" lvl="1" indent="-457200" algn="l" rtl="0">
              <a:spcBef>
                <a:spcPts val="600"/>
              </a:spcBef>
            </a:pPr>
            <a:r>
              <a:rPr lang="fr-FR" sz="2400" dirty="0">
                <a:latin typeface="Montserrat" panose="00000500000000000000" pitchFamily="2" charset="0"/>
              </a:rPr>
              <a:t>on the screen </a:t>
            </a:r>
            <a:br>
              <a:rPr lang="fr-FR" sz="2400" dirty="0">
                <a:latin typeface="Montserrat" panose="00000500000000000000" pitchFamily="2" charset="0"/>
              </a:rPr>
            </a:br>
            <a:endParaRPr lang="fr-FR" sz="2400"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This is the first difficulty because spontaneously the child tends to take the object. </a:t>
            </a:r>
            <a:br>
              <a:rPr lang="fr-FR" sz="2400" dirty="0">
                <a:latin typeface="Montserrat" panose="00000500000000000000" pitchFamily="2" charset="0"/>
              </a:rPr>
            </a:br>
            <a:endParaRPr lang="fr-FR" sz="2400"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If he takes it, he detaches it from the </a:t>
            </a:r>
            <a:r>
              <a:rPr lang="fr-FR" sz="2400">
                <a:latin typeface="Montserrat" panose="00000500000000000000" pitchFamily="2" charset="0"/>
              </a:rPr>
              <a:t>virtual object and </a:t>
            </a:r>
            <a:r>
              <a:rPr lang="fr-FR" sz="2400" dirty="0">
                <a:latin typeface="Montserrat" panose="00000500000000000000" pitchFamily="2" charset="0"/>
              </a:rPr>
              <a:t>no action with Michou can be performed since the virtual object is not a virtual object. </a:t>
            </a:r>
            <a:br>
              <a:rPr lang="fr-FR" sz="2400" dirty="0">
                <a:latin typeface="Montserrat" panose="00000500000000000000" pitchFamily="2" charset="0"/>
              </a:rPr>
            </a:br>
            <a:r>
              <a:rPr lang="fr-FR" sz="2400" dirty="0">
                <a:latin typeface="Montserrat" panose="00000500000000000000" pitchFamily="2" charset="0"/>
              </a:rPr>
              <a:t>and the real object are no longer in contact. </a:t>
            </a:r>
            <a:endParaRPr sz="28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35</a:t>
            </a:fld>
            <a:endParaRPr lang="fr-FR"/>
          </a:p>
        </p:txBody>
      </p:sp>
      <p:pic>
        <p:nvPicPr>
          <p:cNvPr id="5" name="Image 4">
            <a:extLst>
              <a:ext uri="{FF2B5EF4-FFF2-40B4-BE49-F238E27FC236}">
                <a16:creationId xmlns:a16="http://schemas.microsoft.com/office/drawing/2014/main" id="{34D2D2E3-E98F-4FD4-BED4-7855B0D67F3D}"/>
              </a:ext>
            </a:extLst>
          </p:cNvPr>
          <p:cNvPicPr>
            <a:picLocks noChangeAspect="1"/>
          </p:cNvPicPr>
          <p:nvPr/>
        </p:nvPicPr>
        <p:blipFill>
          <a:blip r:embed="rId3"/>
          <a:stretch>
            <a:fillRect/>
          </a:stretch>
        </p:blipFill>
        <p:spPr>
          <a:xfrm>
            <a:off x="8636000" y="2468811"/>
            <a:ext cx="4124325" cy="5581650"/>
          </a:xfrm>
          <a:prstGeom prst="rect">
            <a:avLst/>
          </a:prstGeom>
        </p:spPr>
      </p:pic>
    </p:spTree>
    <p:extLst>
      <p:ext uri="{BB962C8B-B14F-4D97-AF65-F5344CB8AC3E}">
        <p14:creationId xmlns:p14="http://schemas.microsoft.com/office/powerpoint/2010/main" val="1338154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Coordination learning phase </a:t>
            </a:r>
            <a:br>
              <a:rPr lang="en" dirty="0"/>
            </a:br>
            <a:r>
              <a:rPr lang="en" dirty="0"/>
              <a:t>with the avatar </a:t>
            </a:r>
            <a:r>
              <a:rPr lang="fr-FR" dirty="0"/>
              <a:t>Michou </a:t>
            </a:r>
            <a:r>
              <a:rPr lang="en" dirty="0"/>
              <a:t>following the child </a:t>
            </a:r>
            <a:endParaRPr dirty="0"/>
          </a:p>
        </p:txBody>
      </p:sp>
      <p:sp>
        <p:nvSpPr>
          <p:cNvPr id="254" name="Google Shape;254;p39"/>
          <p:cNvSpPr txBox="1">
            <a:spLocks noGrp="1"/>
          </p:cNvSpPr>
          <p:nvPr>
            <p:ph type="body" idx="1"/>
          </p:nvPr>
        </p:nvSpPr>
        <p:spPr>
          <a:xfrm>
            <a:off x="443307" y="2185433"/>
            <a:ext cx="12386784"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3200" dirty="0">
                <a:latin typeface="Montserrat" panose="00000500000000000000" pitchFamily="2" charset="0"/>
              </a:rPr>
              <a:t>Whether the children are verbal or not, </a:t>
            </a:r>
            <a:br>
              <a:rPr lang="fr-FR" sz="3200" dirty="0">
                <a:latin typeface="Montserrat" panose="00000500000000000000" pitchFamily="2" charset="0"/>
              </a:rPr>
            </a:br>
            <a:r>
              <a:rPr lang="fr-FR" sz="3200" dirty="0">
                <a:latin typeface="Montserrat" panose="00000500000000000000" pitchFamily="2" charset="0"/>
              </a:rPr>
              <a:t>a good way to get started is to </a:t>
            </a:r>
            <a:br>
              <a:rPr lang="fr-FR" sz="3200" dirty="0">
                <a:latin typeface="Montserrat" panose="00000500000000000000" pitchFamily="2" charset="0"/>
              </a:rPr>
            </a:br>
            <a:r>
              <a:rPr lang="fr-FR" sz="3200" dirty="0">
                <a:latin typeface="Montserrat" panose="00000500000000000000" pitchFamily="2" charset="0"/>
              </a:rPr>
              <a:t>a </a:t>
            </a:r>
            <a:r>
              <a:rPr lang="fr-FR" sz="3200" b="1" dirty="0">
                <a:latin typeface="Montserrat" panose="00000500000000000000" pitchFamily="2" charset="0"/>
              </a:rPr>
              <a:t>direct demonstration </a:t>
            </a:r>
            <a:r>
              <a:rPr lang="fr-FR" sz="3200" dirty="0">
                <a:latin typeface="Montserrat" panose="00000500000000000000" pitchFamily="2" charset="0"/>
              </a:rPr>
              <a:t>: </a:t>
            </a:r>
          </a:p>
          <a:p>
            <a:pPr marL="1107430" lvl="1" indent="-457200" algn="l" rtl="0">
              <a:spcBef>
                <a:spcPts val="600"/>
              </a:spcBef>
            </a:pPr>
            <a:r>
              <a:rPr lang="fr-FR" sz="2800" dirty="0">
                <a:latin typeface="Montserrat" panose="00000500000000000000" pitchFamily="2" charset="0"/>
              </a:rPr>
              <a:t>"You see, you have to slide the box and Michou slides it too. We can go and put the box on the stool, or on the table or on the floor. There it is on the stool, we'll try to put it on the table by sliding it". </a:t>
            </a:r>
            <a:br>
              <a:rPr lang="fr-FR" sz="2800" dirty="0">
                <a:latin typeface="Montserrat" panose="00000500000000000000" pitchFamily="2" charset="0"/>
              </a:rPr>
            </a:br>
            <a:r>
              <a:rPr lang="fr-FR" sz="2800" dirty="0">
                <a:latin typeface="Montserrat" panose="00000500000000000000" pitchFamily="2" charset="0"/>
              </a:rPr>
              <a:t>    </a:t>
            </a:r>
          </a:p>
          <a:p>
            <a:pPr marL="1107430" lvl="1" indent="-457200" algn="l" rtl="0">
              <a:spcBef>
                <a:spcPts val="600"/>
              </a:spcBef>
            </a:pPr>
            <a:r>
              <a:rPr lang="fr-FR" sz="2800" dirty="0">
                <a:latin typeface="Montserrat" panose="00000500000000000000" pitchFamily="2" charset="0"/>
              </a:rPr>
              <a:t>For non-verbal children, we can mime several times the useful gestures by insisting on the gesture of sliding . </a:t>
            </a:r>
            <a:endParaRPr sz="28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36</a:t>
            </a:fld>
            <a:endParaRPr lang="fr-FR"/>
          </a:p>
        </p:txBody>
      </p:sp>
    </p:spTree>
    <p:extLst>
      <p:ext uri="{BB962C8B-B14F-4D97-AF65-F5344CB8AC3E}">
        <p14:creationId xmlns:p14="http://schemas.microsoft.com/office/powerpoint/2010/main" val="13278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Coordination learning phase </a:t>
            </a:r>
            <a:br>
              <a:rPr lang="en" dirty="0"/>
            </a:br>
            <a:r>
              <a:rPr lang="en" dirty="0"/>
              <a:t>with the avatar </a:t>
            </a:r>
            <a:r>
              <a:rPr lang="fr-FR" dirty="0"/>
              <a:t>Michou </a:t>
            </a:r>
            <a:r>
              <a:rPr lang="en" dirty="0"/>
              <a:t>following the child </a:t>
            </a:r>
            <a:endParaRPr dirty="0"/>
          </a:p>
        </p:txBody>
      </p:sp>
      <p:sp>
        <p:nvSpPr>
          <p:cNvPr id="254" name="Google Shape;254;p39"/>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3200" dirty="0">
                <a:latin typeface="Montserrat" panose="00000500000000000000" pitchFamily="2" charset="0"/>
              </a:rPr>
              <a:t>Some children understand very quickly </a:t>
            </a:r>
            <a:br>
              <a:rPr lang="fr-FR" sz="3200" dirty="0">
                <a:latin typeface="Montserrat" panose="00000500000000000000" pitchFamily="2" charset="0"/>
              </a:rPr>
            </a:br>
            <a:r>
              <a:rPr lang="fr-FR" sz="3200" dirty="0">
                <a:latin typeface="Montserrat" panose="00000500000000000000" pitchFamily="2" charset="0"/>
              </a:rPr>
              <a:t>but for others it is very difficult to control oneself not to take the object in hand. </a:t>
            </a:r>
          </a:p>
          <a:p>
            <a:pPr marL="1107430" lvl="1" indent="-457200" algn="l" rtl="0">
              <a:spcBef>
                <a:spcPts val="600"/>
              </a:spcBef>
            </a:pPr>
            <a:r>
              <a:rPr lang="fr-FR" sz="2800" dirty="0">
                <a:latin typeface="Montserrat" panose="00000500000000000000" pitchFamily="2" charset="0"/>
              </a:rPr>
              <a:t>Misfires can last a very long time or even reappear at the beginning of the next session after the child has understood: </a:t>
            </a:r>
          </a:p>
          <a:p>
            <a:pPr marL="1107430" lvl="1" indent="-457200" algn="l" rtl="0">
              <a:spcBef>
                <a:spcPts val="600"/>
              </a:spcBef>
            </a:pPr>
            <a:r>
              <a:rPr lang="fr-FR" sz="2800" dirty="0">
                <a:latin typeface="Montserrat" panose="00000500000000000000" pitchFamily="2" charset="0"/>
              </a:rPr>
              <a:t>it's so intuitive to take the object and move it from one point to another! </a:t>
            </a:r>
          </a:p>
          <a:p>
            <a:pPr marL="1107430" lvl="1" indent="-457200" algn="l" rtl="0">
              <a:spcBef>
                <a:spcPts val="600"/>
              </a:spcBef>
            </a:pPr>
            <a:r>
              <a:rPr lang="fr-FR" sz="2800" dirty="0">
                <a:latin typeface="Montserrat" panose="00000500000000000000" pitchFamily="2" charset="0"/>
              </a:rPr>
              <a:t>in this situation, your presence and your encouragement are essential: </a:t>
            </a:r>
            <a:r>
              <a:rPr lang="fr-FR" sz="2800" i="1" dirty="0">
                <a:latin typeface="Montserrat" panose="00000500000000000000" pitchFamily="2" charset="0"/>
              </a:rPr>
              <a:t>' Yes! it's almost good, you're going to make it! let's do it again! come on, let's do it again! bravo you made it slide a little! ‘ </a:t>
            </a:r>
            <a:endParaRPr sz="28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37</a:t>
            </a:fld>
            <a:endParaRPr lang="fr-FR"/>
          </a:p>
        </p:txBody>
      </p:sp>
    </p:spTree>
    <p:extLst>
      <p:ext uri="{BB962C8B-B14F-4D97-AF65-F5344CB8AC3E}">
        <p14:creationId xmlns:p14="http://schemas.microsoft.com/office/powerpoint/2010/main" val="339238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Coordination learning phase </a:t>
            </a:r>
            <a:br>
              <a:rPr lang="en" dirty="0"/>
            </a:br>
            <a:r>
              <a:rPr lang="en" dirty="0"/>
              <a:t>with the avatar </a:t>
            </a:r>
            <a:r>
              <a:rPr lang="fr-FR" dirty="0"/>
              <a:t>Michou </a:t>
            </a:r>
            <a:r>
              <a:rPr lang="en" dirty="0"/>
              <a:t>following the child </a:t>
            </a:r>
            <a:endParaRPr dirty="0"/>
          </a:p>
        </p:txBody>
      </p:sp>
      <p:sp>
        <p:nvSpPr>
          <p:cNvPr id="254" name="Google Shape;254;p39"/>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To this difficulty is added the need to </a:t>
            </a:r>
            <a:br>
              <a:rPr lang="fr-FR" sz="2800" dirty="0">
                <a:latin typeface="Montserrat" panose="00000500000000000000" pitchFamily="2" charset="0"/>
              </a:rPr>
            </a:br>
            <a:r>
              <a:rPr lang="fr-FR" sz="2800" dirty="0">
                <a:latin typeface="Montserrat" panose="00000500000000000000" pitchFamily="2" charset="0"/>
              </a:rPr>
              <a:t>to </a:t>
            </a:r>
            <a:r>
              <a:rPr lang="fr-FR" sz="2800" b="1" dirty="0">
                <a:latin typeface="Montserrat" panose="00000500000000000000" pitchFamily="2" charset="0"/>
              </a:rPr>
              <a:t>fight gravity </a:t>
            </a:r>
            <a:r>
              <a:rPr lang="fr-FR" sz="2800" dirty="0">
                <a:latin typeface="Montserrat" panose="00000500000000000000" pitchFamily="2" charset="0"/>
              </a:rPr>
              <a:t>by sliding a magnetic object that resists the thrust </a:t>
            </a:r>
            <a:br>
              <a:rPr lang="fr-FR" sz="2800" dirty="0">
                <a:latin typeface="Montserrat" panose="00000500000000000000" pitchFamily="2" charset="0"/>
              </a:rPr>
            </a:br>
            <a:r>
              <a:rPr lang="fr-FR" sz="2800" dirty="0">
                <a:latin typeface="Montserrat" panose="00000500000000000000" pitchFamily="2" charset="0"/>
              </a:rPr>
              <a:t>(that's what makes it look heavy). </a:t>
            </a:r>
          </a:p>
          <a:p>
            <a:pPr marL="1107430" lvl="1" indent="-457200" algn="l" rtl="0">
              <a:spcBef>
                <a:spcPts val="600"/>
              </a:spcBef>
            </a:pPr>
            <a:r>
              <a:rPr lang="fr-FR" sz="2400" dirty="0">
                <a:latin typeface="Montserrat" panose="00000500000000000000" pitchFamily="2" charset="0"/>
              </a:rPr>
              <a:t>When you have to move the object by lifting it, </a:t>
            </a:r>
            <a:br>
              <a:rPr lang="fr-FR" sz="2400" dirty="0">
                <a:latin typeface="Montserrat" panose="00000500000000000000" pitchFamily="2" charset="0"/>
              </a:rPr>
            </a:br>
            <a:r>
              <a:rPr lang="fr-FR" sz="2400" dirty="0">
                <a:latin typeface="Montserrat" panose="00000500000000000000" pitchFamily="2" charset="0"/>
              </a:rPr>
              <a:t>work against gravity is at its peak. </a:t>
            </a:r>
          </a:p>
          <a:p>
            <a:pPr marL="1107430" lvl="1" indent="-457200" algn="l" rtl="0">
              <a:spcBef>
                <a:spcPts val="600"/>
              </a:spcBef>
            </a:pPr>
            <a:r>
              <a:rPr lang="fr-FR" sz="2400" dirty="0">
                <a:latin typeface="Montserrat" panose="00000500000000000000" pitchFamily="2" charset="0"/>
              </a:rPr>
              <a:t>When you have to move the object by lowering it, another difficulty appears, you have to </a:t>
            </a:r>
            <a:r>
              <a:rPr lang="fr-FR" sz="2400" b="1" dirty="0">
                <a:latin typeface="Montserrat" panose="00000500000000000000" pitchFamily="2" charset="0"/>
              </a:rPr>
              <a:t>slow down your </a:t>
            </a:r>
            <a:r>
              <a:rPr lang="fr-FR" sz="2400" dirty="0">
                <a:latin typeface="Montserrat" panose="00000500000000000000" pitchFamily="2" charset="0"/>
              </a:rPr>
              <a:t>gesture, otherwise the object will fall, always because of gravity. </a:t>
            </a:r>
          </a:p>
          <a:p>
            <a:pPr marL="1107430" lvl="1" indent="-457200" algn="l" rtl="0">
              <a:spcBef>
                <a:spcPts val="600"/>
              </a:spcBef>
            </a:pPr>
            <a:endParaRPr lang="fr-FR" sz="2400" dirty="0">
              <a:latin typeface="Montserrat" panose="00000500000000000000" pitchFamily="2" charset="0"/>
            </a:endParaRPr>
          </a:p>
          <a:p>
            <a:pPr marL="457200" indent="-457200" algn="l" rtl="0">
              <a:spcBef>
                <a:spcPts val="600"/>
              </a:spcBef>
            </a:pPr>
            <a:r>
              <a:rPr lang="fr-FR" sz="2800" b="1" dirty="0">
                <a:latin typeface="Montserrat" panose="00000500000000000000" pitchFamily="2" charset="0"/>
              </a:rPr>
              <a:t>It </a:t>
            </a:r>
            <a:r>
              <a:rPr lang="fr-FR" sz="2800" dirty="0">
                <a:latin typeface="Montserrat" panose="00000500000000000000" pitchFamily="2" charset="0"/>
              </a:rPr>
              <a:t>is therefore necessary to </a:t>
            </a:r>
            <a:r>
              <a:rPr lang="fr-FR" sz="2800" b="1" dirty="0">
                <a:latin typeface="Montserrat" panose="00000500000000000000" pitchFamily="2" charset="0"/>
              </a:rPr>
              <a:t>control its strength and stabilize its movement in hypertonia, which </a:t>
            </a:r>
            <a:r>
              <a:rPr lang="fr-FR" sz="2800" dirty="0">
                <a:latin typeface="Montserrat" panose="00000500000000000000" pitchFamily="2" charset="0"/>
              </a:rPr>
              <a:t>explains many misfires. </a:t>
            </a:r>
            <a:r>
              <a:rPr lang="fr-FR" sz="2800" i="1" dirty="0">
                <a:latin typeface="Montserrat" panose="00000500000000000000" pitchFamily="2" charset="0"/>
              </a:rPr>
              <a:t> </a:t>
            </a:r>
            <a:endParaRPr sz="28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38</a:t>
            </a:fld>
            <a:endParaRPr lang="fr-FR"/>
          </a:p>
        </p:txBody>
      </p:sp>
    </p:spTree>
    <p:extLst>
      <p:ext uri="{BB962C8B-B14F-4D97-AF65-F5344CB8AC3E}">
        <p14:creationId xmlns:p14="http://schemas.microsoft.com/office/powerpoint/2010/main" val="1567691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Coordination learning phase </a:t>
            </a:r>
            <a:br>
              <a:rPr lang="en" dirty="0"/>
            </a:br>
            <a:r>
              <a:rPr lang="en" dirty="0"/>
              <a:t>with the avatar </a:t>
            </a:r>
            <a:r>
              <a:rPr lang="fr-FR" dirty="0"/>
              <a:t>Michou </a:t>
            </a:r>
            <a:r>
              <a:rPr lang="en" dirty="0"/>
              <a:t>following the child </a:t>
            </a:r>
            <a:endParaRPr dirty="0"/>
          </a:p>
        </p:txBody>
      </p:sp>
      <p:sp>
        <p:nvSpPr>
          <p:cNvPr id="254" name="Google Shape;254;p39"/>
          <p:cNvSpPr txBox="1">
            <a:spLocks noGrp="1"/>
          </p:cNvSpPr>
          <p:nvPr>
            <p:ph type="body" idx="1"/>
          </p:nvPr>
        </p:nvSpPr>
        <p:spPr>
          <a:xfrm>
            <a:off x="443307" y="2185433"/>
            <a:ext cx="11469293" cy="64785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2nd difficulty</a:t>
            </a:r>
          </a:p>
          <a:p>
            <a:pPr marL="1107430" lvl="1" indent="-457200" algn="l" rtl="0">
              <a:spcBef>
                <a:spcPts val="600"/>
              </a:spcBef>
            </a:pPr>
            <a:r>
              <a:rPr lang="fr-FR" sz="2400" dirty="0">
                <a:latin typeface="Montserrat" panose="00000500000000000000" pitchFamily="2" charset="0"/>
              </a:rPr>
              <a:t>It must be controlled throughout the scenario that the adhesion between the real object and the virtual object is maintained. </a:t>
            </a:r>
          </a:p>
          <a:p>
            <a:pPr marL="1107430" lvl="1" indent="-457200" algn="l" rtl="0">
              <a:spcBef>
                <a:spcPts val="600"/>
              </a:spcBef>
            </a:pPr>
            <a:r>
              <a:rPr lang="fr-FR" sz="2400" dirty="0">
                <a:latin typeface="Montserrat" panose="00000500000000000000" pitchFamily="2" charset="0"/>
              </a:rPr>
              <a:t>it is necessary at the same time </a:t>
            </a:r>
          </a:p>
          <a:p>
            <a:pPr marL="1757660" lvl="2" indent="-457200" algn="l" rtl="0">
              <a:spcBef>
                <a:spcPts val="600"/>
              </a:spcBef>
            </a:pPr>
            <a:r>
              <a:rPr lang="fr-FR" sz="2400" dirty="0">
                <a:latin typeface="Montserrat" panose="00000500000000000000" pitchFamily="2" charset="0"/>
              </a:rPr>
              <a:t>continue to drag the object </a:t>
            </a:r>
            <a:br>
              <a:rPr lang="fr-FR" sz="2400" dirty="0">
                <a:latin typeface="Montserrat" panose="00000500000000000000" pitchFamily="2" charset="0"/>
              </a:rPr>
            </a:br>
            <a:r>
              <a:rPr lang="fr-FR" sz="2400" dirty="0">
                <a:latin typeface="Montserrat" panose="00000500000000000000" pitchFamily="2" charset="0"/>
              </a:rPr>
              <a:t>and remember the goal </a:t>
            </a:r>
            <a:br>
              <a:rPr lang="fr-FR" sz="2400" dirty="0">
                <a:latin typeface="Montserrat" panose="00000500000000000000" pitchFamily="2" charset="0"/>
              </a:rPr>
            </a:br>
            <a:r>
              <a:rPr lang="fr-FR" sz="2400" dirty="0">
                <a:latin typeface="Montserrat" panose="00000500000000000000" pitchFamily="2" charset="0"/>
              </a:rPr>
              <a:t>(e.g. put the stool next to the table). </a:t>
            </a:r>
          </a:p>
          <a:p>
            <a:pPr marL="1757660" lvl="2" indent="-457200" algn="l" rtl="0">
              <a:spcBef>
                <a:spcPts val="600"/>
              </a:spcBef>
            </a:pPr>
            <a:r>
              <a:rPr lang="fr-FR" sz="2400" dirty="0">
                <a:latin typeface="Montserrat" panose="00000500000000000000" pitchFamily="2" charset="0"/>
              </a:rPr>
              <a:t>You can help him by reminding him of the goal: 'we're going to the table, keep going, we're not there yet'. </a:t>
            </a:r>
          </a:p>
          <a:p>
            <a:pPr marL="1757660" lvl="2" indent="-457200" algn="l" rtl="0">
              <a:spcBef>
                <a:spcPts val="600"/>
              </a:spcBef>
            </a:pPr>
            <a:r>
              <a:rPr lang="fr-FR" sz="2400" dirty="0">
                <a:latin typeface="Montserrat" panose="00000500000000000000" pitchFamily="2" charset="0"/>
              </a:rPr>
              <a:t>This aspect of training can be used as a therapy in all cases where the child quickly loses the objective of his actions. </a:t>
            </a:r>
            <a:br>
              <a:rPr lang="fr-FR" sz="2400" dirty="0">
                <a:latin typeface="Montserrat" panose="00000500000000000000" pitchFamily="2" charset="0"/>
              </a:rPr>
            </a:br>
            <a:r>
              <a:rPr lang="fr-FR" sz="2400" dirty="0">
                <a:latin typeface="Montserrat" panose="00000500000000000000" pitchFamily="2" charset="0"/>
              </a:rPr>
              <a:t>As we know, the ability to maintain a goal is often lacking in Autism Spectrum Disorder. </a:t>
            </a:r>
            <a:r>
              <a:rPr lang="fr-FR" sz="2400" i="1" dirty="0">
                <a:latin typeface="Montserrat" panose="00000500000000000000" pitchFamily="2" charset="0"/>
              </a:rPr>
              <a:t> </a:t>
            </a:r>
            <a:endParaRPr sz="28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39</a:t>
            </a:fld>
            <a:endParaRPr lang="fr-FR"/>
          </a:p>
        </p:txBody>
      </p:sp>
    </p:spTree>
    <p:extLst>
      <p:ext uri="{BB962C8B-B14F-4D97-AF65-F5344CB8AC3E}">
        <p14:creationId xmlns:p14="http://schemas.microsoft.com/office/powerpoint/2010/main" val="14261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fr-FR" dirty="0"/>
              <a:t>The MIMETIC project</a:t>
            </a:r>
            <a:br>
              <a:rPr lang="fr-FR" dirty="0"/>
            </a:br>
            <a:endParaRPr dirty="0"/>
          </a:p>
        </p:txBody>
      </p:sp>
      <p:sp>
        <p:nvSpPr>
          <p:cNvPr id="82" name="Google Shape;82;p16"/>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just" rtl="0">
              <a:buClr>
                <a:schemeClr val="dk1"/>
              </a:buClr>
              <a:buSzPts val="1100"/>
              <a:buNone/>
            </a:pPr>
            <a:r>
              <a:rPr lang="fr-FR" sz="3413" dirty="0">
                <a:latin typeface="Montserrat" panose="00000500000000000000" pitchFamily="2" charset="0"/>
              </a:rPr>
              <a:t>MIMETIC = Motricity </a:t>
            </a:r>
            <a:r>
              <a:rPr lang="fr-FR" sz="3413" dirty="0" err="1">
                <a:latin typeface="Montserrat" panose="00000500000000000000" pitchFamily="2" charset="0"/>
              </a:rPr>
              <a:t>autIsME activity </a:t>
            </a:r>
            <a:r>
              <a:rPr lang="fr-FR" sz="3413" dirty="0">
                <a:latin typeface="Montserrat" panose="00000500000000000000" pitchFamily="2" charset="0"/>
              </a:rPr>
              <a:t>Spousal </a:t>
            </a:r>
            <a:r>
              <a:rPr lang="fr-FR" sz="3413" dirty="0" err="1">
                <a:latin typeface="Montserrat" panose="00000500000000000000" pitchFamily="2" charset="0"/>
              </a:rPr>
              <a:t>activity</a:t>
            </a:r>
          </a:p>
          <a:p>
            <a:pPr marL="0" indent="0" algn="just" rtl="0">
              <a:buClr>
                <a:schemeClr val="dk1"/>
              </a:buClr>
              <a:buSzPts val="1100"/>
              <a:buNone/>
            </a:pPr>
            <a:endParaRPr lang="en" sz="3413" dirty="0">
              <a:latin typeface="Montserrat" panose="00000500000000000000" pitchFamily="2" charset="0"/>
            </a:endParaRPr>
          </a:p>
          <a:p>
            <a:pPr marL="0" indent="0" algn="just" rtl="0">
              <a:buClr>
                <a:schemeClr val="dk1"/>
              </a:buClr>
              <a:buSzPts val="1100"/>
              <a:buNone/>
            </a:pPr>
            <a:r>
              <a:rPr lang="fr-FR" sz="3413" dirty="0">
                <a:latin typeface="Montserrat" panose="00000500000000000000" pitchFamily="2" charset="0"/>
              </a:rPr>
              <a:t>"Software for training combined with cooperative social interaction and motor learning".</a:t>
            </a:r>
          </a:p>
          <a:p>
            <a:pPr marL="0" indent="0" algn="just" rtl="0">
              <a:buClr>
                <a:schemeClr val="dk1"/>
              </a:buClr>
              <a:buSzPts val="1100"/>
              <a:buNone/>
            </a:pPr>
            <a:endParaRPr lang="fr-FR" sz="3413" dirty="0">
              <a:latin typeface="Montserrat" panose="00000500000000000000" pitchFamily="2" charset="0"/>
            </a:endParaRPr>
          </a:p>
          <a:p>
            <a:pPr marL="0" indent="0" algn="just" rtl="0">
              <a:buClr>
                <a:schemeClr val="dk1"/>
              </a:buClr>
              <a:buSzPts val="1100"/>
              <a:buNone/>
            </a:pPr>
            <a:r>
              <a:rPr lang="fr-FR" sz="3413" dirty="0">
                <a:latin typeface="Montserrat" panose="00000500000000000000" pitchFamily="2" charset="0"/>
              </a:rPr>
              <a:t>This project </a:t>
            </a:r>
            <a:r>
              <a:rPr lang="fr-FR" sz="3413" dirty="0" err="1">
                <a:latin typeface="Montserrat" panose="00000500000000000000" pitchFamily="2" charset="0"/>
              </a:rPr>
              <a:t>is</a:t>
            </a:r>
            <a:r>
              <a:rPr lang="fr-FR" sz="3413" dirty="0">
                <a:latin typeface="Montserrat" panose="00000500000000000000" pitchFamily="2" charset="0"/>
              </a:rPr>
              <a:t> one winner of the Call for Autism and New Technologies 2016, coordinated by FIRAH and supported by the Orange Foundation and the UEFA Foundation for Children.</a:t>
            </a:r>
            <a:endParaRPr sz="3413" dirty="0">
              <a:latin typeface="Montserrat" panose="00000500000000000000" pitchFamily="2" charset="0"/>
            </a:endParaRPr>
          </a:p>
          <a:p>
            <a:pPr marL="0" indent="0" algn="l" rtl="0">
              <a:spcBef>
                <a:spcPts val="2276"/>
              </a:spcBef>
              <a:spcAft>
                <a:spcPts val="2276"/>
              </a:spcAft>
              <a:buNone/>
            </a:pPr>
            <a:endParaRPr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ACE57819-6F89-46FC-8640-FA7A9D645237}"/>
              </a:ext>
            </a:extLst>
          </p:cNvPr>
          <p:cNvSpPr>
            <a:spLocks noGrp="1"/>
          </p:cNvSpPr>
          <p:nvPr>
            <p:ph type="sldNum" idx="12"/>
          </p:nvPr>
        </p:nvSpPr>
        <p:spPr/>
        <p:txBody>
          <a:bodyPr/>
          <a:lstStyle/>
          <a:p>
            <a:fld id="{00000000-1234-1234-1234-123412341234}" type="slidenum">
              <a:rPr lang="fr-FR" smtClean="0"/>
              <a:pPr/>
              <a:t>4</a:t>
            </a:fld>
            <a:endParaRPr lang="fr-FR"/>
          </a:p>
        </p:txBody>
      </p:sp>
      <p:grpSp>
        <p:nvGrpSpPr>
          <p:cNvPr id="4" name="Groupe 3">
            <a:extLst>
              <a:ext uri="{FF2B5EF4-FFF2-40B4-BE49-F238E27FC236}">
                <a16:creationId xmlns:a16="http://schemas.microsoft.com/office/drawing/2014/main" id="{51BEA540-D8A0-4EDE-B72F-0F06088DD0B1}"/>
              </a:ext>
            </a:extLst>
          </p:cNvPr>
          <p:cNvGrpSpPr/>
          <p:nvPr/>
        </p:nvGrpSpPr>
        <p:grpSpPr>
          <a:xfrm>
            <a:off x="1930400" y="7382060"/>
            <a:ext cx="9345308" cy="1527640"/>
            <a:chOff x="3563098" y="7591131"/>
            <a:chExt cx="5491112" cy="897610"/>
          </a:xfrm>
        </p:grpSpPr>
        <p:sp>
          <p:nvSpPr>
            <p:cNvPr id="6" name="object 22">
              <a:extLst>
                <a:ext uri="{FF2B5EF4-FFF2-40B4-BE49-F238E27FC236}">
                  <a16:creationId xmlns:a16="http://schemas.microsoft.com/office/drawing/2014/main" id="{7FC32AA6-74AF-4C27-A145-7EB390542680}"/>
                </a:ext>
              </a:extLst>
            </p:cNvPr>
            <p:cNvSpPr/>
            <p:nvPr/>
          </p:nvSpPr>
          <p:spPr>
            <a:xfrm>
              <a:off x="3563098" y="7591131"/>
              <a:ext cx="1682326" cy="885730"/>
            </a:xfrm>
            <a:prstGeom prst="rect">
              <a:avLst/>
            </a:prstGeom>
            <a:blipFill>
              <a:blip r:embed="rId3" cstate="print"/>
              <a:stretch>
                <a:fillRect/>
              </a:stretch>
            </a:blipFill>
          </p:spPr>
          <p:txBody>
            <a:bodyPr wrap="square" lIns="0" tIns="0" rIns="0" bIns="0" rtlCol="0"/>
            <a:lstStyle/>
            <a:p>
              <a:endParaRPr/>
            </a:p>
          </p:txBody>
        </p:sp>
        <p:sp>
          <p:nvSpPr>
            <p:cNvPr id="7" name="object 23">
              <a:extLst>
                <a:ext uri="{FF2B5EF4-FFF2-40B4-BE49-F238E27FC236}">
                  <a16:creationId xmlns:a16="http://schemas.microsoft.com/office/drawing/2014/main" id="{D8510707-676A-4099-AE71-CE024617FE54}"/>
                </a:ext>
              </a:extLst>
            </p:cNvPr>
            <p:cNvSpPr/>
            <p:nvPr/>
          </p:nvSpPr>
          <p:spPr>
            <a:xfrm>
              <a:off x="5498109" y="7797873"/>
              <a:ext cx="1934043" cy="575754"/>
            </a:xfrm>
            <a:prstGeom prst="rect">
              <a:avLst/>
            </a:prstGeom>
            <a:blipFill>
              <a:blip r:embed="rId4" cstate="print"/>
              <a:stretch>
                <a:fillRect/>
              </a:stretch>
            </a:blipFill>
          </p:spPr>
          <p:txBody>
            <a:bodyPr wrap="square" lIns="0" tIns="0" rIns="0" bIns="0" rtlCol="0"/>
            <a:lstStyle/>
            <a:p>
              <a:endParaRPr/>
            </a:p>
          </p:txBody>
        </p:sp>
        <p:sp>
          <p:nvSpPr>
            <p:cNvPr id="8" name="object 24">
              <a:extLst>
                <a:ext uri="{FF2B5EF4-FFF2-40B4-BE49-F238E27FC236}">
                  <a16:creationId xmlns:a16="http://schemas.microsoft.com/office/drawing/2014/main" id="{D1F8AB31-2638-4098-94EC-D116664B1363}"/>
                </a:ext>
              </a:extLst>
            </p:cNvPr>
            <p:cNvSpPr/>
            <p:nvPr/>
          </p:nvSpPr>
          <p:spPr>
            <a:xfrm>
              <a:off x="7721600" y="7648266"/>
              <a:ext cx="1332610" cy="840475"/>
            </a:xfrm>
            <a:prstGeom prst="rect">
              <a:avLst/>
            </a:prstGeom>
            <a:blipFill>
              <a:blip r:embed="rId5"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2555791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Coordination learning phase </a:t>
            </a:r>
            <a:br>
              <a:rPr lang="en" dirty="0"/>
            </a:br>
            <a:r>
              <a:rPr lang="en" dirty="0"/>
              <a:t>with the avatar </a:t>
            </a:r>
            <a:r>
              <a:rPr lang="fr-FR" dirty="0"/>
              <a:t>Michou </a:t>
            </a:r>
            <a:r>
              <a:rPr lang="en" dirty="0"/>
              <a:t>following the child </a:t>
            </a:r>
            <a:endParaRPr dirty="0"/>
          </a:p>
        </p:txBody>
      </p:sp>
      <p:sp>
        <p:nvSpPr>
          <p:cNvPr id="254" name="Google Shape;254;p39"/>
          <p:cNvSpPr txBox="1">
            <a:spLocks noGrp="1"/>
          </p:cNvSpPr>
          <p:nvPr>
            <p:ph type="body" idx="1"/>
          </p:nvPr>
        </p:nvSpPr>
        <p:spPr>
          <a:xfrm>
            <a:off x="445670" y="1688838"/>
            <a:ext cx="12118187" cy="7474196"/>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3rd difficulty</a:t>
            </a:r>
          </a:p>
          <a:p>
            <a:pPr marL="1107430" lvl="1" indent="-457200" algn="l" rtl="0">
              <a:spcBef>
                <a:spcPts val="600"/>
              </a:spcBef>
            </a:pPr>
            <a:r>
              <a:rPr lang="fr-FR" sz="2400" dirty="0">
                <a:latin typeface="Montserrat" panose="00000500000000000000" pitchFamily="2" charset="0"/>
              </a:rPr>
              <a:t>Perform 4 scenarios representing 4 different routes : </a:t>
            </a:r>
          </a:p>
          <a:p>
            <a:pPr marL="1757660" lvl="2" indent="-457200" algn="l" rtl="0">
              <a:spcBef>
                <a:spcPts val="600"/>
              </a:spcBef>
            </a:pPr>
            <a:r>
              <a:rPr lang="fr-FR" sz="2000" dirty="0">
                <a:latin typeface="Montserrat" panose="00000500000000000000" pitchFamily="2" charset="0"/>
              </a:rPr>
              <a:t>lift the box of the stool on the table ; </a:t>
            </a:r>
          </a:p>
          <a:p>
            <a:pPr marL="1757660" lvl="2" indent="-457200" algn="l" rtl="0">
              <a:spcBef>
                <a:spcPts val="600"/>
              </a:spcBef>
            </a:pPr>
            <a:r>
              <a:rPr lang="fr-FR" sz="2000" dirty="0">
                <a:latin typeface="Montserrat" panose="00000500000000000000" pitchFamily="2" charset="0"/>
              </a:rPr>
              <a:t>Slide the stool next to the table ; </a:t>
            </a:r>
          </a:p>
          <a:p>
            <a:pPr marL="1757660" lvl="2" indent="-457200" algn="l" rtl="0">
              <a:spcBef>
                <a:spcPts val="600"/>
              </a:spcBef>
            </a:pPr>
            <a:r>
              <a:rPr lang="fr-FR" sz="2000" dirty="0">
                <a:latin typeface="Montserrat" panose="00000500000000000000" pitchFamily="2" charset="0"/>
              </a:rPr>
              <a:t>Take the box from the table and place it on the stool; </a:t>
            </a:r>
          </a:p>
          <a:p>
            <a:pPr marL="1757660" lvl="2" indent="-457200" algn="l" rtl="0">
              <a:spcBef>
                <a:spcPts val="600"/>
              </a:spcBef>
            </a:pPr>
            <a:r>
              <a:rPr lang="fr-FR" sz="2000" dirty="0">
                <a:latin typeface="Montserrat" panose="00000500000000000000" pitchFamily="2" charset="0"/>
              </a:rPr>
              <a:t>Take the box from the stool and place it on the floor. </a:t>
            </a:r>
            <a:br>
              <a:rPr lang="fr-FR" sz="2000" dirty="0">
                <a:latin typeface="Montserrat" panose="00000500000000000000" pitchFamily="2" charset="0"/>
              </a:rPr>
            </a:br>
            <a:endParaRPr lang="fr-FR" sz="2000"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The setpoint is </a:t>
            </a:r>
          </a:p>
          <a:p>
            <a:pPr marL="1757660" lvl="2" indent="-457200" algn="l" rtl="0">
              <a:spcBef>
                <a:spcPts val="600"/>
              </a:spcBef>
            </a:pPr>
            <a:r>
              <a:rPr lang="fr-FR" sz="2000" dirty="0">
                <a:latin typeface="Montserrat" panose="00000500000000000000" pitchFamily="2" charset="0"/>
              </a:rPr>
              <a:t>verbal for children with small language, </a:t>
            </a:r>
          </a:p>
          <a:p>
            <a:pPr marL="1757660" lvl="2" indent="-457200" algn="l" rtl="0">
              <a:spcBef>
                <a:spcPts val="600"/>
              </a:spcBef>
            </a:pPr>
            <a:r>
              <a:rPr lang="fr-FR" sz="2000" dirty="0">
                <a:latin typeface="Montserrat" panose="00000500000000000000" pitchFamily="2" charset="0"/>
              </a:rPr>
              <a:t>modeled by directly showing the action to be carried out </a:t>
            </a:r>
            <a:br>
              <a:rPr lang="fr-FR" sz="2000" dirty="0">
                <a:latin typeface="Montserrat" panose="00000500000000000000" pitchFamily="2" charset="0"/>
              </a:rPr>
            </a:br>
            <a:r>
              <a:rPr lang="fr-FR" sz="2000" dirty="0">
                <a:latin typeface="Montserrat" panose="00000500000000000000" pitchFamily="2" charset="0"/>
              </a:rPr>
              <a:t>for non-verbal children. </a:t>
            </a:r>
            <a:br>
              <a:rPr lang="fr-FR" sz="2000" dirty="0">
                <a:latin typeface="Montserrat" panose="00000500000000000000" pitchFamily="2" charset="0"/>
              </a:rPr>
            </a:br>
            <a:endParaRPr lang="fr-FR" sz="2000"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It is necessary that the children understand and follow the instructions, even if they would like to make their own itinerary. </a:t>
            </a:r>
          </a:p>
          <a:p>
            <a:pPr marL="1757660" lvl="2" indent="-457200" algn="l" rtl="0">
              <a:spcBef>
                <a:spcPts val="600"/>
              </a:spcBef>
            </a:pPr>
            <a:r>
              <a:rPr lang="fr-FR" sz="2000" dirty="0">
                <a:latin typeface="Montserrat" panose="00000500000000000000" pitchFamily="2" charset="0"/>
              </a:rPr>
              <a:t>It's about being able to inhibit your internal motivation. </a:t>
            </a:r>
            <a:br>
              <a:rPr lang="fr-FR" sz="2000" dirty="0">
                <a:latin typeface="Montserrat" panose="00000500000000000000" pitchFamily="2" charset="0"/>
              </a:rPr>
            </a:br>
            <a:r>
              <a:rPr lang="fr-FR" sz="2000" dirty="0">
                <a:latin typeface="Montserrat" panose="00000500000000000000" pitchFamily="2" charset="0"/>
              </a:rPr>
              <a:t>in order to carry out the requested action. </a:t>
            </a:r>
          </a:p>
          <a:p>
            <a:pPr marL="1757660" lvl="2" indent="-457200" algn="l" rtl="0">
              <a:spcBef>
                <a:spcPts val="600"/>
              </a:spcBef>
            </a:pPr>
            <a:r>
              <a:rPr lang="fr-FR" sz="2000" dirty="0">
                <a:latin typeface="Montserrat" panose="00000500000000000000" pitchFamily="2" charset="0"/>
              </a:rPr>
              <a:t>This ability to control one's motivations is often very weak in our children. </a:t>
            </a:r>
          </a:p>
          <a:p>
            <a:pPr marL="1757660" lvl="2" indent="-457200" algn="l" rtl="0">
              <a:spcBef>
                <a:spcPts val="600"/>
              </a:spcBef>
            </a:pPr>
            <a:r>
              <a:rPr lang="fr-FR" sz="2000" dirty="0">
                <a:latin typeface="Montserrat" panose="00000500000000000000" pitchFamily="2" charset="0"/>
              </a:rPr>
              <a:t>The device therefore offers the possibility to train these executive difficulties in a playful way. </a:t>
            </a:r>
            <a:r>
              <a:rPr lang="fr-FR" sz="2000" i="1" dirty="0">
                <a:latin typeface="Montserrat" panose="00000500000000000000" pitchFamily="2" charset="0"/>
              </a:rPr>
              <a:t> </a:t>
            </a:r>
            <a:endParaRPr sz="24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40</a:t>
            </a:fld>
            <a:endParaRPr lang="fr-FR"/>
          </a:p>
        </p:txBody>
      </p:sp>
    </p:spTree>
    <p:extLst>
      <p:ext uri="{BB962C8B-B14F-4D97-AF65-F5344CB8AC3E}">
        <p14:creationId xmlns:p14="http://schemas.microsoft.com/office/powerpoint/2010/main" val="560814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en" dirty="0"/>
              <a:t>2) Coordination learning phase </a:t>
            </a:r>
            <a:br>
              <a:rPr lang="en" dirty="0"/>
            </a:br>
            <a:r>
              <a:rPr lang="en" dirty="0"/>
              <a:t>with the avatar </a:t>
            </a:r>
            <a:r>
              <a:rPr lang="fr-FR" dirty="0"/>
              <a:t>Michou </a:t>
            </a:r>
            <a:r>
              <a:rPr lang="en" dirty="0"/>
              <a:t>following the child </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The training phase with Michou is effective </a:t>
            </a:r>
            <a:br>
              <a:rPr lang="fr-FR" sz="2800" dirty="0">
                <a:latin typeface="Montserrat" panose="00000500000000000000" pitchFamily="2" charset="0"/>
              </a:rPr>
            </a:br>
            <a:r>
              <a:rPr lang="fr-FR" sz="2800" dirty="0">
                <a:latin typeface="Montserrat" panose="00000500000000000000" pitchFamily="2" charset="0"/>
              </a:rPr>
              <a:t>if all four scenarios are successful : </a:t>
            </a:r>
            <a:br>
              <a:rPr lang="fr-FR" sz="2800" dirty="0">
                <a:latin typeface="Montserrat" panose="00000500000000000000" pitchFamily="2" charset="0"/>
              </a:rPr>
            </a:br>
            <a:endParaRPr lang="fr-FR" sz="2800" dirty="0">
              <a:latin typeface="Montserrat" panose="00000500000000000000" pitchFamily="2" charset="0"/>
            </a:endParaRPr>
          </a:p>
          <a:p>
            <a:pPr marL="1107430" lvl="1" indent="-457200" algn="l" rtl="0">
              <a:spcBef>
                <a:spcPts val="600"/>
              </a:spcBef>
            </a:pPr>
            <a:r>
              <a:rPr lang="fr-FR" sz="2800" dirty="0">
                <a:latin typeface="Montserrat" panose="00000500000000000000" pitchFamily="2" charset="0"/>
              </a:rPr>
              <a:t>drag the real object along the wall instead of taking it, </a:t>
            </a:r>
          </a:p>
          <a:p>
            <a:pPr marL="1107430" lvl="1" indent="-457200" algn="l" rtl="0">
              <a:spcBef>
                <a:spcPts val="600"/>
              </a:spcBef>
            </a:pPr>
            <a:r>
              <a:rPr lang="fr-FR" sz="2800" dirty="0">
                <a:latin typeface="Montserrat" panose="00000500000000000000" pitchFamily="2" charset="0"/>
              </a:rPr>
              <a:t>make the virtual object adhere to the real object,</a:t>
            </a:r>
          </a:p>
          <a:p>
            <a:pPr marL="1107430" lvl="1" indent="-457200" algn="l" rtl="0">
              <a:spcBef>
                <a:spcPts val="600"/>
              </a:spcBef>
            </a:pPr>
            <a:r>
              <a:rPr lang="fr-FR" sz="2800" dirty="0">
                <a:latin typeface="Montserrat" panose="00000500000000000000" pitchFamily="2" charset="0"/>
              </a:rPr>
              <a:t>maintain grip throughout the course </a:t>
            </a:r>
          </a:p>
          <a:p>
            <a:pPr marL="1107430" lvl="1" indent="-457200" algn="l" rtl="0">
              <a:spcBef>
                <a:spcPts val="600"/>
              </a:spcBef>
            </a:pPr>
            <a:r>
              <a:rPr lang="fr-FR" sz="2800" dirty="0">
                <a:latin typeface="Montserrat" panose="00000500000000000000" pitchFamily="2" charset="0"/>
              </a:rPr>
              <a:t>not to give priority to one's own motivation by carrying out personal journeys that do not follow the instructions. </a:t>
            </a:r>
            <a:endParaRPr sz="2400" i="1"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41</a:t>
            </a:fld>
            <a:endParaRPr lang="fr-FR"/>
          </a:p>
        </p:txBody>
      </p:sp>
    </p:spTree>
    <p:extLst>
      <p:ext uri="{BB962C8B-B14F-4D97-AF65-F5344CB8AC3E}">
        <p14:creationId xmlns:p14="http://schemas.microsoft.com/office/powerpoint/2010/main" val="554973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7DA6F02-7CF6-4ECC-934E-5322592CAE59}"/>
              </a:ext>
            </a:extLst>
          </p:cNvPr>
          <p:cNvSpPr>
            <a:spLocks noGrp="1"/>
          </p:cNvSpPr>
          <p:nvPr>
            <p:ph type="title"/>
          </p:nvPr>
        </p:nvSpPr>
        <p:spPr/>
        <p:txBody>
          <a:bodyPr/>
          <a:lstStyle/>
          <a:p>
            <a:r>
              <a:rPr lang="fr-FR" dirty="0"/>
              <a:t>3) Phase of adaptation to the speed, path and direction of the avatar that the child must follow.</a:t>
            </a:r>
          </a:p>
        </p:txBody>
      </p:sp>
      <p:sp>
        <p:nvSpPr>
          <p:cNvPr id="4" name="Espace réservé du numéro de diapositive 3">
            <a:extLst>
              <a:ext uri="{FF2B5EF4-FFF2-40B4-BE49-F238E27FC236}">
                <a16:creationId xmlns:a16="http://schemas.microsoft.com/office/drawing/2014/main" id="{A0C10291-732A-4729-A596-606F3D398D53}"/>
              </a:ext>
            </a:extLst>
          </p:cNvPr>
          <p:cNvSpPr>
            <a:spLocks noGrp="1"/>
          </p:cNvSpPr>
          <p:nvPr>
            <p:ph type="sldNum" idx="12"/>
          </p:nvPr>
        </p:nvSpPr>
        <p:spPr/>
        <p:txBody>
          <a:bodyPr/>
          <a:lstStyle/>
          <a:p>
            <a:fld id="{00000000-1234-1234-1234-123412341234}" type="slidenum">
              <a:rPr lang="fr-FR" smtClean="0"/>
              <a:pPr/>
              <a:t>42</a:t>
            </a:fld>
            <a:endParaRPr lang="fr-FR"/>
          </a:p>
        </p:txBody>
      </p:sp>
    </p:spTree>
    <p:extLst>
      <p:ext uri="{BB962C8B-B14F-4D97-AF65-F5344CB8AC3E}">
        <p14:creationId xmlns:p14="http://schemas.microsoft.com/office/powerpoint/2010/main" val="1230612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of adaptation to the speed, path and direction of the avatar that the child must follow. </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By her gesture, the avatar Lola indicates which object she is going to move: she turns her head towards the place where she is going to place the object. </a:t>
            </a:r>
          </a:p>
          <a:p>
            <a:pPr marL="457200" indent="-457200" algn="l" rtl="0">
              <a:spcBef>
                <a:spcPts val="600"/>
              </a:spcBef>
            </a:pPr>
            <a:r>
              <a:rPr lang="fr-FR" sz="2800" dirty="0">
                <a:latin typeface="Montserrat" panose="00000500000000000000" pitchFamily="2" charset="0"/>
              </a:rPr>
              <a:t>It is she who decides which object to take, </a:t>
            </a:r>
            <a:br>
              <a:rPr lang="fr-FR" sz="2800" dirty="0">
                <a:latin typeface="Montserrat" panose="00000500000000000000" pitchFamily="2" charset="0"/>
              </a:rPr>
            </a:br>
            <a:r>
              <a:rPr lang="fr-FR" sz="2800" dirty="0">
                <a:latin typeface="Montserrat" panose="00000500000000000000" pitchFamily="2" charset="0"/>
              </a:rPr>
              <a:t>where to go and how fast. </a:t>
            </a:r>
          </a:p>
          <a:p>
            <a:pPr marL="457200" indent="-457200" algn="l" rtl="0">
              <a:spcBef>
                <a:spcPts val="600"/>
              </a:spcBef>
            </a:pPr>
            <a:r>
              <a:rPr lang="fr-FR" sz="2800" dirty="0">
                <a:latin typeface="Montserrat" panose="00000500000000000000" pitchFamily="2" charset="0"/>
              </a:rPr>
              <a:t>The child no longer has a protocol to carry out by following an instruction ('you are going to put the box on the table that is on the stool'). </a:t>
            </a:r>
            <a:br>
              <a:rPr lang="fr-FR" sz="2800" dirty="0">
                <a:latin typeface="Montserrat" panose="00000500000000000000" pitchFamily="2" charset="0"/>
              </a:rPr>
            </a:br>
            <a:r>
              <a:rPr lang="fr-FR" sz="2800" dirty="0">
                <a:latin typeface="Montserrat" panose="00000500000000000000" pitchFamily="2" charset="0"/>
              </a:rPr>
              <a:t>=&gt; he has to follow Lola: it's more difficult</a:t>
            </a:r>
          </a:p>
          <a:p>
            <a:pPr marL="1107430" lvl="1" indent="-457200" algn="l" rtl="0">
              <a:spcBef>
                <a:spcPts val="600"/>
              </a:spcBef>
            </a:pPr>
            <a:r>
              <a:rPr lang="fr-FR" sz="2800" dirty="0">
                <a:latin typeface="Montserrat" panose="00000500000000000000" pitchFamily="2" charset="0"/>
              </a:rPr>
              <a:t>First of all you need to understand which object Lola has chosen to take. </a:t>
            </a:r>
          </a:p>
          <a:p>
            <a:pPr marL="1107430" lvl="1" indent="-457200" algn="l" rtl="0">
              <a:spcBef>
                <a:spcPts val="600"/>
              </a:spcBef>
            </a:pPr>
            <a:r>
              <a:rPr lang="fr-FR" sz="2800" dirty="0">
                <a:latin typeface="Montserrat" panose="00000500000000000000" pitchFamily="2" charset="0"/>
              </a:rPr>
              <a:t>She has her hands on it so it's not the most complicated, but you have to imitate her choice and grab the same object.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43</a:t>
            </a:fld>
            <a:endParaRPr lang="fr-FR"/>
          </a:p>
        </p:txBody>
      </p:sp>
    </p:spTree>
    <p:extLst>
      <p:ext uri="{BB962C8B-B14F-4D97-AF65-F5344CB8AC3E}">
        <p14:creationId xmlns:p14="http://schemas.microsoft.com/office/powerpoint/2010/main" val="2156540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of adaptation to the speed, path and direction of the avatar that the child must follow. </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You will see some children in difficulty because they would prefer to take another object. </a:t>
            </a:r>
          </a:p>
          <a:p>
            <a:pPr marL="457200" indent="-457200" algn="l" rtl="0">
              <a:spcBef>
                <a:spcPts val="600"/>
              </a:spcBef>
            </a:pPr>
            <a:r>
              <a:rPr lang="fr-FR" sz="2800" dirty="0">
                <a:latin typeface="Montserrat" panose="00000500000000000000" pitchFamily="2" charset="0"/>
              </a:rPr>
              <a:t>You may have to make them try several times so that they understand that in this case obviously the action cannot be carried out. </a:t>
            </a:r>
          </a:p>
          <a:p>
            <a:pPr marL="457200" indent="-457200" algn="l" rtl="0">
              <a:spcBef>
                <a:spcPts val="600"/>
              </a:spcBef>
            </a:pPr>
            <a:r>
              <a:rPr lang="fr-FR" sz="2800" dirty="0">
                <a:latin typeface="Montserrat" panose="00000500000000000000" pitchFamily="2" charset="0"/>
              </a:rPr>
              <a:t>This is an opportunity to learn the limits of one's good will. </a:t>
            </a:r>
            <a:br>
              <a:rPr lang="fr-FR" sz="2800" dirty="0">
                <a:latin typeface="Montserrat" panose="00000500000000000000" pitchFamily="2" charset="0"/>
              </a:rPr>
            </a:br>
            <a:r>
              <a:rPr lang="fr-FR" sz="2800" dirty="0">
                <a:latin typeface="Montserrat" panose="00000500000000000000" pitchFamily="2" charset="0"/>
              </a:rPr>
              <a:t>Here again, it will take tact not to discourage the child.</a:t>
            </a:r>
          </a:p>
          <a:p>
            <a:pPr marL="457200" indent="-457200" algn="l" rtl="0">
              <a:spcBef>
                <a:spcPts val="600"/>
              </a:spcBef>
            </a:pPr>
            <a:r>
              <a:rPr lang="fr-FR" sz="2800" dirty="0">
                <a:latin typeface="Montserrat" panose="00000500000000000000" pitchFamily="2" charset="0"/>
              </a:rPr>
              <a:t>Some say on this occasion that they prefer Michou: obviously with Michou you do what you want.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44</a:t>
            </a:fld>
            <a:endParaRPr lang="fr-FR"/>
          </a:p>
        </p:txBody>
      </p:sp>
    </p:spTree>
    <p:extLst>
      <p:ext uri="{BB962C8B-B14F-4D97-AF65-F5344CB8AC3E}">
        <p14:creationId xmlns:p14="http://schemas.microsoft.com/office/powerpoint/2010/main" val="3310403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of adaptation to the speed, path and direction of the avatar that the child must follow. </a:t>
            </a:r>
            <a:endParaRPr dirty="0"/>
          </a:p>
        </p:txBody>
      </p:sp>
      <p:sp>
        <p:nvSpPr>
          <p:cNvPr id="254" name="Google Shape;254;p39"/>
          <p:cNvSpPr txBox="1">
            <a:spLocks noGrp="1"/>
          </p:cNvSpPr>
          <p:nvPr>
            <p:ph type="body" idx="1"/>
          </p:nvPr>
        </p:nvSpPr>
        <p:spPr>
          <a:xfrm>
            <a:off x="443307" y="2438400"/>
            <a:ext cx="7354493" cy="6724634"/>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dirty="0">
                <a:latin typeface="Montserrat" panose="00000500000000000000" pitchFamily="2" charset="0"/>
              </a:rPr>
              <a:t>Lola is turned towards the place where she is going to go: she indicates a direction. </a:t>
            </a:r>
          </a:p>
          <a:p>
            <a:pPr marL="457200" indent="-457200" algn="l" rtl="0">
              <a:spcBef>
                <a:spcPts val="600"/>
              </a:spcBef>
            </a:pPr>
            <a:r>
              <a:rPr lang="fr-FR" sz="2800" dirty="0">
                <a:latin typeface="Montserrat" panose="00000500000000000000" pitchFamily="2" charset="0"/>
              </a:rPr>
              <a:t>It is very interesting to note that children very quickly identify his posture as a kind of scoring. </a:t>
            </a:r>
          </a:p>
          <a:p>
            <a:pPr marL="457200" indent="-457200" algn="l" rtl="0">
              <a:spcBef>
                <a:spcPts val="600"/>
              </a:spcBef>
            </a:pPr>
            <a:r>
              <a:rPr lang="fr-FR" sz="2800" dirty="0">
                <a:latin typeface="Montserrat" panose="00000500000000000000" pitchFamily="2" charset="0"/>
              </a:rPr>
              <a:t>This can move them toward an understanding of joint attention.</a:t>
            </a:r>
          </a:p>
          <a:p>
            <a:pPr marL="1107430" lvl="1" indent="-457200" algn="l" rtl="0">
              <a:spcBef>
                <a:spcPts val="600"/>
              </a:spcBef>
            </a:pPr>
            <a:r>
              <a:rPr lang="fr-FR" sz="2400" dirty="0">
                <a:latin typeface="Montserrat" panose="00000500000000000000" pitchFamily="2" charset="0"/>
              </a:rPr>
              <a:t>It's up to you to take this information into account to help them progress, so that they learn that the posture and orientation of the head indicate a goal: it's a good playful opportunity to do so. </a:t>
            </a:r>
            <a:endParaRPr lang="fr-FR" sz="28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45</a:t>
            </a:fld>
            <a:endParaRPr lang="fr-FR"/>
          </a:p>
        </p:txBody>
      </p:sp>
      <p:sp>
        <p:nvSpPr>
          <p:cNvPr id="5" name="Google Shape;254;p39">
            <a:extLst>
              <a:ext uri="{FF2B5EF4-FFF2-40B4-BE49-F238E27FC236}">
                <a16:creationId xmlns:a16="http://schemas.microsoft.com/office/drawing/2014/main" id="{B606EF9B-78B1-4842-A8FB-8BC0FF3867D9}"/>
              </a:ext>
            </a:extLst>
          </p:cNvPr>
          <p:cNvSpPr txBox="1">
            <a:spLocks/>
          </p:cNvSpPr>
          <p:nvPr/>
        </p:nvSpPr>
        <p:spPr>
          <a:xfrm>
            <a:off x="7340600" y="7311779"/>
            <a:ext cx="6121400" cy="1375021"/>
          </a:xfrm>
          <a:prstGeom prst="rect">
            <a:avLst/>
          </a:prstGeom>
        </p:spPr>
        <p:txBody>
          <a:bodyPr spcFirstLastPara="1" wrap="square" lIns="130027" tIns="130027" rIns="130027" bIns="130027" anchor="t" anchorCtr="0">
            <a:noAutofit/>
          </a:bodyPr>
          <a:lstStyle>
            <a:lvl1pPr marL="650230" lvl="0" indent="-487672">
              <a:spcBef>
                <a:spcPts val="0"/>
              </a:spcBef>
              <a:spcAft>
                <a:spcPts val="0"/>
              </a:spcAft>
              <a:buSzPts val="1800"/>
              <a:buChar char="●"/>
              <a:defRPr b="0" i="0">
                <a:solidFill>
                  <a:schemeClr val="tx1"/>
                </a:solidFill>
                <a:latin typeface="+mn-lt"/>
                <a:ea typeface="+mn-ea"/>
                <a:cs typeface="+mn-cs"/>
              </a:defRPr>
            </a:lvl1pPr>
            <a:lvl2pPr marL="1300460" lvl="1" indent="-451549">
              <a:spcBef>
                <a:spcPts val="2276"/>
              </a:spcBef>
              <a:spcAft>
                <a:spcPts val="0"/>
              </a:spcAft>
              <a:buSzPts val="1400"/>
              <a:buChar char="○"/>
              <a:defRPr>
                <a:latin typeface="+mn-lt"/>
                <a:ea typeface="+mn-ea"/>
                <a:cs typeface="+mn-cs"/>
              </a:defRPr>
            </a:lvl2pPr>
            <a:lvl3pPr marL="1950690" lvl="2" indent="-451549">
              <a:spcBef>
                <a:spcPts val="2276"/>
              </a:spcBef>
              <a:spcAft>
                <a:spcPts val="0"/>
              </a:spcAft>
              <a:buSzPts val="1400"/>
              <a:buChar char="■"/>
              <a:defRPr>
                <a:latin typeface="+mn-lt"/>
                <a:ea typeface="+mn-ea"/>
                <a:cs typeface="+mn-cs"/>
              </a:defRPr>
            </a:lvl3pPr>
            <a:lvl4pPr marL="2600919" lvl="3" indent="-451549">
              <a:spcBef>
                <a:spcPts val="2276"/>
              </a:spcBef>
              <a:spcAft>
                <a:spcPts val="0"/>
              </a:spcAft>
              <a:buSzPts val="1400"/>
              <a:buChar char="●"/>
              <a:defRPr>
                <a:latin typeface="+mn-lt"/>
                <a:ea typeface="+mn-ea"/>
                <a:cs typeface="+mn-cs"/>
              </a:defRPr>
            </a:lvl4pPr>
            <a:lvl5pPr marL="3251149" lvl="4" indent="-451549">
              <a:spcBef>
                <a:spcPts val="2276"/>
              </a:spcBef>
              <a:spcAft>
                <a:spcPts val="0"/>
              </a:spcAft>
              <a:buSzPts val="1400"/>
              <a:buChar char="○"/>
              <a:defRPr>
                <a:latin typeface="+mn-lt"/>
                <a:ea typeface="+mn-ea"/>
                <a:cs typeface="+mn-cs"/>
              </a:defRPr>
            </a:lvl5pPr>
            <a:lvl6pPr marL="3901379" lvl="5" indent="-451549">
              <a:spcBef>
                <a:spcPts val="2276"/>
              </a:spcBef>
              <a:spcAft>
                <a:spcPts val="0"/>
              </a:spcAft>
              <a:buSzPts val="1400"/>
              <a:buChar char="■"/>
              <a:defRPr>
                <a:latin typeface="+mn-lt"/>
                <a:ea typeface="+mn-ea"/>
                <a:cs typeface="+mn-cs"/>
              </a:defRPr>
            </a:lvl6pPr>
            <a:lvl7pPr marL="4551609" lvl="6" indent="-451549">
              <a:spcBef>
                <a:spcPts val="2276"/>
              </a:spcBef>
              <a:spcAft>
                <a:spcPts val="0"/>
              </a:spcAft>
              <a:buSzPts val="1400"/>
              <a:buChar char="●"/>
              <a:defRPr>
                <a:latin typeface="+mn-lt"/>
                <a:ea typeface="+mn-ea"/>
                <a:cs typeface="+mn-cs"/>
              </a:defRPr>
            </a:lvl7pPr>
            <a:lvl8pPr marL="5201839" lvl="7" indent="-451549">
              <a:spcBef>
                <a:spcPts val="2276"/>
              </a:spcBef>
              <a:spcAft>
                <a:spcPts val="0"/>
              </a:spcAft>
              <a:buSzPts val="1400"/>
              <a:buChar char="○"/>
              <a:defRPr>
                <a:latin typeface="+mn-lt"/>
                <a:ea typeface="+mn-ea"/>
                <a:cs typeface="+mn-cs"/>
              </a:defRPr>
            </a:lvl8pPr>
            <a:lvl9pPr marL="5852069" lvl="8" indent="-451549">
              <a:spcBef>
                <a:spcPts val="2276"/>
              </a:spcBef>
              <a:spcAft>
                <a:spcPts val="2276"/>
              </a:spcAft>
              <a:buSzPts val="1400"/>
              <a:buChar char="■"/>
              <a:defRPr>
                <a:latin typeface="+mn-lt"/>
                <a:ea typeface="+mn-ea"/>
                <a:cs typeface="+mn-cs"/>
              </a:defRPr>
            </a:lvl9pPr>
          </a:lstStyle>
          <a:p>
            <a:pPr marL="0" indent="0" algn="ctr" rtl="0">
              <a:spcBef>
                <a:spcPts val="600"/>
              </a:spcBef>
              <a:buNone/>
            </a:pPr>
            <a:r>
              <a:rPr lang="fr-FR" sz="2000" kern="0" dirty="0">
                <a:latin typeface="Montserrat" panose="00000500000000000000" pitchFamily="2" charset="0"/>
              </a:rPr>
              <a:t>Lola is ready to lift the blue box</a:t>
            </a:r>
            <a:br>
              <a:rPr lang="fr-FR" sz="2000" kern="0" dirty="0">
                <a:latin typeface="Montserrat" panose="00000500000000000000" pitchFamily="2" charset="0"/>
              </a:rPr>
            </a:br>
            <a:r>
              <a:rPr lang="fr-FR" sz="2000" kern="0" dirty="0">
                <a:latin typeface="Montserrat" panose="00000500000000000000" pitchFamily="2" charset="0"/>
              </a:rPr>
              <a:t>she looks at the purple table</a:t>
            </a:r>
            <a:br>
              <a:rPr lang="fr-FR" sz="2000" kern="0" dirty="0">
                <a:latin typeface="Montserrat" panose="00000500000000000000" pitchFamily="2" charset="0"/>
              </a:rPr>
            </a:br>
            <a:r>
              <a:rPr lang="fr-FR" sz="2000" kern="0" dirty="0">
                <a:latin typeface="Montserrat" panose="00000500000000000000" pitchFamily="2" charset="0"/>
              </a:rPr>
              <a:t>where she's going to put the blue box</a:t>
            </a:r>
          </a:p>
        </p:txBody>
      </p:sp>
      <p:pic>
        <p:nvPicPr>
          <p:cNvPr id="6" name="Google Shape;263;p40">
            <a:extLst>
              <a:ext uri="{FF2B5EF4-FFF2-40B4-BE49-F238E27FC236}">
                <a16:creationId xmlns:a16="http://schemas.microsoft.com/office/drawing/2014/main" id="{69969552-D3A9-4FE1-AF6E-0200F71DA0B6}"/>
              </a:ext>
            </a:extLst>
          </p:cNvPr>
          <p:cNvPicPr preferRelativeResize="0"/>
          <p:nvPr/>
        </p:nvPicPr>
        <p:blipFill>
          <a:blip r:embed="rId3">
            <a:alphaModFix/>
          </a:blip>
          <a:stretch>
            <a:fillRect/>
          </a:stretch>
        </p:blipFill>
        <p:spPr>
          <a:xfrm>
            <a:off x="8102600" y="2057400"/>
            <a:ext cx="4354683" cy="5105400"/>
          </a:xfrm>
          <a:prstGeom prst="rect">
            <a:avLst/>
          </a:prstGeom>
          <a:noFill/>
          <a:ln>
            <a:noFill/>
          </a:ln>
        </p:spPr>
      </p:pic>
    </p:spTree>
    <p:extLst>
      <p:ext uri="{BB962C8B-B14F-4D97-AF65-F5344CB8AC3E}">
        <p14:creationId xmlns:p14="http://schemas.microsoft.com/office/powerpoint/2010/main" val="1398460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of adaptation to the speed, path and direction of the avatar that the child must follow. </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A) Follow Lola in </a:t>
            </a:r>
            <a:r>
              <a:rPr lang="fr-FR" sz="2800" b="1" u="sng" dirty="0">
                <a:latin typeface="Montserrat" panose="00000500000000000000" pitchFamily="2" charset="0"/>
              </a:rPr>
              <a:t>optimal speed</a:t>
            </a:r>
          </a:p>
          <a:p>
            <a:pPr marL="1107430" lvl="1" indent="-457200" algn="l" rtl="0">
              <a:spcBef>
                <a:spcPts val="600"/>
              </a:spcBef>
            </a:pPr>
            <a:r>
              <a:rPr lang="fr-FR" sz="2800" dirty="0">
                <a:latin typeface="Montserrat" panose="00000500000000000000" pitchFamily="2" charset="0"/>
              </a:rPr>
              <a:t>the one the child had when he practiced with Michou : </a:t>
            </a:r>
            <a:br>
              <a:rPr lang="fr-FR" sz="2800" dirty="0">
                <a:latin typeface="Montserrat" panose="00000500000000000000" pitchFamily="2" charset="0"/>
              </a:rPr>
            </a:br>
            <a:r>
              <a:rPr lang="fr-FR" sz="2800" dirty="0">
                <a:latin typeface="Montserrat" panose="00000500000000000000" pitchFamily="2" charset="0"/>
              </a:rPr>
              <a:t>with Michou he would take the speed he wanted. </a:t>
            </a:r>
          </a:p>
          <a:p>
            <a:pPr marL="1107430" lvl="1" indent="-457200" algn="l" rtl="0">
              <a:spcBef>
                <a:spcPts val="600"/>
              </a:spcBef>
            </a:pPr>
            <a:r>
              <a:rPr lang="fr-FR" sz="2800" dirty="0">
                <a:latin typeface="Montserrat" panose="00000500000000000000" pitchFamily="2" charset="0"/>
              </a:rPr>
              <a:t>It is this speed that Lola chooses in the first session.</a:t>
            </a:r>
          </a:p>
          <a:p>
            <a:pPr marL="1107430" lvl="1" indent="-457200" algn="l" rtl="0">
              <a:spcBef>
                <a:spcPts val="600"/>
              </a:spcBef>
            </a:pPr>
            <a:r>
              <a:rPr lang="fr-FR" sz="2800" dirty="0">
                <a:latin typeface="Montserrat" panose="00000500000000000000" pitchFamily="2" charset="0"/>
              </a:rPr>
              <a:t>=&gt; the child has to take the object that Lola has taken virtually, </a:t>
            </a:r>
            <a:br>
              <a:rPr lang="fr-FR" sz="2800" dirty="0">
                <a:latin typeface="Montserrat" panose="00000500000000000000" pitchFamily="2" charset="0"/>
              </a:rPr>
            </a:br>
            <a:r>
              <a:rPr lang="fr-FR" sz="2800" dirty="0">
                <a:latin typeface="Montserrat" panose="00000500000000000000" pitchFamily="2" charset="0"/>
              </a:rPr>
              <a:t>He must be prepared to go in the direction that Lola's posture indicates, and he must follow Lola's speed which is his preferred speed. </a:t>
            </a:r>
          </a:p>
          <a:p>
            <a:pPr marL="1107430" lvl="1" indent="-457200" algn="l" rtl="0">
              <a:spcBef>
                <a:spcPts val="600"/>
              </a:spcBef>
            </a:pPr>
            <a:r>
              <a:rPr lang="fr-FR" sz="2800" dirty="0">
                <a:latin typeface="Montserrat" panose="00000500000000000000" pitchFamily="2" charset="0"/>
              </a:rPr>
              <a:t>=&gt; The greatest and only difficulty is </a:t>
            </a:r>
            <a:br>
              <a:rPr lang="fr-FR" sz="2800" dirty="0">
                <a:latin typeface="Montserrat" panose="00000500000000000000" pitchFamily="2" charset="0"/>
              </a:rPr>
            </a:br>
            <a:r>
              <a:rPr lang="fr-FR" sz="2800" dirty="0">
                <a:latin typeface="Montserrat" panose="00000500000000000000" pitchFamily="2" charset="0"/>
              </a:rPr>
              <a:t>to understand that it is Lola who decides </a:t>
            </a:r>
            <a:br>
              <a:rPr lang="fr-FR" sz="2800" dirty="0">
                <a:latin typeface="Montserrat" panose="00000500000000000000" pitchFamily="2" charset="0"/>
              </a:rPr>
            </a:br>
            <a:r>
              <a:rPr lang="fr-FR" sz="2800" dirty="0">
                <a:latin typeface="Montserrat" panose="00000500000000000000" pitchFamily="2" charset="0"/>
              </a:rPr>
              <a:t>and that one can neither choose the object nor where to put it.</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46</a:t>
            </a:fld>
            <a:endParaRPr lang="fr-FR"/>
          </a:p>
        </p:txBody>
      </p:sp>
    </p:spTree>
    <p:extLst>
      <p:ext uri="{BB962C8B-B14F-4D97-AF65-F5344CB8AC3E}">
        <p14:creationId xmlns:p14="http://schemas.microsoft.com/office/powerpoint/2010/main" val="3482447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of adaptation to the speed, path and direction of the avatar that the child must follow. </a:t>
            </a:r>
            <a:endParaRPr dirty="0"/>
          </a:p>
        </p:txBody>
      </p:sp>
      <p:sp>
        <p:nvSpPr>
          <p:cNvPr id="254" name="Google Shape;254;p39"/>
          <p:cNvSpPr txBox="1">
            <a:spLocks noGrp="1"/>
          </p:cNvSpPr>
          <p:nvPr>
            <p:ph type="body" idx="1"/>
          </p:nvPr>
        </p:nvSpPr>
        <p:spPr>
          <a:xfrm>
            <a:off x="443306" y="2438400"/>
            <a:ext cx="12118187" cy="5945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B) Follow Lola at </a:t>
            </a:r>
            <a:r>
              <a:rPr lang="fr-FR" sz="2800" b="1" u="sng" dirty="0">
                <a:latin typeface="Montserrat" panose="00000500000000000000" pitchFamily="2" charset="0"/>
              </a:rPr>
              <a:t>high speed</a:t>
            </a:r>
          </a:p>
          <a:p>
            <a:pPr marL="1107430" lvl="1" indent="-457200" algn="l" rtl="0">
              <a:spcBef>
                <a:spcPts val="600"/>
              </a:spcBef>
            </a:pPr>
            <a:r>
              <a:rPr lang="fr-FR" sz="2800" dirty="0">
                <a:latin typeface="Montserrat" panose="00000500000000000000" pitchFamily="2" charset="0"/>
              </a:rPr>
              <a:t>The fast speed is chosen by the adult who controls the experience with the box. </a:t>
            </a:r>
          </a:p>
          <a:p>
            <a:pPr marL="1107430" lvl="1" indent="-457200" algn="l" rtl="0">
              <a:spcBef>
                <a:spcPts val="600"/>
              </a:spcBef>
            </a:pPr>
            <a:r>
              <a:rPr lang="fr-FR" sz="2800" dirty="0">
                <a:latin typeface="Montserrat" panose="00000500000000000000" pitchFamily="2" charset="0"/>
              </a:rPr>
              <a:t>It must be sufficiently different from the optimal speed for the child to feel it and be forced to hurry. </a:t>
            </a:r>
          </a:p>
          <a:p>
            <a:pPr marL="1107430" lvl="1" indent="-457200" algn="l" rtl="0">
              <a:spcBef>
                <a:spcPts val="600"/>
              </a:spcBef>
            </a:pPr>
            <a:r>
              <a:rPr lang="fr-FR" sz="2800" dirty="0">
                <a:latin typeface="Montserrat" panose="00000500000000000000" pitchFamily="2" charset="0"/>
              </a:rPr>
              <a:t>Going fast and keeping his object in contact with the virtual object requires the child to pay a lot of attention to the movement of the virtual object.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47</a:t>
            </a:fld>
            <a:endParaRPr lang="fr-FR"/>
          </a:p>
        </p:txBody>
      </p:sp>
    </p:spTree>
    <p:extLst>
      <p:ext uri="{BB962C8B-B14F-4D97-AF65-F5344CB8AC3E}">
        <p14:creationId xmlns:p14="http://schemas.microsoft.com/office/powerpoint/2010/main" val="90702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43307" y="590566"/>
            <a:ext cx="12118187" cy="1085867"/>
          </a:xfrm>
          <a:prstGeom prst="rect">
            <a:avLst/>
          </a:prstGeom>
        </p:spPr>
        <p:txBody>
          <a:bodyPr spcFirstLastPara="1" wrap="square" lIns="130027" tIns="130027" rIns="130027" bIns="130027" anchor="t" anchorCtr="0">
            <a:noAutofit/>
          </a:bodyPr>
          <a:lstStyle/>
          <a:p>
            <a:pPr algn="l" rtl="0"/>
            <a:r>
              <a:rPr lang="fr-FR" dirty="0"/>
              <a:t>3) Phase of adaptation to the speed, path and direction of the avatar that the child must follow. </a:t>
            </a:r>
            <a:endParaRPr dirty="0"/>
          </a:p>
        </p:txBody>
      </p:sp>
      <p:sp>
        <p:nvSpPr>
          <p:cNvPr id="254" name="Google Shape;254;p39"/>
          <p:cNvSpPr txBox="1">
            <a:spLocks noGrp="1"/>
          </p:cNvSpPr>
          <p:nvPr>
            <p:ph type="body" idx="1"/>
          </p:nvPr>
        </p:nvSpPr>
        <p:spPr>
          <a:xfrm>
            <a:off x="443306" y="2057400"/>
            <a:ext cx="12118187" cy="6326107"/>
          </a:xfrm>
          <a:prstGeom prst="rect">
            <a:avLst/>
          </a:prstGeom>
        </p:spPr>
        <p:txBody>
          <a:bodyPr spcFirstLastPara="1" wrap="square" lIns="130027" tIns="130027" rIns="130027" bIns="130027" anchor="t" anchorCtr="0">
            <a:noAutofit/>
          </a:bodyPr>
          <a:lstStyle/>
          <a:p>
            <a:pPr marL="457200" indent="-457200" algn="l" rtl="0">
              <a:spcBef>
                <a:spcPts val="600"/>
              </a:spcBef>
            </a:pPr>
            <a:r>
              <a:rPr lang="fr-FR" sz="2800" u="sng" dirty="0">
                <a:latin typeface="Montserrat" panose="00000500000000000000" pitchFamily="2" charset="0"/>
              </a:rPr>
              <a:t>C) Follow Lola in </a:t>
            </a:r>
            <a:r>
              <a:rPr lang="fr-FR" sz="2800" b="1" u="sng" dirty="0">
                <a:latin typeface="Montserrat" panose="00000500000000000000" pitchFamily="2" charset="0"/>
              </a:rPr>
              <a:t>slow speed</a:t>
            </a:r>
          </a:p>
          <a:p>
            <a:pPr marL="457200" indent="-457200" algn="l" rtl="0">
              <a:spcBef>
                <a:spcPts val="600"/>
              </a:spcBef>
            </a:pPr>
            <a:endParaRPr lang="fr-FR" sz="2800" b="1" u="sng" dirty="0">
              <a:latin typeface="Montserrat" panose="00000500000000000000" pitchFamily="2" charset="0"/>
            </a:endParaRPr>
          </a:p>
          <a:p>
            <a:pPr marL="1107430" lvl="1" indent="-457200" algn="l" rtl="0">
              <a:spcBef>
                <a:spcPts val="600"/>
              </a:spcBef>
            </a:pPr>
            <a:r>
              <a:rPr lang="fr-FR" sz="2400" dirty="0">
                <a:latin typeface="Montserrat" panose="00000500000000000000" pitchFamily="2" charset="0"/>
              </a:rPr>
              <a:t>The slow speed is chosen according to the child's optimal speed so that the child clearly feels the need to slow down. </a:t>
            </a:r>
          </a:p>
          <a:p>
            <a:pPr marL="650230" lvl="1" indent="0" algn="l" rtl="0">
              <a:spcBef>
                <a:spcPts val="600"/>
              </a:spcBef>
              <a:buNone/>
            </a:pPr>
            <a:r>
              <a:rPr lang="fr-FR" sz="2400" dirty="0">
                <a:latin typeface="Montserrat" panose="00000500000000000000" pitchFamily="2" charset="0"/>
              </a:rPr>
              <a:t>=&gt; Most difficult synchronization : </a:t>
            </a:r>
          </a:p>
          <a:p>
            <a:pPr marL="1107430" lvl="1" indent="-457200" algn="l" rtl="0">
              <a:spcBef>
                <a:spcPts val="600"/>
              </a:spcBef>
            </a:pPr>
            <a:r>
              <a:rPr lang="fr-FR" sz="2400" dirty="0">
                <a:latin typeface="Montserrat" panose="00000500000000000000" pitchFamily="2" charset="0"/>
              </a:rPr>
              <a:t>the slowness multiplies the problems of resistance to gravity. </a:t>
            </a:r>
          </a:p>
          <a:p>
            <a:pPr marL="1107430" lvl="1" indent="-457200" algn="l" rtl="0">
              <a:spcBef>
                <a:spcPts val="600"/>
              </a:spcBef>
            </a:pPr>
            <a:r>
              <a:rPr lang="fr-FR" sz="2400" dirty="0">
                <a:latin typeface="Montserrat" panose="00000500000000000000" pitchFamily="2" charset="0"/>
              </a:rPr>
              <a:t>The slower you have to raise the box, the longer and more persistent the effort. </a:t>
            </a:r>
          </a:p>
          <a:p>
            <a:pPr marL="1107430" lvl="1" indent="-457200" algn="l" rtl="0">
              <a:spcBef>
                <a:spcPts val="600"/>
              </a:spcBef>
            </a:pPr>
            <a:r>
              <a:rPr lang="fr-FR" sz="2400" dirty="0">
                <a:latin typeface="Montserrat" panose="00000500000000000000" pitchFamily="2" charset="0"/>
              </a:rPr>
              <a:t>To get there, you have to brace yourself, tighten your body, spread your legs to find a better balance, sometimes even get on your knees. </a:t>
            </a:r>
          </a:p>
          <a:p>
            <a:pPr marL="1107430" lvl="1" indent="-457200" algn="l" rtl="0">
              <a:spcBef>
                <a:spcPts val="600"/>
              </a:spcBef>
            </a:pPr>
            <a:r>
              <a:rPr lang="fr-FR" sz="2400" dirty="0">
                <a:latin typeface="Montserrat" panose="00000500000000000000" pitchFamily="2" charset="0"/>
              </a:rPr>
              <a:t>Each child will do it in a different way. </a:t>
            </a:r>
            <a:br>
              <a:rPr lang="fr-FR" sz="2400" dirty="0">
                <a:latin typeface="Montserrat" panose="00000500000000000000" pitchFamily="2" charset="0"/>
              </a:rPr>
            </a:br>
            <a:r>
              <a:rPr lang="fr-FR" sz="2400" dirty="0">
                <a:latin typeface="Montserrat" panose="00000500000000000000" pitchFamily="2" charset="0"/>
              </a:rPr>
              <a:t>It's up to you to guide them to find the right way to succeed: 'you can spread your legs; you can get on your knees, it will be easier'. </a:t>
            </a:r>
          </a:p>
        </p:txBody>
      </p:sp>
      <p:sp>
        <p:nvSpPr>
          <p:cNvPr id="2" name="Espace réservé du numéro de diapositive 1">
            <a:extLst>
              <a:ext uri="{FF2B5EF4-FFF2-40B4-BE49-F238E27FC236}">
                <a16:creationId xmlns:a16="http://schemas.microsoft.com/office/drawing/2014/main" id="{D56839C3-B6C5-4C31-B88A-ADCC73EE8160}"/>
              </a:ext>
            </a:extLst>
          </p:cNvPr>
          <p:cNvSpPr>
            <a:spLocks noGrp="1"/>
          </p:cNvSpPr>
          <p:nvPr>
            <p:ph type="sldNum" idx="12"/>
          </p:nvPr>
        </p:nvSpPr>
        <p:spPr/>
        <p:txBody>
          <a:bodyPr/>
          <a:lstStyle/>
          <a:p>
            <a:fld id="{00000000-1234-1234-1234-123412341234}" type="slidenum">
              <a:rPr lang="fr-FR" smtClean="0"/>
              <a:pPr/>
              <a:t>48</a:t>
            </a:fld>
            <a:endParaRPr lang="fr-FR"/>
          </a:p>
        </p:txBody>
      </p:sp>
    </p:spTree>
    <p:extLst>
      <p:ext uri="{BB962C8B-B14F-4D97-AF65-F5344CB8AC3E}">
        <p14:creationId xmlns:p14="http://schemas.microsoft.com/office/powerpoint/2010/main" val="1461168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E69A5-8C59-4636-A76C-C789E1A701A1}"/>
              </a:ext>
            </a:extLst>
          </p:cNvPr>
          <p:cNvSpPr>
            <a:spLocks noGrp="1"/>
          </p:cNvSpPr>
          <p:nvPr>
            <p:ph type="title"/>
          </p:nvPr>
        </p:nvSpPr>
        <p:spPr/>
        <p:txBody>
          <a:bodyPr/>
          <a:lstStyle/>
          <a:p>
            <a:r>
              <a:rPr lang="fr-FR" dirty="0"/>
              <a:t>3) Phase of adaptation to the speed, path and direction of the avatar that the child must follow.</a:t>
            </a:r>
          </a:p>
        </p:txBody>
      </p:sp>
      <p:sp>
        <p:nvSpPr>
          <p:cNvPr id="3" name="Espace réservé du texte 2">
            <a:extLst>
              <a:ext uri="{FF2B5EF4-FFF2-40B4-BE49-F238E27FC236}">
                <a16:creationId xmlns:a16="http://schemas.microsoft.com/office/drawing/2014/main" id="{ED05FE68-E52F-4628-9087-4EFAD45468DF}"/>
              </a:ext>
            </a:extLst>
          </p:cNvPr>
          <p:cNvSpPr>
            <a:spLocks noGrp="1"/>
          </p:cNvSpPr>
          <p:nvPr>
            <p:ph type="body" idx="1"/>
          </p:nvPr>
        </p:nvSpPr>
        <p:spPr/>
        <p:txBody>
          <a:bodyPr/>
          <a:lstStyle/>
          <a:p>
            <a:pPr marL="1107430" lvl="1" indent="-457200" algn="l" rtl="0">
              <a:spcBef>
                <a:spcPts val="600"/>
              </a:spcBef>
            </a:pPr>
            <a:endParaRPr lang="fr-FR" sz="1800" dirty="0">
              <a:latin typeface="Montserrat" panose="00000500000000000000" pitchFamily="2" charset="0"/>
            </a:endParaRPr>
          </a:p>
          <a:p>
            <a:pPr marL="1107430" lvl="1" indent="-457200" algn="l" rtl="0">
              <a:spcBef>
                <a:spcPts val="600"/>
              </a:spcBef>
            </a:pPr>
            <a:r>
              <a:rPr lang="fr-FR" sz="2800" u="sng" dirty="0">
                <a:latin typeface="Montserrat" panose="00000500000000000000" pitchFamily="2" charset="0"/>
              </a:rPr>
              <a:t>C) Follow Lola in </a:t>
            </a:r>
            <a:r>
              <a:rPr lang="fr-FR" sz="2800" b="1" u="sng" dirty="0">
                <a:latin typeface="Montserrat" panose="00000500000000000000" pitchFamily="2" charset="0"/>
              </a:rPr>
              <a:t>slow speed </a:t>
            </a:r>
            <a:r>
              <a:rPr lang="fr-FR" sz="2800" dirty="0">
                <a:latin typeface="Montserrat" panose="00000500000000000000" pitchFamily="2" charset="0"/>
              </a:rPr>
              <a:t>(continued)</a:t>
            </a:r>
          </a:p>
          <a:p>
            <a:pPr marL="1107430" lvl="1" indent="-457200" algn="l" rtl="0">
              <a:spcBef>
                <a:spcPts val="600"/>
              </a:spcBef>
            </a:pPr>
            <a:endParaRPr lang="fr-FR" sz="2800" dirty="0">
              <a:latin typeface="Montserrat" panose="00000500000000000000" pitchFamily="2" charset="0"/>
            </a:endParaRPr>
          </a:p>
          <a:p>
            <a:pPr marL="1107430" lvl="1" indent="-457200" algn="l" rtl="0">
              <a:spcBef>
                <a:spcPts val="600"/>
              </a:spcBef>
            </a:pPr>
            <a:endParaRPr lang="fr-FR" sz="1800" dirty="0">
              <a:latin typeface="Montserrat" panose="00000500000000000000" pitchFamily="2" charset="0"/>
            </a:endParaRPr>
          </a:p>
          <a:p>
            <a:pPr marL="1107430" lvl="1" indent="-457200" algn="l" rtl="0">
              <a:spcBef>
                <a:spcPts val="600"/>
              </a:spcBef>
            </a:pPr>
            <a:r>
              <a:rPr lang="fr-FR" sz="3200" dirty="0">
                <a:latin typeface="Montserrat" panose="00000500000000000000" pitchFamily="2" charset="0"/>
              </a:rPr>
              <a:t>You can mime, but never forget that everyone has their own balance and motor skills. </a:t>
            </a:r>
          </a:p>
          <a:p>
            <a:pPr marL="1107430" lvl="1" indent="-457200" algn="l" rtl="0">
              <a:spcBef>
                <a:spcPts val="600"/>
              </a:spcBef>
            </a:pPr>
            <a:r>
              <a:rPr lang="fr-FR" sz="3200" dirty="0">
                <a:latin typeface="Montserrat" panose="00000500000000000000" pitchFamily="2" charset="0"/>
              </a:rPr>
              <a:t>It is useless to want the child to do exactly as you do because he doesn't have the same body, the same tone, the same capacity for resistance. </a:t>
            </a:r>
          </a:p>
          <a:p>
            <a:pPr marL="1107430" lvl="1" indent="-457200" algn="l" rtl="0">
              <a:spcBef>
                <a:spcPts val="600"/>
              </a:spcBef>
            </a:pPr>
            <a:r>
              <a:rPr lang="fr-FR" sz="3200" dirty="0">
                <a:latin typeface="Montserrat" panose="00000500000000000000" pitchFamily="2" charset="0"/>
              </a:rPr>
              <a:t>So 'look how I do it' is not the best formula unless you propose several postures between which the child can find the one that suits him</a:t>
            </a:r>
            <a:r>
              <a:rPr lang="fr-FR" sz="2400" dirty="0">
                <a:latin typeface="Montserrat" panose="00000500000000000000" pitchFamily="2" charset="0"/>
              </a:rPr>
              <a:t>.</a:t>
            </a:r>
          </a:p>
          <a:p>
            <a:pPr marL="162558" indent="0">
              <a:buNone/>
            </a:pPr>
            <a:endParaRPr lang="fr-FR" dirty="0"/>
          </a:p>
        </p:txBody>
      </p:sp>
      <p:sp>
        <p:nvSpPr>
          <p:cNvPr id="4" name="Espace réservé du numéro de diapositive 3">
            <a:extLst>
              <a:ext uri="{FF2B5EF4-FFF2-40B4-BE49-F238E27FC236}">
                <a16:creationId xmlns:a16="http://schemas.microsoft.com/office/drawing/2014/main" id="{F51659F8-7B60-45E5-9046-01B8852439DE}"/>
              </a:ext>
            </a:extLst>
          </p:cNvPr>
          <p:cNvSpPr>
            <a:spLocks noGrp="1"/>
          </p:cNvSpPr>
          <p:nvPr>
            <p:ph type="sldNum" idx="12"/>
          </p:nvPr>
        </p:nvSpPr>
        <p:spPr/>
        <p:txBody>
          <a:bodyPr/>
          <a:lstStyle/>
          <a:p>
            <a:fld id="{00000000-1234-1234-1234-123412341234}" type="slidenum">
              <a:rPr lang="fr-FR" smtClean="0"/>
              <a:pPr/>
              <a:t>49</a:t>
            </a:fld>
            <a:endParaRPr lang="fr-FR"/>
          </a:p>
        </p:txBody>
      </p:sp>
    </p:spTree>
    <p:extLst>
      <p:ext uri="{BB962C8B-B14F-4D97-AF65-F5344CB8AC3E}">
        <p14:creationId xmlns:p14="http://schemas.microsoft.com/office/powerpoint/2010/main" val="427528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ctr" rtl="0"/>
            <a:r>
              <a:rPr lang="fr-FR" dirty="0"/>
              <a:t>The MIMETIC project was carried out by</a:t>
            </a:r>
            <a:br>
              <a:rPr lang="fr-FR" dirty="0"/>
            </a:br>
            <a:endParaRPr dirty="0"/>
          </a:p>
        </p:txBody>
      </p:sp>
      <p:sp>
        <p:nvSpPr>
          <p:cNvPr id="82" name="Google Shape;82;p16"/>
          <p:cNvSpPr txBox="1">
            <a:spLocks noGrp="1"/>
          </p:cNvSpPr>
          <p:nvPr>
            <p:ph type="body" idx="1"/>
          </p:nvPr>
        </p:nvSpPr>
        <p:spPr>
          <a:xfrm>
            <a:off x="443307" y="2185433"/>
            <a:ext cx="5574339" cy="6478507"/>
          </a:xfrm>
          <a:prstGeom prst="rect">
            <a:avLst/>
          </a:prstGeom>
        </p:spPr>
        <p:txBody>
          <a:bodyPr spcFirstLastPara="1" wrap="square" lIns="130027" tIns="130027" rIns="130027" bIns="130027" anchor="t" anchorCtr="0">
            <a:noAutofit/>
          </a:bodyPr>
          <a:lstStyle/>
          <a:p>
            <a:pPr marL="0" indent="0" algn="just" rtl="0">
              <a:buClr>
                <a:schemeClr val="dk1"/>
              </a:buClr>
              <a:buSzPts val="1100"/>
              <a:buNone/>
            </a:pPr>
            <a:endParaRPr lang="fr-FR" sz="3413" dirty="0">
              <a:latin typeface="Montserrat" panose="00000500000000000000" pitchFamily="2" charset="0"/>
            </a:endParaRPr>
          </a:p>
          <a:p>
            <a:pPr marL="0" indent="0" algn="just" rtl="0">
              <a:buClr>
                <a:schemeClr val="dk1"/>
              </a:buClr>
              <a:buSzPts val="1100"/>
              <a:buNone/>
            </a:pPr>
            <a:endParaRPr lang="fr-FR" sz="3413" dirty="0">
              <a:latin typeface="Montserrat" panose="00000500000000000000" pitchFamily="2" charset="0"/>
            </a:endParaRPr>
          </a:p>
          <a:p>
            <a:pPr marL="0" indent="0" algn="ctr" rtl="0">
              <a:buClr>
                <a:schemeClr val="dk1"/>
              </a:buClr>
              <a:buSzPts val="1100"/>
              <a:buNone/>
            </a:pPr>
            <a:r>
              <a:rPr lang="fr-FR" sz="3413" dirty="0">
                <a:latin typeface="Montserrat" panose="00000500000000000000" pitchFamily="2" charset="0"/>
              </a:rPr>
              <a:t>TEDyBEAR Center Paris-Est</a:t>
            </a:r>
          </a:p>
          <a:p>
            <a:pPr marL="0" indent="0" algn="ctr" rtl="0">
              <a:buClr>
                <a:schemeClr val="dk1"/>
              </a:buClr>
              <a:buSzPts val="1100"/>
              <a:buNone/>
            </a:pPr>
            <a:endParaRPr lang="fr-FR" sz="3413" dirty="0">
              <a:latin typeface="Montserrat" panose="00000500000000000000" pitchFamily="2" charset="0"/>
            </a:endParaRPr>
          </a:p>
          <a:p>
            <a:pPr marL="0" indent="0" algn="ctr" rtl="0">
              <a:buClr>
                <a:schemeClr val="dk1"/>
              </a:buClr>
              <a:buSzPts val="1100"/>
              <a:buNone/>
            </a:pPr>
            <a:r>
              <a:rPr lang="fr-FR" sz="3413" dirty="0">
                <a:latin typeface="Montserrat" panose="00000500000000000000" pitchFamily="2" charset="0"/>
              </a:rPr>
              <a:t>Jacqueline NADEL</a:t>
            </a:r>
          </a:p>
          <a:p>
            <a:pPr marL="0" indent="0" algn="ctr" rtl="0">
              <a:buClr>
                <a:schemeClr val="dk1"/>
              </a:buClr>
              <a:buSzPts val="1100"/>
              <a:buNone/>
            </a:pPr>
            <a:r>
              <a:rPr lang="fr-FR" sz="3413" dirty="0">
                <a:latin typeface="Montserrat" panose="00000500000000000000" pitchFamily="2" charset="0"/>
              </a:rPr>
              <a:t>Justin MALLERET</a:t>
            </a:r>
          </a:p>
          <a:p>
            <a:pPr marL="0" indent="0" algn="ctr" rtl="0">
              <a:buClr>
                <a:schemeClr val="dk1"/>
              </a:buClr>
              <a:buSzPts val="1100"/>
              <a:buNone/>
            </a:pPr>
            <a:r>
              <a:rPr lang="fr-FR" sz="3413" dirty="0">
                <a:latin typeface="Montserrat" panose="00000500000000000000" pitchFamily="2" charset="0"/>
              </a:rPr>
              <a:t> Aurélie CHERRIER</a:t>
            </a:r>
            <a:endParaRPr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ACE57819-6F89-46FC-8640-FA7A9D645237}"/>
              </a:ext>
            </a:extLst>
          </p:cNvPr>
          <p:cNvSpPr>
            <a:spLocks noGrp="1"/>
          </p:cNvSpPr>
          <p:nvPr>
            <p:ph type="sldNum" idx="12"/>
          </p:nvPr>
        </p:nvSpPr>
        <p:spPr/>
        <p:txBody>
          <a:bodyPr/>
          <a:lstStyle/>
          <a:p>
            <a:fld id="{00000000-1234-1234-1234-123412341234}" type="slidenum">
              <a:rPr lang="fr-FR" smtClean="0"/>
              <a:pPr/>
              <a:t>5</a:t>
            </a:fld>
            <a:endParaRPr lang="fr-FR"/>
          </a:p>
        </p:txBody>
      </p:sp>
      <p:grpSp>
        <p:nvGrpSpPr>
          <p:cNvPr id="3" name="Groupe 2">
            <a:extLst>
              <a:ext uri="{FF2B5EF4-FFF2-40B4-BE49-F238E27FC236}">
                <a16:creationId xmlns:a16="http://schemas.microsoft.com/office/drawing/2014/main" id="{BE4F2C2B-EC3A-4126-889B-1D260E004B2D}"/>
              </a:ext>
            </a:extLst>
          </p:cNvPr>
          <p:cNvGrpSpPr/>
          <p:nvPr/>
        </p:nvGrpSpPr>
        <p:grpSpPr>
          <a:xfrm>
            <a:off x="7463965" y="7680908"/>
            <a:ext cx="3524605" cy="1386892"/>
            <a:chOff x="2312439" y="8624644"/>
            <a:chExt cx="1878560" cy="739192"/>
          </a:xfrm>
        </p:grpSpPr>
        <p:grpSp>
          <p:nvGrpSpPr>
            <p:cNvPr id="9" name="object 12">
              <a:extLst>
                <a:ext uri="{FF2B5EF4-FFF2-40B4-BE49-F238E27FC236}">
                  <a16:creationId xmlns:a16="http://schemas.microsoft.com/office/drawing/2014/main" id="{6E04D244-EB47-4F36-954C-C18D4F343DB8}"/>
                </a:ext>
              </a:extLst>
            </p:cNvPr>
            <p:cNvGrpSpPr/>
            <p:nvPr/>
          </p:nvGrpSpPr>
          <p:grpSpPr>
            <a:xfrm>
              <a:off x="2312439" y="8830898"/>
              <a:ext cx="879475" cy="423545"/>
              <a:chOff x="2312439" y="8830898"/>
              <a:chExt cx="879475" cy="423545"/>
            </a:xfrm>
          </p:grpSpPr>
          <p:sp>
            <p:nvSpPr>
              <p:cNvPr id="10" name="object 13">
                <a:extLst>
                  <a:ext uri="{FF2B5EF4-FFF2-40B4-BE49-F238E27FC236}">
                    <a16:creationId xmlns:a16="http://schemas.microsoft.com/office/drawing/2014/main" id="{9BE4CFDC-B653-47A3-BA12-E939693A17AE}"/>
                  </a:ext>
                </a:extLst>
              </p:cNvPr>
              <p:cNvSpPr/>
              <p:nvPr/>
            </p:nvSpPr>
            <p:spPr>
              <a:xfrm>
                <a:off x="2312439" y="8961134"/>
                <a:ext cx="328930" cy="293370"/>
              </a:xfrm>
              <a:custGeom>
                <a:avLst/>
                <a:gdLst/>
                <a:ahLst/>
                <a:cxnLst/>
                <a:rect l="l" t="t" r="r" b="b"/>
                <a:pathLst>
                  <a:path w="328930" h="293370">
                    <a:moveTo>
                      <a:pt x="7002" y="0"/>
                    </a:moveTo>
                    <a:lnTo>
                      <a:pt x="4208" y="190"/>
                    </a:lnTo>
                    <a:lnTo>
                      <a:pt x="563" y="3619"/>
                    </a:lnTo>
                    <a:lnTo>
                      <a:pt x="0" y="48349"/>
                    </a:lnTo>
                    <a:lnTo>
                      <a:pt x="9688" y="94308"/>
                    </a:lnTo>
                    <a:lnTo>
                      <a:pt x="29184" y="139751"/>
                    </a:lnTo>
                    <a:lnTo>
                      <a:pt x="58045" y="182934"/>
                    </a:lnTo>
                    <a:lnTo>
                      <a:pt x="95825" y="222110"/>
                    </a:lnTo>
                    <a:lnTo>
                      <a:pt x="139877" y="254071"/>
                    </a:lnTo>
                    <a:lnTo>
                      <a:pt x="186655" y="276640"/>
                    </a:lnTo>
                    <a:lnTo>
                      <a:pt x="234369" y="289622"/>
                    </a:lnTo>
                    <a:lnTo>
                      <a:pt x="281232" y="292821"/>
                    </a:lnTo>
                    <a:lnTo>
                      <a:pt x="325454" y="286042"/>
                    </a:lnTo>
                    <a:lnTo>
                      <a:pt x="328337" y="281965"/>
                    </a:lnTo>
                    <a:lnTo>
                      <a:pt x="328146" y="279146"/>
                    </a:lnTo>
                    <a:lnTo>
                      <a:pt x="324387" y="275894"/>
                    </a:lnTo>
                    <a:lnTo>
                      <a:pt x="281960" y="274599"/>
                    </a:lnTo>
                    <a:lnTo>
                      <a:pt x="240157" y="266545"/>
                    </a:lnTo>
                    <a:lnTo>
                      <a:pt x="198863" y="251284"/>
                    </a:lnTo>
                    <a:lnTo>
                      <a:pt x="157962" y="228371"/>
                    </a:lnTo>
                    <a:lnTo>
                      <a:pt x="117339" y="197358"/>
                    </a:lnTo>
                    <a:lnTo>
                      <a:pt x="80976" y="161448"/>
                    </a:lnTo>
                    <a:lnTo>
                      <a:pt x="52596" y="124137"/>
                    </a:lnTo>
                    <a:lnTo>
                      <a:pt x="31740" y="85372"/>
                    </a:lnTo>
                    <a:lnTo>
                      <a:pt x="17948" y="45099"/>
                    </a:lnTo>
                    <a:lnTo>
                      <a:pt x="10761" y="3263"/>
                    </a:lnTo>
                    <a:lnTo>
                      <a:pt x="7002" y="0"/>
                    </a:lnTo>
                    <a:close/>
                  </a:path>
                </a:pathLst>
              </a:custGeom>
              <a:solidFill>
                <a:srgbClr val="D89923"/>
              </a:solidFill>
            </p:spPr>
            <p:txBody>
              <a:bodyPr wrap="square" lIns="0" tIns="0" rIns="0" bIns="0" rtlCol="0"/>
              <a:lstStyle/>
              <a:p>
                <a:endParaRPr/>
              </a:p>
            </p:txBody>
          </p:sp>
          <p:sp>
            <p:nvSpPr>
              <p:cNvPr id="11" name="object 14">
                <a:extLst>
                  <a:ext uri="{FF2B5EF4-FFF2-40B4-BE49-F238E27FC236}">
                    <a16:creationId xmlns:a16="http://schemas.microsoft.com/office/drawing/2014/main" id="{21F7EAB6-6705-4B39-8992-267EB8099D17}"/>
                  </a:ext>
                </a:extLst>
              </p:cNvPr>
              <p:cNvSpPr/>
              <p:nvPr/>
            </p:nvSpPr>
            <p:spPr>
              <a:xfrm>
                <a:off x="2461001" y="8850280"/>
                <a:ext cx="159918" cy="172034"/>
              </a:xfrm>
              <a:prstGeom prst="rect">
                <a:avLst/>
              </a:prstGeom>
              <a:blipFill>
                <a:blip r:embed="rId3" cstate="print"/>
                <a:stretch>
                  <a:fillRect/>
                </a:stretch>
              </a:blipFill>
            </p:spPr>
            <p:txBody>
              <a:bodyPr wrap="square" lIns="0" tIns="0" rIns="0" bIns="0" rtlCol="0"/>
              <a:lstStyle/>
              <a:p>
                <a:endParaRPr/>
              </a:p>
            </p:txBody>
          </p:sp>
          <p:sp>
            <p:nvSpPr>
              <p:cNvPr id="12" name="object 15">
                <a:extLst>
                  <a:ext uri="{FF2B5EF4-FFF2-40B4-BE49-F238E27FC236}">
                    <a16:creationId xmlns:a16="http://schemas.microsoft.com/office/drawing/2014/main" id="{E4FBC054-2281-46B2-8783-CA999D7B29D6}"/>
                  </a:ext>
                </a:extLst>
              </p:cNvPr>
              <p:cNvSpPr/>
              <p:nvPr/>
            </p:nvSpPr>
            <p:spPr>
              <a:xfrm>
                <a:off x="2651836" y="8886431"/>
                <a:ext cx="313055" cy="135890"/>
              </a:xfrm>
              <a:custGeom>
                <a:avLst/>
                <a:gdLst/>
                <a:ahLst/>
                <a:cxnLst/>
                <a:rect l="l" t="t" r="r" b="b"/>
                <a:pathLst>
                  <a:path w="313055" h="135890">
                    <a:moveTo>
                      <a:pt x="24307" y="5753"/>
                    </a:moveTo>
                    <a:lnTo>
                      <a:pt x="22682" y="2400"/>
                    </a:lnTo>
                    <a:lnTo>
                      <a:pt x="19443" y="1003"/>
                    </a:lnTo>
                    <a:lnTo>
                      <a:pt x="18440" y="342"/>
                    </a:lnTo>
                    <a:lnTo>
                      <a:pt x="15011" y="0"/>
                    </a:lnTo>
                    <a:lnTo>
                      <a:pt x="3048" y="0"/>
                    </a:lnTo>
                    <a:lnTo>
                      <a:pt x="0" y="3683"/>
                    </a:lnTo>
                    <a:lnTo>
                      <a:pt x="0" y="130098"/>
                    </a:lnTo>
                    <a:lnTo>
                      <a:pt x="1587" y="133489"/>
                    </a:lnTo>
                    <a:lnTo>
                      <a:pt x="4762" y="134899"/>
                    </a:lnTo>
                    <a:lnTo>
                      <a:pt x="5765" y="135572"/>
                    </a:lnTo>
                    <a:lnTo>
                      <a:pt x="9220" y="135890"/>
                    </a:lnTo>
                    <a:lnTo>
                      <a:pt x="21259" y="135890"/>
                    </a:lnTo>
                    <a:lnTo>
                      <a:pt x="24307" y="132181"/>
                    </a:lnTo>
                    <a:lnTo>
                      <a:pt x="24307" y="124739"/>
                    </a:lnTo>
                    <a:lnTo>
                      <a:pt x="24307" y="5753"/>
                    </a:lnTo>
                    <a:close/>
                  </a:path>
                  <a:path w="313055" h="135890">
                    <a:moveTo>
                      <a:pt x="312699" y="44640"/>
                    </a:moveTo>
                    <a:lnTo>
                      <a:pt x="308787" y="25298"/>
                    </a:lnTo>
                    <a:lnTo>
                      <a:pt x="297053" y="11480"/>
                    </a:lnTo>
                    <a:lnTo>
                      <a:pt x="277495" y="3200"/>
                    </a:lnTo>
                    <a:lnTo>
                      <a:pt x="250113" y="431"/>
                    </a:lnTo>
                    <a:lnTo>
                      <a:pt x="239318" y="508"/>
                    </a:lnTo>
                    <a:lnTo>
                      <a:pt x="199771" y="5486"/>
                    </a:lnTo>
                    <a:lnTo>
                      <a:pt x="185572" y="12026"/>
                    </a:lnTo>
                    <a:lnTo>
                      <a:pt x="178282" y="8178"/>
                    </a:lnTo>
                    <a:lnTo>
                      <a:pt x="121450" y="431"/>
                    </a:lnTo>
                    <a:lnTo>
                      <a:pt x="93014" y="3200"/>
                    </a:lnTo>
                    <a:lnTo>
                      <a:pt x="72707" y="11480"/>
                    </a:lnTo>
                    <a:lnTo>
                      <a:pt x="60528" y="25298"/>
                    </a:lnTo>
                    <a:lnTo>
                      <a:pt x="56464" y="44640"/>
                    </a:lnTo>
                    <a:lnTo>
                      <a:pt x="56464" y="132181"/>
                    </a:lnTo>
                    <a:lnTo>
                      <a:pt x="60147" y="135890"/>
                    </a:lnTo>
                    <a:lnTo>
                      <a:pt x="74841" y="135890"/>
                    </a:lnTo>
                    <a:lnTo>
                      <a:pt x="79108" y="135572"/>
                    </a:lnTo>
                    <a:lnTo>
                      <a:pt x="80340" y="134899"/>
                    </a:lnTo>
                    <a:lnTo>
                      <a:pt x="84289" y="133489"/>
                    </a:lnTo>
                    <a:lnTo>
                      <a:pt x="86271" y="130098"/>
                    </a:lnTo>
                    <a:lnTo>
                      <a:pt x="86271" y="41529"/>
                    </a:lnTo>
                    <a:lnTo>
                      <a:pt x="88671" y="34366"/>
                    </a:lnTo>
                    <a:lnTo>
                      <a:pt x="95885" y="29248"/>
                    </a:lnTo>
                    <a:lnTo>
                      <a:pt x="107886" y="26174"/>
                    </a:lnTo>
                    <a:lnTo>
                      <a:pt x="124688" y="25146"/>
                    </a:lnTo>
                    <a:lnTo>
                      <a:pt x="133261" y="25539"/>
                    </a:lnTo>
                    <a:lnTo>
                      <a:pt x="150736" y="25577"/>
                    </a:lnTo>
                    <a:lnTo>
                      <a:pt x="157175" y="26568"/>
                    </a:lnTo>
                    <a:lnTo>
                      <a:pt x="166878" y="31369"/>
                    </a:lnTo>
                    <a:lnTo>
                      <a:pt x="169760" y="36791"/>
                    </a:lnTo>
                    <a:lnTo>
                      <a:pt x="169760" y="132181"/>
                    </a:lnTo>
                    <a:lnTo>
                      <a:pt x="173469" y="135890"/>
                    </a:lnTo>
                    <a:lnTo>
                      <a:pt x="188252" y="135890"/>
                    </a:lnTo>
                    <a:lnTo>
                      <a:pt x="192532" y="135572"/>
                    </a:lnTo>
                    <a:lnTo>
                      <a:pt x="193763" y="134899"/>
                    </a:lnTo>
                    <a:lnTo>
                      <a:pt x="197802" y="133489"/>
                    </a:lnTo>
                    <a:lnTo>
                      <a:pt x="199834" y="130098"/>
                    </a:lnTo>
                    <a:lnTo>
                      <a:pt x="199834" y="36220"/>
                    </a:lnTo>
                    <a:lnTo>
                      <a:pt x="204266" y="30467"/>
                    </a:lnTo>
                    <a:lnTo>
                      <a:pt x="217068" y="26606"/>
                    </a:lnTo>
                    <a:lnTo>
                      <a:pt x="225120" y="25768"/>
                    </a:lnTo>
                    <a:lnTo>
                      <a:pt x="237363" y="25196"/>
                    </a:lnTo>
                    <a:lnTo>
                      <a:pt x="244754" y="25146"/>
                    </a:lnTo>
                    <a:lnTo>
                      <a:pt x="261378" y="26149"/>
                    </a:lnTo>
                    <a:lnTo>
                      <a:pt x="273253" y="29171"/>
                    </a:lnTo>
                    <a:lnTo>
                      <a:pt x="280377" y="34201"/>
                    </a:lnTo>
                    <a:lnTo>
                      <a:pt x="282752" y="41249"/>
                    </a:lnTo>
                    <a:lnTo>
                      <a:pt x="282752" y="130098"/>
                    </a:lnTo>
                    <a:lnTo>
                      <a:pt x="284784" y="133489"/>
                    </a:lnTo>
                    <a:lnTo>
                      <a:pt x="288836" y="134899"/>
                    </a:lnTo>
                    <a:lnTo>
                      <a:pt x="290055" y="135572"/>
                    </a:lnTo>
                    <a:lnTo>
                      <a:pt x="294347" y="135890"/>
                    </a:lnTo>
                    <a:lnTo>
                      <a:pt x="309029" y="135890"/>
                    </a:lnTo>
                    <a:lnTo>
                      <a:pt x="312699" y="132181"/>
                    </a:lnTo>
                    <a:lnTo>
                      <a:pt x="312699" y="124739"/>
                    </a:lnTo>
                    <a:lnTo>
                      <a:pt x="312699" y="44640"/>
                    </a:lnTo>
                    <a:close/>
                  </a:path>
                </a:pathLst>
              </a:custGeom>
              <a:solidFill>
                <a:srgbClr val="302163"/>
              </a:solidFill>
            </p:spPr>
            <p:txBody>
              <a:bodyPr wrap="square" lIns="0" tIns="0" rIns="0" bIns="0" rtlCol="0"/>
              <a:lstStyle/>
              <a:p>
                <a:endParaRPr/>
              </a:p>
            </p:txBody>
          </p:sp>
          <p:sp>
            <p:nvSpPr>
              <p:cNvPr id="13" name="object 16">
                <a:extLst>
                  <a:ext uri="{FF2B5EF4-FFF2-40B4-BE49-F238E27FC236}">
                    <a16:creationId xmlns:a16="http://schemas.microsoft.com/office/drawing/2014/main" id="{915846CD-0B17-4955-B982-E7DF7C576BCF}"/>
                  </a:ext>
                </a:extLst>
              </p:cNvPr>
              <p:cNvSpPr/>
              <p:nvPr/>
            </p:nvSpPr>
            <p:spPr>
              <a:xfrm>
                <a:off x="2993686" y="8886856"/>
                <a:ext cx="140588" cy="135458"/>
              </a:xfrm>
              <a:prstGeom prst="rect">
                <a:avLst/>
              </a:prstGeom>
              <a:blipFill>
                <a:blip r:embed="rId4" cstate="print"/>
                <a:stretch>
                  <a:fillRect/>
                </a:stretch>
              </a:blipFill>
            </p:spPr>
            <p:txBody>
              <a:bodyPr wrap="square" lIns="0" tIns="0" rIns="0" bIns="0" rtlCol="0"/>
              <a:lstStyle/>
              <a:p>
                <a:endParaRPr/>
              </a:p>
            </p:txBody>
          </p:sp>
          <p:sp>
            <p:nvSpPr>
              <p:cNvPr id="14" name="object 17">
                <a:extLst>
                  <a:ext uri="{FF2B5EF4-FFF2-40B4-BE49-F238E27FC236}">
                    <a16:creationId xmlns:a16="http://schemas.microsoft.com/office/drawing/2014/main" id="{1A48AA4D-EC1B-47F5-BA84-6000AE5C6AFB}"/>
                  </a:ext>
                </a:extLst>
              </p:cNvPr>
              <p:cNvSpPr/>
              <p:nvPr/>
            </p:nvSpPr>
            <p:spPr>
              <a:xfrm>
                <a:off x="3159036" y="8830907"/>
                <a:ext cx="33020" cy="191770"/>
              </a:xfrm>
              <a:custGeom>
                <a:avLst/>
                <a:gdLst/>
                <a:ahLst/>
                <a:cxnLst/>
                <a:rect l="l" t="t" r="r" b="b"/>
                <a:pathLst>
                  <a:path w="33019" h="191770">
                    <a:moveTo>
                      <a:pt x="27228" y="61277"/>
                    </a:moveTo>
                    <a:lnTo>
                      <a:pt x="25603" y="57924"/>
                    </a:lnTo>
                    <a:lnTo>
                      <a:pt x="22364" y="56527"/>
                    </a:lnTo>
                    <a:lnTo>
                      <a:pt x="21361" y="55867"/>
                    </a:lnTo>
                    <a:lnTo>
                      <a:pt x="17932" y="55524"/>
                    </a:lnTo>
                    <a:lnTo>
                      <a:pt x="5969" y="55524"/>
                    </a:lnTo>
                    <a:lnTo>
                      <a:pt x="2933" y="59207"/>
                    </a:lnTo>
                    <a:lnTo>
                      <a:pt x="2933" y="185623"/>
                    </a:lnTo>
                    <a:lnTo>
                      <a:pt x="4508" y="189014"/>
                    </a:lnTo>
                    <a:lnTo>
                      <a:pt x="7683" y="190423"/>
                    </a:lnTo>
                    <a:lnTo>
                      <a:pt x="8686" y="191096"/>
                    </a:lnTo>
                    <a:lnTo>
                      <a:pt x="12153" y="191414"/>
                    </a:lnTo>
                    <a:lnTo>
                      <a:pt x="24180" y="191414"/>
                    </a:lnTo>
                    <a:lnTo>
                      <a:pt x="27228" y="187706"/>
                    </a:lnTo>
                    <a:lnTo>
                      <a:pt x="27228" y="180263"/>
                    </a:lnTo>
                    <a:lnTo>
                      <a:pt x="27228" y="61277"/>
                    </a:lnTo>
                    <a:close/>
                  </a:path>
                  <a:path w="33019" h="191770">
                    <a:moveTo>
                      <a:pt x="32562" y="7289"/>
                    </a:moveTo>
                    <a:lnTo>
                      <a:pt x="25273" y="0"/>
                    </a:lnTo>
                    <a:lnTo>
                      <a:pt x="7289" y="0"/>
                    </a:lnTo>
                    <a:lnTo>
                      <a:pt x="0" y="7289"/>
                    </a:lnTo>
                    <a:lnTo>
                      <a:pt x="0" y="25247"/>
                    </a:lnTo>
                    <a:lnTo>
                      <a:pt x="7289" y="32537"/>
                    </a:lnTo>
                    <a:lnTo>
                      <a:pt x="16281" y="32537"/>
                    </a:lnTo>
                    <a:lnTo>
                      <a:pt x="25273" y="32537"/>
                    </a:lnTo>
                    <a:lnTo>
                      <a:pt x="32562" y="25247"/>
                    </a:lnTo>
                    <a:lnTo>
                      <a:pt x="32562" y="7289"/>
                    </a:lnTo>
                    <a:close/>
                  </a:path>
                </a:pathLst>
              </a:custGeom>
              <a:solidFill>
                <a:srgbClr val="302163"/>
              </a:solidFill>
            </p:spPr>
            <p:txBody>
              <a:bodyPr wrap="square" lIns="0" tIns="0" rIns="0" bIns="0" rtlCol="0"/>
              <a:lstStyle/>
              <a:p>
                <a:endParaRPr/>
              </a:p>
            </p:txBody>
          </p:sp>
          <p:sp>
            <p:nvSpPr>
              <p:cNvPr id="15" name="object 18">
                <a:extLst>
                  <a:ext uri="{FF2B5EF4-FFF2-40B4-BE49-F238E27FC236}">
                    <a16:creationId xmlns:a16="http://schemas.microsoft.com/office/drawing/2014/main" id="{EFAEDEF0-A562-449D-8640-247B7651C1F3}"/>
                  </a:ext>
                </a:extLst>
              </p:cNvPr>
              <p:cNvSpPr/>
              <p:nvPr/>
            </p:nvSpPr>
            <p:spPr>
              <a:xfrm>
                <a:off x="2651823" y="8886444"/>
                <a:ext cx="24320" cy="10972"/>
              </a:xfrm>
              <a:prstGeom prst="rect">
                <a:avLst/>
              </a:prstGeom>
              <a:blipFill>
                <a:blip r:embed="rId5" cstate="print"/>
                <a:stretch>
                  <a:fillRect/>
                </a:stretch>
              </a:blipFill>
            </p:spPr>
            <p:txBody>
              <a:bodyPr wrap="square" lIns="0" tIns="0" rIns="0" bIns="0" rtlCol="0"/>
              <a:lstStyle/>
              <a:p>
                <a:endParaRPr/>
              </a:p>
            </p:txBody>
          </p:sp>
          <p:sp>
            <p:nvSpPr>
              <p:cNvPr id="16" name="object 19">
                <a:extLst>
                  <a:ext uri="{FF2B5EF4-FFF2-40B4-BE49-F238E27FC236}">
                    <a16:creationId xmlns:a16="http://schemas.microsoft.com/office/drawing/2014/main" id="{F54DFC57-2F49-415E-A4EC-4E86D78836E8}"/>
                  </a:ext>
                </a:extLst>
              </p:cNvPr>
              <p:cNvSpPr/>
              <p:nvPr/>
            </p:nvSpPr>
            <p:spPr>
              <a:xfrm>
                <a:off x="2647922" y="8830898"/>
                <a:ext cx="33020" cy="33020"/>
              </a:xfrm>
              <a:custGeom>
                <a:avLst/>
                <a:gdLst/>
                <a:ahLst/>
                <a:cxnLst/>
                <a:rect l="l" t="t" r="r" b="b"/>
                <a:pathLst>
                  <a:path w="33019" h="33020">
                    <a:moveTo>
                      <a:pt x="25273" y="0"/>
                    </a:moveTo>
                    <a:lnTo>
                      <a:pt x="7289" y="0"/>
                    </a:lnTo>
                    <a:lnTo>
                      <a:pt x="0" y="7289"/>
                    </a:lnTo>
                    <a:lnTo>
                      <a:pt x="0" y="25247"/>
                    </a:lnTo>
                    <a:lnTo>
                      <a:pt x="7289" y="32537"/>
                    </a:lnTo>
                    <a:lnTo>
                      <a:pt x="16281" y="32537"/>
                    </a:lnTo>
                    <a:lnTo>
                      <a:pt x="25273" y="32537"/>
                    </a:lnTo>
                    <a:lnTo>
                      <a:pt x="32562" y="25247"/>
                    </a:lnTo>
                    <a:lnTo>
                      <a:pt x="32562" y="7289"/>
                    </a:lnTo>
                    <a:lnTo>
                      <a:pt x="25273" y="0"/>
                    </a:lnTo>
                    <a:close/>
                  </a:path>
                </a:pathLst>
              </a:custGeom>
              <a:solidFill>
                <a:srgbClr val="302163"/>
              </a:solidFill>
            </p:spPr>
            <p:txBody>
              <a:bodyPr wrap="square" lIns="0" tIns="0" rIns="0" bIns="0" rtlCol="0"/>
              <a:lstStyle/>
              <a:p>
                <a:endParaRPr/>
              </a:p>
            </p:txBody>
          </p:sp>
        </p:grpSp>
        <p:sp>
          <p:nvSpPr>
            <p:cNvPr id="17" name="object 20">
              <a:extLst>
                <a:ext uri="{FF2B5EF4-FFF2-40B4-BE49-F238E27FC236}">
                  <a16:creationId xmlns:a16="http://schemas.microsoft.com/office/drawing/2014/main" id="{CAB9E1EA-E75A-4F84-A15D-930924E36E79}"/>
                </a:ext>
              </a:extLst>
            </p:cNvPr>
            <p:cNvSpPr/>
            <p:nvPr/>
          </p:nvSpPr>
          <p:spPr>
            <a:xfrm>
              <a:off x="3451807" y="8624644"/>
              <a:ext cx="739192" cy="739192"/>
            </a:xfrm>
            <a:prstGeom prst="rect">
              <a:avLst/>
            </a:prstGeom>
            <a:blipFill>
              <a:blip r:embed="rId6" cstate="print"/>
              <a:stretch>
                <a:fillRect/>
              </a:stretch>
            </a:blipFill>
          </p:spPr>
          <p:txBody>
            <a:bodyPr wrap="square" lIns="0" tIns="0" rIns="0" bIns="0" rtlCol="0"/>
            <a:lstStyle/>
            <a:p>
              <a:endParaRPr/>
            </a:p>
          </p:txBody>
        </p:sp>
      </p:grpSp>
      <p:sp>
        <p:nvSpPr>
          <p:cNvPr id="18" name="object 21">
            <a:extLst>
              <a:ext uri="{FF2B5EF4-FFF2-40B4-BE49-F238E27FC236}">
                <a16:creationId xmlns:a16="http://schemas.microsoft.com/office/drawing/2014/main" id="{11A42408-9172-427F-BC39-F801E93398C2}"/>
              </a:ext>
            </a:extLst>
          </p:cNvPr>
          <p:cNvSpPr/>
          <p:nvPr/>
        </p:nvSpPr>
        <p:spPr>
          <a:xfrm>
            <a:off x="873894" y="7135660"/>
            <a:ext cx="1905512" cy="1905000"/>
          </a:xfrm>
          <a:prstGeom prst="rect">
            <a:avLst/>
          </a:prstGeom>
          <a:blipFill>
            <a:blip r:embed="rId7" cstate="print"/>
            <a:stretch>
              <a:fillRect/>
            </a:stretch>
          </a:blipFill>
        </p:spPr>
        <p:txBody>
          <a:bodyPr wrap="square" lIns="0" tIns="0" rIns="0" bIns="0" rtlCol="0"/>
          <a:lstStyle/>
          <a:p>
            <a:endParaRPr/>
          </a:p>
        </p:txBody>
      </p:sp>
      <p:pic>
        <p:nvPicPr>
          <p:cNvPr id="19" name="Image 18">
            <a:extLst>
              <a:ext uri="{FF2B5EF4-FFF2-40B4-BE49-F238E27FC236}">
                <a16:creationId xmlns:a16="http://schemas.microsoft.com/office/drawing/2014/main" id="{53F5872A-92A9-4403-95A1-90E9080DD6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6419" y="7708413"/>
            <a:ext cx="1821566" cy="1403034"/>
          </a:xfrm>
          <a:prstGeom prst="rect">
            <a:avLst/>
          </a:prstGeom>
        </p:spPr>
      </p:pic>
      <p:sp>
        <p:nvSpPr>
          <p:cNvPr id="21" name="Google Shape;82;p16">
            <a:extLst>
              <a:ext uri="{FF2B5EF4-FFF2-40B4-BE49-F238E27FC236}">
                <a16:creationId xmlns:a16="http://schemas.microsoft.com/office/drawing/2014/main" id="{7A8E77A3-483C-4829-8D38-1432901D618B}"/>
              </a:ext>
            </a:extLst>
          </p:cNvPr>
          <p:cNvSpPr txBox="1">
            <a:spLocks/>
          </p:cNvSpPr>
          <p:nvPr/>
        </p:nvSpPr>
        <p:spPr>
          <a:xfrm>
            <a:off x="7347978" y="2128163"/>
            <a:ext cx="5213514" cy="6478507"/>
          </a:xfrm>
          <a:prstGeom prst="rect">
            <a:avLst/>
          </a:prstGeom>
        </p:spPr>
        <p:txBody>
          <a:bodyPr spcFirstLastPara="1" wrap="square" lIns="130027" tIns="130027" rIns="130027" bIns="130027" anchor="t" anchorCtr="0">
            <a:noAutofit/>
          </a:bodyPr>
          <a:lstStyle>
            <a:lvl1pPr marL="650230" lvl="0" indent="-487672">
              <a:spcBef>
                <a:spcPts val="0"/>
              </a:spcBef>
              <a:spcAft>
                <a:spcPts val="0"/>
              </a:spcAft>
              <a:buSzPts val="1800"/>
              <a:buChar char="●"/>
              <a:defRPr b="0" i="0">
                <a:solidFill>
                  <a:schemeClr val="tx1"/>
                </a:solidFill>
                <a:latin typeface="+mn-lt"/>
                <a:ea typeface="+mn-ea"/>
                <a:cs typeface="+mn-cs"/>
              </a:defRPr>
            </a:lvl1pPr>
            <a:lvl2pPr marL="1300460" lvl="1" indent="-451549">
              <a:spcBef>
                <a:spcPts val="2276"/>
              </a:spcBef>
              <a:spcAft>
                <a:spcPts val="0"/>
              </a:spcAft>
              <a:buSzPts val="1400"/>
              <a:buChar char="○"/>
              <a:defRPr>
                <a:latin typeface="+mn-lt"/>
                <a:ea typeface="+mn-ea"/>
                <a:cs typeface="+mn-cs"/>
              </a:defRPr>
            </a:lvl2pPr>
            <a:lvl3pPr marL="1950690" lvl="2" indent="-451549">
              <a:spcBef>
                <a:spcPts val="2276"/>
              </a:spcBef>
              <a:spcAft>
                <a:spcPts val="0"/>
              </a:spcAft>
              <a:buSzPts val="1400"/>
              <a:buChar char="■"/>
              <a:defRPr>
                <a:latin typeface="+mn-lt"/>
                <a:ea typeface="+mn-ea"/>
                <a:cs typeface="+mn-cs"/>
              </a:defRPr>
            </a:lvl3pPr>
            <a:lvl4pPr marL="2600919" lvl="3" indent="-451549">
              <a:spcBef>
                <a:spcPts val="2276"/>
              </a:spcBef>
              <a:spcAft>
                <a:spcPts val="0"/>
              </a:spcAft>
              <a:buSzPts val="1400"/>
              <a:buChar char="●"/>
              <a:defRPr>
                <a:latin typeface="+mn-lt"/>
                <a:ea typeface="+mn-ea"/>
                <a:cs typeface="+mn-cs"/>
              </a:defRPr>
            </a:lvl4pPr>
            <a:lvl5pPr marL="3251149" lvl="4" indent="-451549">
              <a:spcBef>
                <a:spcPts val="2276"/>
              </a:spcBef>
              <a:spcAft>
                <a:spcPts val="0"/>
              </a:spcAft>
              <a:buSzPts val="1400"/>
              <a:buChar char="○"/>
              <a:defRPr>
                <a:latin typeface="+mn-lt"/>
                <a:ea typeface="+mn-ea"/>
                <a:cs typeface="+mn-cs"/>
              </a:defRPr>
            </a:lvl5pPr>
            <a:lvl6pPr marL="3901379" lvl="5" indent="-451549">
              <a:spcBef>
                <a:spcPts val="2276"/>
              </a:spcBef>
              <a:spcAft>
                <a:spcPts val="0"/>
              </a:spcAft>
              <a:buSzPts val="1400"/>
              <a:buChar char="■"/>
              <a:defRPr>
                <a:latin typeface="+mn-lt"/>
                <a:ea typeface="+mn-ea"/>
                <a:cs typeface="+mn-cs"/>
              </a:defRPr>
            </a:lvl6pPr>
            <a:lvl7pPr marL="4551609" lvl="6" indent="-451549">
              <a:spcBef>
                <a:spcPts val="2276"/>
              </a:spcBef>
              <a:spcAft>
                <a:spcPts val="0"/>
              </a:spcAft>
              <a:buSzPts val="1400"/>
              <a:buChar char="●"/>
              <a:defRPr>
                <a:latin typeface="+mn-lt"/>
                <a:ea typeface="+mn-ea"/>
                <a:cs typeface="+mn-cs"/>
              </a:defRPr>
            </a:lvl7pPr>
            <a:lvl8pPr marL="5201839" lvl="7" indent="-451549">
              <a:spcBef>
                <a:spcPts val="2276"/>
              </a:spcBef>
              <a:spcAft>
                <a:spcPts val="0"/>
              </a:spcAft>
              <a:buSzPts val="1400"/>
              <a:buChar char="○"/>
              <a:defRPr>
                <a:latin typeface="+mn-lt"/>
                <a:ea typeface="+mn-ea"/>
                <a:cs typeface="+mn-cs"/>
              </a:defRPr>
            </a:lvl8pPr>
            <a:lvl9pPr marL="5852069" lvl="8" indent="-451549">
              <a:spcBef>
                <a:spcPts val="2276"/>
              </a:spcBef>
              <a:spcAft>
                <a:spcPts val="2276"/>
              </a:spcAft>
              <a:buSzPts val="1400"/>
              <a:buChar char="■"/>
              <a:defRPr>
                <a:latin typeface="+mn-lt"/>
                <a:ea typeface="+mn-ea"/>
                <a:cs typeface="+mn-cs"/>
              </a:defRPr>
            </a:lvl9pPr>
          </a:lstStyle>
          <a:p>
            <a:pPr marL="0" indent="0" algn="ctr" rtl="0">
              <a:buClr>
                <a:schemeClr val="dk1"/>
              </a:buClr>
              <a:buSzPts val="1100"/>
              <a:buFontTx/>
              <a:buNone/>
            </a:pPr>
            <a:endParaRPr lang="fr-FR" sz="3413" kern="0" dirty="0">
              <a:latin typeface="Montserrat" panose="00000500000000000000" pitchFamily="2" charset="0"/>
            </a:endParaRPr>
          </a:p>
          <a:p>
            <a:pPr marL="0" indent="0" algn="ctr" rtl="0">
              <a:buClr>
                <a:schemeClr val="dk1"/>
              </a:buClr>
              <a:buSzPts val="1100"/>
              <a:buFontTx/>
              <a:buNone/>
            </a:pPr>
            <a:endParaRPr lang="fr-FR" sz="3413" kern="0" dirty="0">
              <a:latin typeface="Montserrat" panose="00000500000000000000" pitchFamily="2" charset="0"/>
            </a:endParaRPr>
          </a:p>
          <a:p>
            <a:pPr marL="0" indent="0" algn="ctr" rtl="0">
              <a:buClr>
                <a:schemeClr val="dk1"/>
              </a:buClr>
              <a:buSzPts val="1100"/>
              <a:buFontTx/>
              <a:buNone/>
            </a:pPr>
            <a:r>
              <a:rPr lang="fr-FR" sz="3413" kern="0" dirty="0">
                <a:latin typeface="Montserrat" panose="00000500000000000000" pitchFamily="2" charset="0"/>
              </a:rPr>
              <a:t>LIMSI-CNRS</a:t>
            </a:r>
          </a:p>
          <a:p>
            <a:pPr marL="0" indent="0" algn="ctr" rtl="0">
              <a:buClr>
                <a:schemeClr val="dk1"/>
              </a:buClr>
              <a:buSzPts val="1100"/>
              <a:buFontTx/>
              <a:buNone/>
            </a:pPr>
            <a:endParaRPr lang="fr-FR" sz="3413" kern="0" dirty="0">
              <a:latin typeface="Montserrat" panose="00000500000000000000" pitchFamily="2" charset="0"/>
            </a:endParaRPr>
          </a:p>
          <a:p>
            <a:pPr marL="0" indent="0" algn="ctr" rtl="0">
              <a:buClr>
                <a:schemeClr val="dk1"/>
              </a:buClr>
              <a:buSzPts val="1100"/>
              <a:buFontTx/>
              <a:buNone/>
            </a:pPr>
            <a:r>
              <a:rPr lang="fr-FR" sz="3413" kern="0" dirty="0">
                <a:latin typeface="Montserrat" panose="00000500000000000000" pitchFamily="2" charset="0"/>
              </a:rPr>
              <a:t>Jean-Claude MARTIN, </a:t>
            </a:r>
          </a:p>
          <a:p>
            <a:pPr marL="0" indent="0" algn="ctr" rtl="0">
              <a:buClr>
                <a:schemeClr val="dk1"/>
              </a:buClr>
              <a:buSzPts val="1100"/>
              <a:buFontTx/>
              <a:buNone/>
            </a:pPr>
            <a:r>
              <a:rPr lang="fr-FR" sz="3413" kern="0" dirty="0">
                <a:latin typeface="Montserrat" panose="00000500000000000000" pitchFamily="2" charset="0"/>
              </a:rPr>
              <a:t>Tom GIRAUD,</a:t>
            </a:r>
          </a:p>
          <a:p>
            <a:pPr marL="0" indent="0" algn="ctr" rtl="0">
              <a:buClr>
                <a:schemeClr val="dk1"/>
              </a:buClr>
              <a:buSzPts val="1100"/>
              <a:buFontTx/>
              <a:buNone/>
            </a:pPr>
            <a:r>
              <a:rPr lang="fr-FR" sz="3413" kern="0" dirty="0">
                <a:latin typeface="Montserrat" panose="00000500000000000000" pitchFamily="2" charset="0"/>
              </a:rPr>
              <a:t>Brian RAVENET, </a:t>
            </a:r>
          </a:p>
          <a:p>
            <a:pPr marL="0" indent="0" algn="ctr" rtl="0">
              <a:buClr>
                <a:schemeClr val="dk1"/>
              </a:buClr>
              <a:buSzPts val="1100"/>
              <a:buFontTx/>
              <a:buNone/>
            </a:pPr>
            <a:r>
              <a:rPr lang="fr-FR" sz="3413" kern="0" dirty="0">
                <a:latin typeface="Montserrat" panose="00000500000000000000" pitchFamily="2" charset="0"/>
              </a:rPr>
              <a:t>Elise PRIGENT, </a:t>
            </a:r>
          </a:p>
          <a:p>
            <a:pPr marL="0" indent="0" algn="ctr" rtl="0">
              <a:buClr>
                <a:schemeClr val="dk1"/>
              </a:buClr>
              <a:buSzPts val="1100"/>
              <a:buFontTx/>
              <a:buNone/>
            </a:pPr>
            <a:r>
              <a:rPr lang="fr-FR" sz="3413" kern="0" dirty="0">
                <a:latin typeface="Montserrat" panose="00000500000000000000" pitchFamily="2" charset="0"/>
              </a:rPr>
              <a:t>Dorine CAQUERET</a:t>
            </a:r>
          </a:p>
          <a:p>
            <a:pPr marL="0" indent="0" algn="ctr" rtl="0">
              <a:buClr>
                <a:schemeClr val="dk1"/>
              </a:buClr>
              <a:buSzPts val="1100"/>
              <a:buFontTx/>
              <a:buNone/>
            </a:pPr>
            <a:endParaRPr lang="fr-FR" sz="3413" kern="0" dirty="0">
              <a:latin typeface="Montserrat" panose="00000500000000000000" pitchFamily="2" charset="0"/>
            </a:endParaRPr>
          </a:p>
          <a:p>
            <a:pPr marL="0" indent="0" algn="ctr" rtl="0">
              <a:spcBef>
                <a:spcPts val="2276"/>
              </a:spcBef>
              <a:spcAft>
                <a:spcPts val="2276"/>
              </a:spcAft>
              <a:buFontTx/>
              <a:buNone/>
            </a:pPr>
            <a:endParaRPr lang="fr-FR" kern="0" dirty="0">
              <a:latin typeface="Montserrat" panose="00000500000000000000" pitchFamily="2" charset="0"/>
            </a:endParaRPr>
          </a:p>
        </p:txBody>
      </p:sp>
    </p:spTree>
    <p:extLst>
      <p:ext uri="{BB962C8B-B14F-4D97-AF65-F5344CB8AC3E}">
        <p14:creationId xmlns:p14="http://schemas.microsoft.com/office/powerpoint/2010/main" val="2311291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E69A5-8C59-4636-A76C-C789E1A701A1}"/>
              </a:ext>
            </a:extLst>
          </p:cNvPr>
          <p:cNvSpPr>
            <a:spLocks noGrp="1"/>
          </p:cNvSpPr>
          <p:nvPr>
            <p:ph type="title"/>
          </p:nvPr>
        </p:nvSpPr>
        <p:spPr/>
        <p:txBody>
          <a:bodyPr/>
          <a:lstStyle/>
          <a:p>
            <a:r>
              <a:rPr lang="fr-FR" dirty="0"/>
              <a:t>3) Phase of adaptation to the speed, path and direction of the avatar that the child must follow.</a:t>
            </a:r>
          </a:p>
        </p:txBody>
      </p:sp>
      <p:sp>
        <p:nvSpPr>
          <p:cNvPr id="3" name="Espace réservé du texte 2">
            <a:extLst>
              <a:ext uri="{FF2B5EF4-FFF2-40B4-BE49-F238E27FC236}">
                <a16:creationId xmlns:a16="http://schemas.microsoft.com/office/drawing/2014/main" id="{ED05FE68-E52F-4628-9087-4EFAD45468DF}"/>
              </a:ext>
            </a:extLst>
          </p:cNvPr>
          <p:cNvSpPr>
            <a:spLocks noGrp="1"/>
          </p:cNvSpPr>
          <p:nvPr>
            <p:ph type="body" idx="1"/>
          </p:nvPr>
        </p:nvSpPr>
        <p:spPr/>
        <p:txBody>
          <a:bodyPr/>
          <a:lstStyle/>
          <a:p>
            <a:pPr marL="1107430" lvl="1" indent="-457200" algn="l" rtl="0">
              <a:spcBef>
                <a:spcPts val="600"/>
              </a:spcBef>
            </a:pPr>
            <a:endParaRPr lang="fr-FR" sz="2000" dirty="0">
              <a:latin typeface="Montserrat" panose="00000500000000000000" pitchFamily="2" charset="0"/>
            </a:endParaRPr>
          </a:p>
          <a:p>
            <a:pPr marL="1107430" lvl="1" indent="-457200" algn="l" rtl="0">
              <a:spcBef>
                <a:spcPts val="600"/>
              </a:spcBef>
            </a:pPr>
            <a:r>
              <a:rPr lang="fr-FR" sz="3200" u="sng" dirty="0">
                <a:latin typeface="Montserrat" panose="00000500000000000000" pitchFamily="2" charset="0"/>
              </a:rPr>
              <a:t>C) Follow Lola in </a:t>
            </a:r>
            <a:r>
              <a:rPr lang="fr-FR" sz="3200" b="1" u="sng" dirty="0">
                <a:latin typeface="Montserrat" panose="00000500000000000000" pitchFamily="2" charset="0"/>
              </a:rPr>
              <a:t>slow speed </a:t>
            </a:r>
            <a:r>
              <a:rPr lang="fr-FR" sz="3200" dirty="0">
                <a:latin typeface="Montserrat" panose="00000500000000000000" pitchFamily="2" charset="0"/>
              </a:rPr>
              <a:t>(continued)</a:t>
            </a:r>
          </a:p>
          <a:p>
            <a:pPr marL="1107430" lvl="1" indent="-457200" algn="l" rtl="0">
              <a:spcBef>
                <a:spcPts val="600"/>
              </a:spcBef>
            </a:pPr>
            <a:endParaRPr lang="fr-FR" sz="3200" dirty="0">
              <a:latin typeface="Montserrat" panose="00000500000000000000" pitchFamily="2" charset="0"/>
            </a:endParaRPr>
          </a:p>
          <a:p>
            <a:pPr marL="1107430" lvl="1" indent="-457200" algn="l" rtl="0">
              <a:spcBef>
                <a:spcPts val="600"/>
              </a:spcBef>
            </a:pPr>
            <a:endParaRPr lang="fr-FR" sz="2000" dirty="0">
              <a:latin typeface="Montserrat" panose="00000500000000000000" pitchFamily="2" charset="0"/>
            </a:endParaRPr>
          </a:p>
          <a:p>
            <a:pPr marL="1107430" lvl="1" indent="-457200" algn="l" rtl="0">
              <a:spcBef>
                <a:spcPts val="600"/>
              </a:spcBef>
            </a:pPr>
            <a:r>
              <a:rPr lang="fr-FR" sz="2800" dirty="0">
                <a:latin typeface="Montserrat" panose="00000500000000000000" pitchFamily="2" charset="0"/>
              </a:rPr>
              <a:t>It is not easier to bring down an object very slowly. </a:t>
            </a:r>
          </a:p>
          <a:p>
            <a:pPr marL="1107430" lvl="1" indent="-457200" algn="l" rtl="0">
              <a:spcBef>
                <a:spcPts val="600"/>
              </a:spcBef>
            </a:pPr>
            <a:r>
              <a:rPr lang="fr-FR" sz="2800" dirty="0">
                <a:latin typeface="Montserrat" panose="00000500000000000000" pitchFamily="2" charset="0"/>
              </a:rPr>
              <a:t>Here we have to brake even more than at other speeds, while gravity causes us to go fast or even to drop the object. </a:t>
            </a:r>
          </a:p>
          <a:p>
            <a:pPr marL="1107430" lvl="1" indent="-457200" algn="l" rtl="0">
              <a:spcBef>
                <a:spcPts val="600"/>
              </a:spcBef>
            </a:pPr>
            <a:r>
              <a:rPr lang="fr-FR" sz="2800" dirty="0">
                <a:latin typeface="Montserrat" panose="00000500000000000000" pitchFamily="2" charset="0"/>
              </a:rPr>
              <a:t>The control of its movement is crucial. </a:t>
            </a:r>
          </a:p>
          <a:p>
            <a:pPr marL="1107430" lvl="1" indent="-457200" algn="l" rtl="0">
              <a:spcBef>
                <a:spcPts val="600"/>
              </a:spcBef>
            </a:pPr>
            <a:r>
              <a:rPr lang="fr-FR" sz="2800" dirty="0">
                <a:latin typeface="Montserrat" panose="00000500000000000000" pitchFamily="2" charset="0"/>
              </a:rPr>
              <a:t>You will again be able to take information about the child's motor coordination abilities and the stability of his posture . </a:t>
            </a:r>
          </a:p>
          <a:p>
            <a:endParaRPr lang="fr-FR" sz="2000" dirty="0"/>
          </a:p>
        </p:txBody>
      </p:sp>
      <p:sp>
        <p:nvSpPr>
          <p:cNvPr id="4" name="Espace réservé du numéro de diapositive 3">
            <a:extLst>
              <a:ext uri="{FF2B5EF4-FFF2-40B4-BE49-F238E27FC236}">
                <a16:creationId xmlns:a16="http://schemas.microsoft.com/office/drawing/2014/main" id="{F51659F8-7B60-45E5-9046-01B8852439DE}"/>
              </a:ext>
            </a:extLst>
          </p:cNvPr>
          <p:cNvSpPr>
            <a:spLocks noGrp="1"/>
          </p:cNvSpPr>
          <p:nvPr>
            <p:ph type="sldNum" idx="12"/>
          </p:nvPr>
        </p:nvSpPr>
        <p:spPr/>
        <p:txBody>
          <a:bodyPr/>
          <a:lstStyle/>
          <a:p>
            <a:fld id="{00000000-1234-1234-1234-123412341234}" type="slidenum">
              <a:rPr lang="fr-FR" smtClean="0"/>
              <a:pPr/>
              <a:t>50</a:t>
            </a:fld>
            <a:endParaRPr lang="fr-FR"/>
          </a:p>
        </p:txBody>
      </p:sp>
    </p:spTree>
    <p:extLst>
      <p:ext uri="{BB962C8B-B14F-4D97-AF65-F5344CB8AC3E}">
        <p14:creationId xmlns:p14="http://schemas.microsoft.com/office/powerpoint/2010/main" val="3165763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E457B-30D5-44EB-8284-F9532666C18A}"/>
              </a:ext>
            </a:extLst>
          </p:cNvPr>
          <p:cNvSpPr>
            <a:spLocks noGrp="1"/>
          </p:cNvSpPr>
          <p:nvPr>
            <p:ph type="title"/>
          </p:nvPr>
        </p:nvSpPr>
        <p:spPr/>
        <p:txBody>
          <a:bodyPr/>
          <a:lstStyle/>
          <a:p>
            <a:r>
              <a:rPr lang="fr-FR" dirty="0"/>
              <a:t>Evaluation</a:t>
            </a:r>
          </a:p>
        </p:txBody>
      </p:sp>
      <p:sp>
        <p:nvSpPr>
          <p:cNvPr id="3" name="Espace réservé du texte 2">
            <a:extLst>
              <a:ext uri="{FF2B5EF4-FFF2-40B4-BE49-F238E27FC236}">
                <a16:creationId xmlns:a16="http://schemas.microsoft.com/office/drawing/2014/main" id="{91AE8B38-8348-4D89-B778-924EF77DE53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D89CB55-DCD8-4701-A45F-76107B53AE54}"/>
              </a:ext>
            </a:extLst>
          </p:cNvPr>
          <p:cNvSpPr>
            <a:spLocks noGrp="1"/>
          </p:cNvSpPr>
          <p:nvPr>
            <p:ph type="sldNum" idx="12"/>
          </p:nvPr>
        </p:nvSpPr>
        <p:spPr/>
        <p:txBody>
          <a:bodyPr/>
          <a:lstStyle/>
          <a:p>
            <a:fld id="{00000000-1234-1234-1234-123412341234}" type="slidenum">
              <a:rPr lang="fr-FR" smtClean="0"/>
              <a:pPr/>
              <a:t>51</a:t>
            </a:fld>
            <a:endParaRPr lang="fr-FR"/>
          </a:p>
        </p:txBody>
      </p:sp>
    </p:spTree>
    <p:extLst>
      <p:ext uri="{BB962C8B-B14F-4D97-AF65-F5344CB8AC3E}">
        <p14:creationId xmlns:p14="http://schemas.microsoft.com/office/powerpoint/2010/main" val="53777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1320800" y="402300"/>
            <a:ext cx="11240694" cy="1604233"/>
          </a:xfrm>
          <a:prstGeom prst="rect">
            <a:avLst/>
          </a:prstGeom>
        </p:spPr>
        <p:txBody>
          <a:bodyPr spcFirstLastPara="1" wrap="square" lIns="130027" tIns="130027" rIns="130027" bIns="130027" anchor="t" anchorCtr="0">
            <a:noAutofit/>
          </a:bodyPr>
          <a:lstStyle/>
          <a:p>
            <a:pPr algn="l" rtl="0"/>
            <a:r>
              <a:rPr lang="en" dirty="0"/>
              <a:t>Evaluation with children with TEDyBEAR ASD</a:t>
            </a:r>
            <a:br>
              <a:rPr lang="en" dirty="0"/>
            </a:br>
            <a:endParaRPr dirty="0"/>
          </a:p>
          <a:p>
            <a:pPr algn="l" rtl="0"/>
            <a:r>
              <a:rPr lang="en" sz="2000" dirty="0">
                <a:solidFill>
                  <a:schemeClr val="tx1"/>
                </a:solidFill>
              </a:rPr>
              <a:t>(Nadel &amp; Martin, ARAPI Newsletter forthcoming)</a:t>
            </a:r>
            <a:br>
              <a:rPr lang="en" sz="2000" dirty="0">
                <a:solidFill>
                  <a:schemeClr val="tx1"/>
                </a:solidFill>
              </a:rPr>
            </a:br>
            <a:r>
              <a:rPr lang="en" sz="2000" dirty="0">
                <a:solidFill>
                  <a:schemeClr val="tx1"/>
                </a:solidFill>
              </a:rPr>
              <a:t>(Nadel et al. in preparation)</a:t>
            </a:r>
            <a:endParaRPr sz="2000" dirty="0">
              <a:solidFill>
                <a:schemeClr val="tx1"/>
              </a:solidFill>
            </a:endParaRPr>
          </a:p>
        </p:txBody>
      </p:sp>
      <p:sp>
        <p:nvSpPr>
          <p:cNvPr id="418" name="Google Shape;418;p50"/>
          <p:cNvSpPr txBox="1">
            <a:spLocks noGrp="1"/>
          </p:cNvSpPr>
          <p:nvPr>
            <p:ph type="body" idx="1"/>
          </p:nvPr>
        </p:nvSpPr>
        <p:spPr>
          <a:xfrm>
            <a:off x="443307" y="3796834"/>
            <a:ext cx="12118187" cy="5082540"/>
          </a:xfrm>
          <a:prstGeom prst="rect">
            <a:avLst/>
          </a:prstGeom>
        </p:spPr>
        <p:txBody>
          <a:bodyPr spcFirstLastPara="1" wrap="square" lIns="130027" tIns="130027" rIns="130027" bIns="130027" anchor="t" anchorCtr="0">
            <a:noAutofit/>
          </a:bodyPr>
          <a:lstStyle/>
          <a:p>
            <a:pPr indent="-523796" algn="l" rtl="0">
              <a:buSzPts val="2200"/>
            </a:pPr>
            <a:r>
              <a:rPr lang="en" sz="3600" dirty="0"/>
              <a:t>12 children from 4 to 9 years old </a:t>
            </a:r>
            <a:endParaRPr sz="3600" dirty="0"/>
          </a:p>
          <a:p>
            <a:pPr indent="-523796" algn="l" rtl="0">
              <a:buSzPts val="2200"/>
            </a:pPr>
            <a:r>
              <a:rPr lang="en" sz="3600" dirty="0"/>
              <a:t>4 are able to carry out the 3 tasks with the autonomous agent</a:t>
            </a:r>
            <a:br>
              <a:rPr lang="en" sz="3600" dirty="0"/>
            </a:br>
            <a:r>
              <a:rPr lang="en" sz="3600" dirty="0"/>
              <a:t>(preserved 3 weeks later) </a:t>
            </a:r>
            <a:endParaRPr sz="3600" dirty="0"/>
          </a:p>
          <a:p>
            <a:pPr indent="-523796" algn="l" rtl="0">
              <a:buSzPts val="2200"/>
            </a:pPr>
            <a:r>
              <a:rPr lang="en" sz="3600" dirty="0"/>
              <a:t>5 are unable to go beyond familiarization </a:t>
            </a:r>
            <a:br>
              <a:rPr lang="en" sz="3600" dirty="0"/>
            </a:br>
            <a:r>
              <a:rPr lang="en" sz="3600" dirty="0"/>
              <a:t>and the helping agent </a:t>
            </a:r>
            <a:endParaRPr sz="3600" dirty="0"/>
          </a:p>
          <a:p>
            <a:pPr indent="-523796" algn="l" rtl="0">
              <a:buSzPts val="2200"/>
            </a:pPr>
            <a:r>
              <a:rPr lang="en" sz="3600" dirty="0"/>
              <a:t>2 children do not support the device </a:t>
            </a:r>
            <a:br>
              <a:rPr lang="en" sz="3600" dirty="0"/>
            </a:br>
            <a:r>
              <a:rPr lang="en" sz="3200" dirty="0"/>
              <a:t>(for one it would be necessary that the stool touches the table, for the other, the failure is unbearable) </a:t>
            </a:r>
          </a:p>
          <a:p>
            <a:pPr indent="-523796" algn="l" rtl="0">
              <a:buSzPts val="2200"/>
            </a:pPr>
            <a:endParaRPr lang="en" sz="2400" dirty="0"/>
          </a:p>
        </p:txBody>
      </p:sp>
      <p:sp>
        <p:nvSpPr>
          <p:cNvPr id="2" name="Espace réservé du numéro de diapositive 1">
            <a:extLst>
              <a:ext uri="{FF2B5EF4-FFF2-40B4-BE49-F238E27FC236}">
                <a16:creationId xmlns:a16="http://schemas.microsoft.com/office/drawing/2014/main" id="{5EA627CA-074A-4CCC-9CF9-E5A367CD2EBA}"/>
              </a:ext>
            </a:extLst>
          </p:cNvPr>
          <p:cNvSpPr>
            <a:spLocks noGrp="1"/>
          </p:cNvSpPr>
          <p:nvPr>
            <p:ph type="sldNum" idx="12"/>
          </p:nvPr>
        </p:nvSpPr>
        <p:spPr/>
        <p:txBody>
          <a:bodyPr/>
          <a:lstStyle/>
          <a:p>
            <a:fld id="{00000000-1234-1234-1234-123412341234}" type="slidenum">
              <a:rPr lang="fr-FR" smtClean="0"/>
              <a:pPr/>
              <a:t>52</a:t>
            </a:fld>
            <a:endParaRPr lang="fr-F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1320800" y="402300"/>
            <a:ext cx="11240694" cy="1604233"/>
          </a:xfrm>
          <a:prstGeom prst="rect">
            <a:avLst/>
          </a:prstGeom>
        </p:spPr>
        <p:txBody>
          <a:bodyPr spcFirstLastPara="1" wrap="square" lIns="130027" tIns="130027" rIns="130027" bIns="130027" anchor="t" anchorCtr="0">
            <a:noAutofit/>
          </a:bodyPr>
          <a:lstStyle/>
          <a:p>
            <a:pPr algn="l" rtl="0"/>
            <a:r>
              <a:rPr lang="en" dirty="0"/>
              <a:t>Evaluation with children with TEDyBEAR ASD</a:t>
            </a:r>
            <a:br>
              <a:rPr lang="en" dirty="0"/>
            </a:br>
            <a:endParaRPr dirty="0"/>
          </a:p>
          <a:p>
            <a:pPr algn="l" rtl="0"/>
            <a:r>
              <a:rPr lang="en" sz="2000" dirty="0">
                <a:solidFill>
                  <a:schemeClr val="tx1"/>
                </a:solidFill>
              </a:rPr>
              <a:t>(Nadel &amp; Martin, ARAPI Newsletter forthcoming)</a:t>
            </a:r>
            <a:br>
              <a:rPr lang="en" sz="2000" dirty="0">
                <a:solidFill>
                  <a:schemeClr val="tx1"/>
                </a:solidFill>
              </a:rPr>
            </a:br>
            <a:r>
              <a:rPr lang="en" sz="2000" dirty="0">
                <a:solidFill>
                  <a:schemeClr val="tx1"/>
                </a:solidFill>
              </a:rPr>
              <a:t>(Nadel et al. in preparation)</a:t>
            </a:r>
            <a:endParaRPr sz="2000" dirty="0">
              <a:solidFill>
                <a:schemeClr val="tx1"/>
              </a:solidFill>
            </a:endParaRPr>
          </a:p>
        </p:txBody>
      </p:sp>
      <p:sp>
        <p:nvSpPr>
          <p:cNvPr id="418" name="Google Shape;418;p50"/>
          <p:cNvSpPr txBox="1">
            <a:spLocks noGrp="1"/>
          </p:cNvSpPr>
          <p:nvPr>
            <p:ph type="body" idx="1"/>
          </p:nvPr>
        </p:nvSpPr>
        <p:spPr>
          <a:xfrm>
            <a:off x="443307" y="3276600"/>
            <a:ext cx="12118187" cy="5234940"/>
          </a:xfrm>
          <a:prstGeom prst="rect">
            <a:avLst/>
          </a:prstGeom>
        </p:spPr>
        <p:txBody>
          <a:bodyPr spcFirstLastPara="1" wrap="square" lIns="130027" tIns="130027" rIns="130027" bIns="130027" anchor="t" anchorCtr="0">
            <a:noAutofit/>
          </a:bodyPr>
          <a:lstStyle/>
          <a:p>
            <a:pPr indent="-523796" algn="l" rtl="0">
              <a:buSzPts val="2200"/>
            </a:pPr>
            <a:endParaRPr lang="en" sz="3200" dirty="0"/>
          </a:p>
          <a:p>
            <a:pPr indent="-523796" algn="l" rtl="0">
              <a:buSzPts val="2200"/>
            </a:pPr>
            <a:r>
              <a:rPr lang="en" sz="4400" dirty="0"/>
              <a:t>633 trials in total</a:t>
            </a:r>
          </a:p>
          <a:p>
            <a:pPr indent="-523796" algn="l" rtl="0">
              <a:buSzPts val="2200"/>
            </a:pPr>
            <a:endParaRPr lang="en" sz="3200" dirty="0"/>
          </a:p>
          <a:p>
            <a:pPr indent="-523796" algn="l" rtl="0">
              <a:buSzPts val="2200"/>
            </a:pPr>
            <a:r>
              <a:rPr lang="en" sz="3600" dirty="0"/>
              <a:t>Difficulties </a:t>
            </a:r>
            <a:endParaRPr sz="3600" dirty="0"/>
          </a:p>
          <a:p>
            <a:pPr lvl="1" indent="-523796" algn="l" rtl="0">
              <a:spcBef>
                <a:spcPts val="0"/>
              </a:spcBef>
              <a:buSzPts val="2200"/>
            </a:pPr>
            <a:r>
              <a:rPr lang="en" sz="3600" dirty="0"/>
              <a:t>drag, not pick up the object </a:t>
            </a:r>
            <a:endParaRPr sz="3600" dirty="0"/>
          </a:p>
          <a:p>
            <a:pPr lvl="1" indent="-523796" algn="l" rtl="0">
              <a:spcBef>
                <a:spcPts val="0"/>
              </a:spcBef>
              <a:buSzPts val="2200"/>
            </a:pPr>
            <a:r>
              <a:rPr lang="en" sz="3600" dirty="0"/>
              <a:t>fight against gravity</a:t>
            </a:r>
          </a:p>
          <a:p>
            <a:pPr lvl="1" indent="-523796" algn="l" rtl="0">
              <a:spcBef>
                <a:spcPts val="0"/>
              </a:spcBef>
              <a:buSzPts val="2200"/>
            </a:pPr>
            <a:r>
              <a:rPr lang="en" sz="3600" dirty="0"/>
              <a:t>control the adherence of the real object to the virtual object</a:t>
            </a:r>
          </a:p>
          <a:p>
            <a:pPr lvl="1" indent="-523796" algn="l" rtl="0">
              <a:spcBef>
                <a:spcPts val="0"/>
              </a:spcBef>
              <a:buSzPts val="2200"/>
            </a:pPr>
            <a:r>
              <a:rPr lang="en" sz="3600" dirty="0"/>
              <a:t>control its speed </a:t>
            </a:r>
            <a:endParaRPr sz="3600" dirty="0"/>
          </a:p>
          <a:p>
            <a:pPr marL="0" indent="0" algn="l" rtl="0">
              <a:spcBef>
                <a:spcPts val="2276"/>
              </a:spcBef>
              <a:spcAft>
                <a:spcPts val="2276"/>
              </a:spcAft>
              <a:buNone/>
            </a:pPr>
            <a:endParaRPr sz="3600" dirty="0"/>
          </a:p>
        </p:txBody>
      </p:sp>
      <p:sp>
        <p:nvSpPr>
          <p:cNvPr id="2" name="Espace réservé du numéro de diapositive 1">
            <a:extLst>
              <a:ext uri="{FF2B5EF4-FFF2-40B4-BE49-F238E27FC236}">
                <a16:creationId xmlns:a16="http://schemas.microsoft.com/office/drawing/2014/main" id="{5EA627CA-074A-4CCC-9CF9-E5A367CD2EBA}"/>
              </a:ext>
            </a:extLst>
          </p:cNvPr>
          <p:cNvSpPr>
            <a:spLocks noGrp="1"/>
          </p:cNvSpPr>
          <p:nvPr>
            <p:ph type="sldNum" idx="12"/>
          </p:nvPr>
        </p:nvSpPr>
        <p:spPr/>
        <p:txBody>
          <a:bodyPr/>
          <a:lstStyle/>
          <a:p>
            <a:fld id="{00000000-1234-1234-1234-123412341234}" type="slidenum">
              <a:rPr lang="fr-FR" smtClean="0"/>
              <a:pPr/>
              <a:t>53</a:t>
            </a:fld>
            <a:endParaRPr lang="fr-FR"/>
          </a:p>
        </p:txBody>
      </p:sp>
    </p:spTree>
    <p:extLst>
      <p:ext uri="{BB962C8B-B14F-4D97-AF65-F5344CB8AC3E}">
        <p14:creationId xmlns:p14="http://schemas.microsoft.com/office/powerpoint/2010/main" val="2205580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Trajectory visualization program </a:t>
            </a:r>
            <a:endParaRPr/>
          </a:p>
        </p:txBody>
      </p:sp>
      <p:sp>
        <p:nvSpPr>
          <p:cNvPr id="226" name="Google Shape;226;p35"/>
          <p:cNvSpPr txBox="1">
            <a:spLocks noGrp="1"/>
          </p:cNvSpPr>
          <p:nvPr>
            <p:ph type="body" idx="1"/>
          </p:nvPr>
        </p:nvSpPr>
        <p:spPr>
          <a:xfrm>
            <a:off x="400890" y="1929767"/>
            <a:ext cx="12118187" cy="6478507"/>
          </a:xfrm>
          <a:prstGeom prst="rect">
            <a:avLst/>
          </a:prstGeom>
        </p:spPr>
        <p:txBody>
          <a:bodyPr spcFirstLastPara="1" wrap="square" lIns="130027" tIns="130027" rIns="130027" bIns="130027" anchor="t" anchorCtr="0">
            <a:noAutofit/>
          </a:bodyPr>
          <a:lstStyle/>
          <a:p>
            <a:pPr marL="0" indent="0" algn="l" rtl="0">
              <a:buNone/>
            </a:pPr>
            <a:r>
              <a:rPr lang="en" sz="2800" dirty="0">
                <a:latin typeface="Montserrat" panose="00000500000000000000" pitchFamily="2" charset="0"/>
              </a:rPr>
              <a:t>Different visualizations of a child's trajectories with Michou following (a and b) and with Lola following (c and d) are available. </a:t>
            </a:r>
            <a:endParaRPr sz="2800" dirty="0">
              <a:latin typeface="Montserrat" panose="00000500000000000000" pitchFamily="2" charset="0"/>
            </a:endParaRPr>
          </a:p>
          <a:p>
            <a:pPr marL="0" indent="0" algn="l" rtl="0">
              <a:spcBef>
                <a:spcPts val="2276"/>
              </a:spcBef>
              <a:spcAft>
                <a:spcPts val="2276"/>
              </a:spcAft>
              <a:buNone/>
            </a:pPr>
            <a:r>
              <a:rPr lang="en" sz="2800" dirty="0">
                <a:latin typeface="Montserrat" panose="00000500000000000000" pitchFamily="2" charset="0"/>
              </a:rPr>
              <a:t>a. The child's movement gradually accelerates. </a:t>
            </a:r>
            <a:br>
              <a:rPr lang="en" sz="2800" dirty="0">
                <a:latin typeface="Montserrat" panose="00000500000000000000" pitchFamily="2" charset="0"/>
              </a:rPr>
            </a:br>
            <a:r>
              <a:rPr lang="en" sz="2800" dirty="0">
                <a:latin typeface="Montserrat" panose="00000500000000000000" pitchFamily="2" charset="0"/>
              </a:rPr>
              <a:t>b. The child explores by first climbing the object very high before returning to the initial position and making the requested trajectory. </a:t>
            </a:r>
            <a:br>
              <a:rPr lang="en" sz="2800" dirty="0">
                <a:latin typeface="Montserrat" panose="00000500000000000000" pitchFamily="2" charset="0"/>
              </a:rPr>
            </a:br>
            <a:r>
              <a:rPr lang="en" sz="2800" dirty="0">
                <a:latin typeface="Montserrat" panose="00000500000000000000" pitchFamily="2" charset="0"/>
              </a:rPr>
              <a:t>c. The child gradually moves away from Lola's path (black line). </a:t>
            </a:r>
            <a:br>
              <a:rPr lang="en" sz="2800" dirty="0">
                <a:latin typeface="Montserrat" panose="00000500000000000000" pitchFamily="2" charset="0"/>
              </a:rPr>
            </a:br>
            <a:r>
              <a:rPr lang="en" sz="2800" dirty="0">
                <a:latin typeface="Montserrat" panose="00000500000000000000" pitchFamily="2" charset="0"/>
              </a:rPr>
              <a:t>d. the child follows the agent and adapts his movement to stay aligned with him.</a:t>
            </a:r>
            <a:endParaRPr sz="2800" dirty="0">
              <a:latin typeface="Montserrat" panose="00000500000000000000" pitchFamily="2" charset="0"/>
            </a:endParaRPr>
          </a:p>
        </p:txBody>
      </p:sp>
      <p:pic>
        <p:nvPicPr>
          <p:cNvPr id="228" name="Google Shape;228;p35"/>
          <p:cNvPicPr preferRelativeResize="0"/>
          <p:nvPr/>
        </p:nvPicPr>
        <p:blipFill>
          <a:blip r:embed="rId3">
            <a:alphaModFix/>
          </a:blip>
          <a:stretch>
            <a:fillRect/>
          </a:stretch>
        </p:blipFill>
        <p:spPr>
          <a:xfrm>
            <a:off x="395324" y="6568953"/>
            <a:ext cx="12214151" cy="2509760"/>
          </a:xfrm>
          <a:prstGeom prst="rect">
            <a:avLst/>
          </a:prstGeom>
          <a:noFill/>
          <a:ln>
            <a:noFill/>
          </a:ln>
        </p:spPr>
      </p:pic>
      <p:sp>
        <p:nvSpPr>
          <p:cNvPr id="2" name="Espace réservé du numéro de diapositive 1">
            <a:extLst>
              <a:ext uri="{FF2B5EF4-FFF2-40B4-BE49-F238E27FC236}">
                <a16:creationId xmlns:a16="http://schemas.microsoft.com/office/drawing/2014/main" id="{0D34F0FE-81DD-4E19-B112-719E92BCF569}"/>
              </a:ext>
            </a:extLst>
          </p:cNvPr>
          <p:cNvSpPr>
            <a:spLocks noGrp="1"/>
          </p:cNvSpPr>
          <p:nvPr>
            <p:ph type="sldNum" idx="12"/>
          </p:nvPr>
        </p:nvSpPr>
        <p:spPr/>
        <p:txBody>
          <a:bodyPr/>
          <a:lstStyle/>
          <a:p>
            <a:fld id="{00000000-1234-1234-1234-123412341234}" type="slidenum">
              <a:rPr lang="fr-FR" smtClean="0"/>
              <a:pPr/>
              <a:t>54</a:t>
            </a:fld>
            <a:endParaRPr lang="fr-F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2299" y="1540144"/>
            <a:ext cx="6998441" cy="3313728"/>
          </a:xfrm>
          <a:prstGeom prst="rect">
            <a:avLst/>
          </a:prstGeom>
        </p:spPr>
        <p:txBody>
          <a:bodyPr vert="horz" wrap="square" lIns="0" tIns="68580" rIns="0" bIns="0" rtlCol="0">
            <a:spAutoFit/>
          </a:bodyPr>
          <a:lstStyle/>
          <a:p>
            <a:pPr marL="12700" marR="5080">
              <a:lnSpc>
                <a:spcPts val="6200"/>
              </a:lnSpc>
              <a:spcBef>
                <a:spcPts val="540"/>
              </a:spcBef>
            </a:pPr>
            <a:r>
              <a:rPr lang="fr-FR" sz="5400" b="1" spc="-35" dirty="0">
                <a:solidFill>
                  <a:srgbClr val="EE4A9A"/>
                </a:solidFill>
                <a:latin typeface="Montserrat"/>
                <a:cs typeface="Montserrat"/>
              </a:rPr>
              <a:t>TECHNICAL : </a:t>
            </a:r>
          </a:p>
          <a:p>
            <a:pPr marL="12700" marR="5080">
              <a:lnSpc>
                <a:spcPts val="6200"/>
              </a:lnSpc>
              <a:spcBef>
                <a:spcPts val="540"/>
              </a:spcBef>
            </a:pPr>
            <a:r>
              <a:rPr lang="fr-FR" sz="5400" b="1" spc="-35" dirty="0">
                <a:solidFill>
                  <a:srgbClr val="EE4A9A"/>
                </a:solidFill>
                <a:latin typeface="Montserrat"/>
                <a:cs typeface="Montserrat"/>
              </a:rPr>
              <a:t>PLATFORM COMPONENTS AND ASSEMBLY</a:t>
            </a:r>
            <a:endParaRPr sz="5400" dirty="0">
              <a:latin typeface="Montserrat"/>
              <a:cs typeface="Montserrat"/>
            </a:endParaRPr>
          </a:p>
        </p:txBody>
      </p:sp>
      <p:grpSp>
        <p:nvGrpSpPr>
          <p:cNvPr id="3" name="object 3"/>
          <p:cNvGrpSpPr/>
          <p:nvPr/>
        </p:nvGrpSpPr>
        <p:grpSpPr>
          <a:xfrm>
            <a:off x="10033000" y="8700065"/>
            <a:ext cx="2414270" cy="444500"/>
            <a:chOff x="10033000" y="8700065"/>
            <a:chExt cx="2414270" cy="444500"/>
          </a:xfrm>
        </p:grpSpPr>
        <p:sp>
          <p:nvSpPr>
            <p:cNvPr id="4" name="object 4"/>
            <p:cNvSpPr/>
            <p:nvPr/>
          </p:nvSpPr>
          <p:spPr>
            <a:xfrm>
              <a:off x="10033000" y="8750936"/>
              <a:ext cx="2414270" cy="393065"/>
            </a:xfrm>
            <a:custGeom>
              <a:avLst/>
              <a:gdLst/>
              <a:ahLst/>
              <a:cxnLst/>
              <a:rect l="l" t="t" r="r" b="b"/>
              <a:pathLst>
                <a:path w="2414270" h="393065">
                  <a:moveTo>
                    <a:pt x="58407" y="5460"/>
                  </a:moveTo>
                  <a:lnTo>
                    <a:pt x="0" y="5460"/>
                  </a:lnTo>
                  <a:lnTo>
                    <a:pt x="0" y="387603"/>
                  </a:lnTo>
                  <a:lnTo>
                    <a:pt x="67691" y="387603"/>
                  </a:lnTo>
                  <a:lnTo>
                    <a:pt x="67691" y="137579"/>
                  </a:lnTo>
                  <a:lnTo>
                    <a:pt x="137565" y="137579"/>
                  </a:lnTo>
                  <a:lnTo>
                    <a:pt x="58407" y="5460"/>
                  </a:lnTo>
                  <a:close/>
                </a:path>
                <a:path w="2414270" h="393065">
                  <a:moveTo>
                    <a:pt x="417810" y="134302"/>
                  </a:moveTo>
                  <a:lnTo>
                    <a:pt x="350481" y="134302"/>
                  </a:lnTo>
                  <a:lnTo>
                    <a:pt x="351028" y="387603"/>
                  </a:lnTo>
                  <a:lnTo>
                    <a:pt x="418172" y="387603"/>
                  </a:lnTo>
                  <a:lnTo>
                    <a:pt x="417810" y="134302"/>
                  </a:lnTo>
                  <a:close/>
                </a:path>
                <a:path w="2414270" h="393065">
                  <a:moveTo>
                    <a:pt x="137565" y="137579"/>
                  </a:moveTo>
                  <a:lnTo>
                    <a:pt x="67691" y="137579"/>
                  </a:lnTo>
                  <a:lnTo>
                    <a:pt x="193255" y="343928"/>
                  </a:lnTo>
                  <a:lnTo>
                    <a:pt x="224917" y="343928"/>
                  </a:lnTo>
                  <a:lnTo>
                    <a:pt x="275931" y="258762"/>
                  </a:lnTo>
                  <a:lnTo>
                    <a:pt x="210172" y="258762"/>
                  </a:lnTo>
                  <a:lnTo>
                    <a:pt x="137565" y="137579"/>
                  </a:lnTo>
                  <a:close/>
                </a:path>
                <a:path w="2414270" h="393065">
                  <a:moveTo>
                    <a:pt x="417626" y="5460"/>
                  </a:moveTo>
                  <a:lnTo>
                    <a:pt x="359219" y="5460"/>
                  </a:lnTo>
                  <a:lnTo>
                    <a:pt x="210172" y="258762"/>
                  </a:lnTo>
                  <a:lnTo>
                    <a:pt x="275931" y="258762"/>
                  </a:lnTo>
                  <a:lnTo>
                    <a:pt x="350481" y="134302"/>
                  </a:lnTo>
                  <a:lnTo>
                    <a:pt x="417810" y="134302"/>
                  </a:lnTo>
                  <a:lnTo>
                    <a:pt x="417626" y="5460"/>
                  </a:lnTo>
                  <a:close/>
                </a:path>
                <a:path w="2414270" h="393065">
                  <a:moveTo>
                    <a:pt x="753897" y="5460"/>
                  </a:moveTo>
                  <a:lnTo>
                    <a:pt x="695477" y="5460"/>
                  </a:lnTo>
                  <a:lnTo>
                    <a:pt x="695477" y="387603"/>
                  </a:lnTo>
                  <a:lnTo>
                    <a:pt x="763181" y="387603"/>
                  </a:lnTo>
                  <a:lnTo>
                    <a:pt x="763181" y="137579"/>
                  </a:lnTo>
                  <a:lnTo>
                    <a:pt x="833055" y="137579"/>
                  </a:lnTo>
                  <a:lnTo>
                    <a:pt x="753897" y="5460"/>
                  </a:lnTo>
                  <a:close/>
                </a:path>
                <a:path w="2414270" h="393065">
                  <a:moveTo>
                    <a:pt x="1113288" y="134302"/>
                  </a:moveTo>
                  <a:lnTo>
                    <a:pt x="1045959" y="134302"/>
                  </a:lnTo>
                  <a:lnTo>
                    <a:pt x="1046505" y="387603"/>
                  </a:lnTo>
                  <a:lnTo>
                    <a:pt x="1113650" y="387603"/>
                  </a:lnTo>
                  <a:lnTo>
                    <a:pt x="1113288" y="134302"/>
                  </a:lnTo>
                  <a:close/>
                </a:path>
                <a:path w="2414270" h="393065">
                  <a:moveTo>
                    <a:pt x="833055" y="137579"/>
                  </a:moveTo>
                  <a:lnTo>
                    <a:pt x="763181" y="137579"/>
                  </a:lnTo>
                  <a:lnTo>
                    <a:pt x="888733" y="343928"/>
                  </a:lnTo>
                  <a:lnTo>
                    <a:pt x="920394" y="343928"/>
                  </a:lnTo>
                  <a:lnTo>
                    <a:pt x="971408" y="258762"/>
                  </a:lnTo>
                  <a:lnTo>
                    <a:pt x="905662" y="258762"/>
                  </a:lnTo>
                  <a:lnTo>
                    <a:pt x="833055" y="137579"/>
                  </a:lnTo>
                  <a:close/>
                </a:path>
                <a:path w="2414270" h="393065">
                  <a:moveTo>
                    <a:pt x="1113104" y="5460"/>
                  </a:moveTo>
                  <a:lnTo>
                    <a:pt x="1054696" y="5460"/>
                  </a:lnTo>
                  <a:lnTo>
                    <a:pt x="905662" y="258762"/>
                  </a:lnTo>
                  <a:lnTo>
                    <a:pt x="971408" y="258762"/>
                  </a:lnTo>
                  <a:lnTo>
                    <a:pt x="1045959" y="134302"/>
                  </a:lnTo>
                  <a:lnTo>
                    <a:pt x="1113288" y="134302"/>
                  </a:lnTo>
                  <a:lnTo>
                    <a:pt x="1113104" y="5460"/>
                  </a:lnTo>
                  <a:close/>
                </a:path>
                <a:path w="2414270" h="393065">
                  <a:moveTo>
                    <a:pt x="1495793" y="5460"/>
                  </a:moveTo>
                  <a:lnTo>
                    <a:pt x="1216825" y="5460"/>
                  </a:lnTo>
                  <a:lnTo>
                    <a:pt x="1216825" y="387603"/>
                  </a:lnTo>
                  <a:lnTo>
                    <a:pt x="1503438" y="387603"/>
                  </a:lnTo>
                  <a:lnTo>
                    <a:pt x="1503438" y="328104"/>
                  </a:lnTo>
                  <a:lnTo>
                    <a:pt x="1287792" y="328104"/>
                  </a:lnTo>
                  <a:lnTo>
                    <a:pt x="1287792" y="222732"/>
                  </a:lnTo>
                  <a:lnTo>
                    <a:pt x="1472311" y="222732"/>
                  </a:lnTo>
                  <a:lnTo>
                    <a:pt x="1472311" y="164325"/>
                  </a:lnTo>
                  <a:lnTo>
                    <a:pt x="1287792" y="164325"/>
                  </a:lnTo>
                  <a:lnTo>
                    <a:pt x="1287792" y="64973"/>
                  </a:lnTo>
                  <a:lnTo>
                    <a:pt x="1495793" y="64973"/>
                  </a:lnTo>
                  <a:lnTo>
                    <a:pt x="1495793" y="5460"/>
                  </a:lnTo>
                  <a:close/>
                </a:path>
                <a:path w="2414270" h="393065">
                  <a:moveTo>
                    <a:pt x="1731073" y="65506"/>
                  </a:moveTo>
                  <a:lnTo>
                    <a:pt x="1660105" y="65506"/>
                  </a:lnTo>
                  <a:lnTo>
                    <a:pt x="1660105" y="387603"/>
                  </a:lnTo>
                  <a:lnTo>
                    <a:pt x="1731073" y="387603"/>
                  </a:lnTo>
                  <a:lnTo>
                    <a:pt x="1731073" y="65506"/>
                  </a:lnTo>
                  <a:close/>
                </a:path>
                <a:path w="2414270" h="393065">
                  <a:moveTo>
                    <a:pt x="1857730" y="5460"/>
                  </a:moveTo>
                  <a:lnTo>
                    <a:pt x="1533461" y="5460"/>
                  </a:lnTo>
                  <a:lnTo>
                    <a:pt x="1533461" y="65506"/>
                  </a:lnTo>
                  <a:lnTo>
                    <a:pt x="1857730" y="65506"/>
                  </a:lnTo>
                  <a:lnTo>
                    <a:pt x="1857730" y="5460"/>
                  </a:lnTo>
                  <a:close/>
                </a:path>
                <a:path w="2414270" h="393065">
                  <a:moveTo>
                    <a:pt x="1982190" y="5460"/>
                  </a:moveTo>
                  <a:lnTo>
                    <a:pt x="1911223" y="5460"/>
                  </a:lnTo>
                  <a:lnTo>
                    <a:pt x="1911223" y="387603"/>
                  </a:lnTo>
                  <a:lnTo>
                    <a:pt x="1982190" y="387603"/>
                  </a:lnTo>
                  <a:lnTo>
                    <a:pt x="1982190" y="5460"/>
                  </a:lnTo>
                  <a:close/>
                </a:path>
                <a:path w="2414270" h="393065">
                  <a:moveTo>
                    <a:pt x="2262784" y="0"/>
                  </a:moveTo>
                  <a:lnTo>
                    <a:pt x="2207717" y="6345"/>
                  </a:lnTo>
                  <a:lnTo>
                    <a:pt x="2158250" y="25387"/>
                  </a:lnTo>
                  <a:lnTo>
                    <a:pt x="2116548" y="55621"/>
                  </a:lnTo>
                  <a:lnTo>
                    <a:pt x="2084819" y="95542"/>
                  </a:lnTo>
                  <a:lnTo>
                    <a:pt x="2064759" y="143175"/>
                  </a:lnTo>
                  <a:lnTo>
                    <a:pt x="2058073" y="196532"/>
                  </a:lnTo>
                  <a:lnTo>
                    <a:pt x="2059726" y="223933"/>
                  </a:lnTo>
                  <a:lnTo>
                    <a:pt x="2072962" y="274429"/>
                  </a:lnTo>
                  <a:lnTo>
                    <a:pt x="2099047" y="318694"/>
                  </a:lnTo>
                  <a:lnTo>
                    <a:pt x="2135623" y="353771"/>
                  </a:lnTo>
                  <a:lnTo>
                    <a:pt x="2181738" y="378786"/>
                  </a:lnTo>
                  <a:lnTo>
                    <a:pt x="2234003" y="391478"/>
                  </a:lnTo>
                  <a:lnTo>
                    <a:pt x="2262238" y="393064"/>
                  </a:lnTo>
                  <a:lnTo>
                    <a:pt x="2285220" y="392041"/>
                  </a:lnTo>
                  <a:lnTo>
                    <a:pt x="2328212" y="383849"/>
                  </a:lnTo>
                  <a:lnTo>
                    <a:pt x="2366972" y="367576"/>
                  </a:lnTo>
                  <a:lnTo>
                    <a:pt x="2399861" y="343831"/>
                  </a:lnTo>
                  <a:lnTo>
                    <a:pt x="2412432" y="330822"/>
                  </a:lnTo>
                  <a:lnTo>
                    <a:pt x="2266061" y="330822"/>
                  </a:lnTo>
                  <a:lnTo>
                    <a:pt x="2246922" y="329748"/>
                  </a:lnTo>
                  <a:lnTo>
                    <a:pt x="2195639" y="313626"/>
                  </a:lnTo>
                  <a:lnTo>
                    <a:pt x="2156638" y="280313"/>
                  </a:lnTo>
                  <a:lnTo>
                    <a:pt x="2133950" y="233249"/>
                  </a:lnTo>
                  <a:lnTo>
                    <a:pt x="2129586" y="196532"/>
                  </a:lnTo>
                  <a:lnTo>
                    <a:pt x="2130677" y="177668"/>
                  </a:lnTo>
                  <a:lnTo>
                    <a:pt x="2147049" y="127203"/>
                  </a:lnTo>
                  <a:lnTo>
                    <a:pt x="2180935" y="88868"/>
                  </a:lnTo>
                  <a:lnTo>
                    <a:pt x="2228807" y="66540"/>
                  </a:lnTo>
                  <a:lnTo>
                    <a:pt x="2266061" y="62242"/>
                  </a:lnTo>
                  <a:lnTo>
                    <a:pt x="2412422" y="62242"/>
                  </a:lnTo>
                  <a:lnTo>
                    <a:pt x="2399879" y="49240"/>
                  </a:lnTo>
                  <a:lnTo>
                    <a:pt x="2367127" y="25494"/>
                  </a:lnTo>
                  <a:lnTo>
                    <a:pt x="2328603" y="9215"/>
                  </a:lnTo>
                  <a:lnTo>
                    <a:pt x="2285749" y="1023"/>
                  </a:lnTo>
                  <a:lnTo>
                    <a:pt x="2262784" y="0"/>
                  </a:lnTo>
                  <a:close/>
                </a:path>
                <a:path w="2414270" h="393065">
                  <a:moveTo>
                    <a:pt x="2368156" y="285521"/>
                  </a:moveTo>
                  <a:lnTo>
                    <a:pt x="2346210" y="305345"/>
                  </a:lnTo>
                  <a:lnTo>
                    <a:pt x="2321880" y="319501"/>
                  </a:lnTo>
                  <a:lnTo>
                    <a:pt x="2295165" y="327992"/>
                  </a:lnTo>
                  <a:lnTo>
                    <a:pt x="2266061" y="330822"/>
                  </a:lnTo>
                  <a:lnTo>
                    <a:pt x="2412432" y="330822"/>
                  </a:lnTo>
                  <a:lnTo>
                    <a:pt x="2414003" y="329196"/>
                  </a:lnTo>
                  <a:lnTo>
                    <a:pt x="2368156" y="285521"/>
                  </a:lnTo>
                  <a:close/>
                </a:path>
                <a:path w="2414270" h="393065">
                  <a:moveTo>
                    <a:pt x="2412422" y="62242"/>
                  </a:moveTo>
                  <a:lnTo>
                    <a:pt x="2266061" y="62242"/>
                  </a:lnTo>
                  <a:lnTo>
                    <a:pt x="2295165" y="65040"/>
                  </a:lnTo>
                  <a:lnTo>
                    <a:pt x="2321880" y="73432"/>
                  </a:lnTo>
                  <a:lnTo>
                    <a:pt x="2346210" y="87419"/>
                  </a:lnTo>
                  <a:lnTo>
                    <a:pt x="2368156" y="106997"/>
                  </a:lnTo>
                  <a:lnTo>
                    <a:pt x="2414003" y="63880"/>
                  </a:lnTo>
                  <a:lnTo>
                    <a:pt x="2412422" y="62242"/>
                  </a:lnTo>
                  <a:close/>
                </a:path>
              </a:pathLst>
            </a:custGeom>
            <a:solidFill>
              <a:srgbClr val="521379"/>
            </a:solidFill>
          </p:spPr>
          <p:txBody>
            <a:bodyPr wrap="square" lIns="0" tIns="0" rIns="0" bIns="0" rtlCol="0"/>
            <a:lstStyle/>
            <a:p>
              <a:endParaRPr/>
            </a:p>
          </p:txBody>
        </p:sp>
        <p:sp>
          <p:nvSpPr>
            <p:cNvPr id="5" name="object 5"/>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6" name="object 6"/>
          <p:cNvSpPr/>
          <p:nvPr/>
        </p:nvSpPr>
        <p:spPr>
          <a:xfrm>
            <a:off x="10732876" y="8535537"/>
            <a:ext cx="697865" cy="129539"/>
          </a:xfrm>
          <a:custGeom>
            <a:avLst/>
            <a:gdLst/>
            <a:ahLst/>
            <a:cxnLst/>
            <a:rect l="l" t="t" r="r" b="b"/>
            <a:pathLst>
              <a:path w="697865" h="129540">
                <a:moveTo>
                  <a:pt x="44119" y="2857"/>
                </a:moveTo>
                <a:lnTo>
                  <a:pt x="0" y="2857"/>
                </a:lnTo>
                <a:lnTo>
                  <a:pt x="0" y="127723"/>
                </a:lnTo>
                <a:lnTo>
                  <a:pt x="27863" y="127723"/>
                </a:lnTo>
                <a:lnTo>
                  <a:pt x="27863" y="92887"/>
                </a:lnTo>
                <a:lnTo>
                  <a:pt x="44475" y="92887"/>
                </a:lnTo>
                <a:lnTo>
                  <a:pt x="85648" y="82168"/>
                </a:lnTo>
                <a:lnTo>
                  <a:pt x="95534" y="68770"/>
                </a:lnTo>
                <a:lnTo>
                  <a:pt x="27863" y="68770"/>
                </a:lnTo>
                <a:lnTo>
                  <a:pt x="27863" y="26796"/>
                </a:lnTo>
                <a:lnTo>
                  <a:pt x="95130" y="26796"/>
                </a:lnTo>
                <a:lnTo>
                  <a:pt x="91753" y="20352"/>
                </a:lnTo>
                <a:lnTo>
                  <a:pt x="86004" y="14020"/>
                </a:lnTo>
                <a:lnTo>
                  <a:pt x="78465" y="9136"/>
                </a:lnTo>
                <a:lnTo>
                  <a:pt x="68972" y="5648"/>
                </a:lnTo>
                <a:lnTo>
                  <a:pt x="57524" y="3555"/>
                </a:lnTo>
                <a:lnTo>
                  <a:pt x="44119" y="2857"/>
                </a:lnTo>
                <a:close/>
              </a:path>
              <a:path w="697865" h="129540">
                <a:moveTo>
                  <a:pt x="95130" y="26796"/>
                </a:moveTo>
                <a:lnTo>
                  <a:pt x="52933" y="26796"/>
                </a:lnTo>
                <a:lnTo>
                  <a:pt x="59690" y="28308"/>
                </a:lnTo>
                <a:lnTo>
                  <a:pt x="68389" y="34391"/>
                </a:lnTo>
                <a:lnTo>
                  <a:pt x="70561" y="39509"/>
                </a:lnTo>
                <a:lnTo>
                  <a:pt x="70561" y="53924"/>
                </a:lnTo>
                <a:lnTo>
                  <a:pt x="68884" y="59397"/>
                </a:lnTo>
                <a:lnTo>
                  <a:pt x="62217" y="66903"/>
                </a:lnTo>
                <a:lnTo>
                  <a:pt x="55905" y="68770"/>
                </a:lnTo>
                <a:lnTo>
                  <a:pt x="95534" y="68770"/>
                </a:lnTo>
                <a:lnTo>
                  <a:pt x="95764" y="68351"/>
                </a:lnTo>
                <a:lnTo>
                  <a:pt x="98293" y="59112"/>
                </a:lnTo>
                <a:lnTo>
                  <a:pt x="99136" y="48323"/>
                </a:lnTo>
                <a:lnTo>
                  <a:pt x="98316" y="37505"/>
                </a:lnTo>
                <a:lnTo>
                  <a:pt x="95856" y="28181"/>
                </a:lnTo>
                <a:lnTo>
                  <a:pt x="95130" y="26796"/>
                </a:lnTo>
                <a:close/>
              </a:path>
              <a:path w="697865" h="129540">
                <a:moveTo>
                  <a:pt x="168275" y="2857"/>
                </a:moveTo>
                <a:lnTo>
                  <a:pt x="120929" y="2857"/>
                </a:lnTo>
                <a:lnTo>
                  <a:pt x="120929" y="127723"/>
                </a:lnTo>
                <a:lnTo>
                  <a:pt x="148793" y="127723"/>
                </a:lnTo>
                <a:lnTo>
                  <a:pt x="148793" y="87883"/>
                </a:lnTo>
                <a:lnTo>
                  <a:pt x="201871" y="87883"/>
                </a:lnTo>
                <a:lnTo>
                  <a:pt x="198462" y="83070"/>
                </a:lnTo>
                <a:lnTo>
                  <a:pt x="208856" y="77362"/>
                </a:lnTo>
                <a:lnTo>
                  <a:pt x="216282" y="68999"/>
                </a:lnTo>
                <a:lnTo>
                  <a:pt x="218393" y="63779"/>
                </a:lnTo>
                <a:lnTo>
                  <a:pt x="148793" y="63779"/>
                </a:lnTo>
                <a:lnTo>
                  <a:pt x="148793" y="26796"/>
                </a:lnTo>
                <a:lnTo>
                  <a:pt x="219469" y="26796"/>
                </a:lnTo>
                <a:lnTo>
                  <a:pt x="219119" y="25496"/>
                </a:lnTo>
                <a:lnTo>
                  <a:pt x="181786" y="3471"/>
                </a:lnTo>
                <a:lnTo>
                  <a:pt x="168275" y="2857"/>
                </a:lnTo>
                <a:close/>
              </a:path>
              <a:path w="697865" h="129540">
                <a:moveTo>
                  <a:pt x="201871" y="87883"/>
                </a:moveTo>
                <a:lnTo>
                  <a:pt x="168097" y="87883"/>
                </a:lnTo>
                <a:lnTo>
                  <a:pt x="195783" y="127723"/>
                </a:lnTo>
                <a:lnTo>
                  <a:pt x="230085" y="127723"/>
                </a:lnTo>
                <a:lnTo>
                  <a:pt x="201871" y="87883"/>
                </a:lnTo>
                <a:close/>
              </a:path>
              <a:path w="697865" h="129540">
                <a:moveTo>
                  <a:pt x="219469" y="26796"/>
                </a:moveTo>
                <a:lnTo>
                  <a:pt x="178625" y="26796"/>
                </a:lnTo>
                <a:lnTo>
                  <a:pt x="184886" y="28041"/>
                </a:lnTo>
                <a:lnTo>
                  <a:pt x="192024" y="33045"/>
                </a:lnTo>
                <a:lnTo>
                  <a:pt x="193814" y="37668"/>
                </a:lnTo>
                <a:lnTo>
                  <a:pt x="193814" y="51117"/>
                </a:lnTo>
                <a:lnTo>
                  <a:pt x="192087" y="56032"/>
                </a:lnTo>
                <a:lnTo>
                  <a:pt x="185178" y="62229"/>
                </a:lnTo>
                <a:lnTo>
                  <a:pt x="178689" y="63779"/>
                </a:lnTo>
                <a:lnTo>
                  <a:pt x="218393" y="63779"/>
                </a:lnTo>
                <a:lnTo>
                  <a:pt x="220738" y="57978"/>
                </a:lnTo>
                <a:lnTo>
                  <a:pt x="222224" y="44297"/>
                </a:lnTo>
                <a:lnTo>
                  <a:pt x="221448" y="34148"/>
                </a:lnTo>
                <a:lnTo>
                  <a:pt x="219469" y="26796"/>
                </a:lnTo>
                <a:close/>
              </a:path>
              <a:path w="697865" h="129540">
                <a:moveTo>
                  <a:pt x="307962" y="0"/>
                </a:moveTo>
                <a:lnTo>
                  <a:pt x="261340" y="18491"/>
                </a:lnTo>
                <a:lnTo>
                  <a:pt x="242404" y="64490"/>
                </a:lnTo>
                <a:lnTo>
                  <a:pt x="243588" y="77680"/>
                </a:lnTo>
                <a:lnTo>
                  <a:pt x="271355" y="118576"/>
                </a:lnTo>
                <a:lnTo>
                  <a:pt x="307962" y="128981"/>
                </a:lnTo>
                <a:lnTo>
                  <a:pt x="321262" y="127824"/>
                </a:lnTo>
                <a:lnTo>
                  <a:pt x="333465" y="124355"/>
                </a:lnTo>
                <a:lnTo>
                  <a:pt x="344575" y="118576"/>
                </a:lnTo>
                <a:lnTo>
                  <a:pt x="354596" y="110489"/>
                </a:lnTo>
                <a:lnTo>
                  <a:pt x="359493" y="104686"/>
                </a:lnTo>
                <a:lnTo>
                  <a:pt x="308051" y="104686"/>
                </a:lnTo>
                <a:lnTo>
                  <a:pt x="300545" y="103954"/>
                </a:lnTo>
                <a:lnTo>
                  <a:pt x="271661" y="72618"/>
                </a:lnTo>
                <a:lnTo>
                  <a:pt x="270992" y="64579"/>
                </a:lnTo>
                <a:lnTo>
                  <a:pt x="271661" y="56533"/>
                </a:lnTo>
                <a:lnTo>
                  <a:pt x="300545" y="25031"/>
                </a:lnTo>
                <a:lnTo>
                  <a:pt x="308051" y="24295"/>
                </a:lnTo>
                <a:lnTo>
                  <a:pt x="359495" y="24295"/>
                </a:lnTo>
                <a:lnTo>
                  <a:pt x="354596" y="18491"/>
                </a:lnTo>
                <a:lnTo>
                  <a:pt x="344575" y="10399"/>
                </a:lnTo>
                <a:lnTo>
                  <a:pt x="333465" y="4621"/>
                </a:lnTo>
                <a:lnTo>
                  <a:pt x="321262" y="1155"/>
                </a:lnTo>
                <a:lnTo>
                  <a:pt x="307962" y="0"/>
                </a:lnTo>
                <a:close/>
              </a:path>
              <a:path w="697865" h="129540">
                <a:moveTo>
                  <a:pt x="359495" y="24295"/>
                </a:moveTo>
                <a:lnTo>
                  <a:pt x="308051" y="24295"/>
                </a:lnTo>
                <a:lnTo>
                  <a:pt x="315562" y="25031"/>
                </a:lnTo>
                <a:lnTo>
                  <a:pt x="322456" y="27239"/>
                </a:lnTo>
                <a:lnTo>
                  <a:pt x="345122" y="64579"/>
                </a:lnTo>
                <a:lnTo>
                  <a:pt x="344453" y="72618"/>
                </a:lnTo>
                <a:lnTo>
                  <a:pt x="315562" y="103954"/>
                </a:lnTo>
                <a:lnTo>
                  <a:pt x="308051" y="104686"/>
                </a:lnTo>
                <a:lnTo>
                  <a:pt x="359493" y="104686"/>
                </a:lnTo>
                <a:lnTo>
                  <a:pt x="362873" y="100679"/>
                </a:lnTo>
                <a:lnTo>
                  <a:pt x="368787" y="89742"/>
                </a:lnTo>
                <a:lnTo>
                  <a:pt x="372336" y="77680"/>
                </a:lnTo>
                <a:lnTo>
                  <a:pt x="373519" y="64490"/>
                </a:lnTo>
                <a:lnTo>
                  <a:pt x="372336" y="51298"/>
                </a:lnTo>
                <a:lnTo>
                  <a:pt x="368787" y="39233"/>
                </a:lnTo>
                <a:lnTo>
                  <a:pt x="362873" y="28296"/>
                </a:lnTo>
                <a:lnTo>
                  <a:pt x="359495" y="24295"/>
                </a:lnTo>
                <a:close/>
              </a:path>
              <a:path w="697865" h="129540">
                <a:moveTo>
                  <a:pt x="396925" y="91465"/>
                </a:moveTo>
                <a:lnTo>
                  <a:pt x="382460" y="111467"/>
                </a:lnTo>
                <a:lnTo>
                  <a:pt x="391211" y="119052"/>
                </a:lnTo>
                <a:lnTo>
                  <a:pt x="400678" y="124469"/>
                </a:lnTo>
                <a:lnTo>
                  <a:pt x="410860" y="127719"/>
                </a:lnTo>
                <a:lnTo>
                  <a:pt x="421754" y="128803"/>
                </a:lnTo>
                <a:lnTo>
                  <a:pt x="430367" y="128110"/>
                </a:lnTo>
                <a:lnTo>
                  <a:pt x="459967" y="103830"/>
                </a:lnTo>
                <a:lnTo>
                  <a:pt x="460020" y="103606"/>
                </a:lnTo>
                <a:lnTo>
                  <a:pt x="420509" y="103606"/>
                </a:lnTo>
                <a:lnTo>
                  <a:pt x="414413" y="102848"/>
                </a:lnTo>
                <a:lnTo>
                  <a:pt x="408451" y="100574"/>
                </a:lnTo>
                <a:lnTo>
                  <a:pt x="402621" y="96780"/>
                </a:lnTo>
                <a:lnTo>
                  <a:pt x="396925" y="91465"/>
                </a:lnTo>
                <a:close/>
              </a:path>
              <a:path w="697865" h="129540">
                <a:moveTo>
                  <a:pt x="462851" y="2857"/>
                </a:moveTo>
                <a:lnTo>
                  <a:pt x="397814" y="2857"/>
                </a:lnTo>
                <a:lnTo>
                  <a:pt x="397814" y="26796"/>
                </a:lnTo>
                <a:lnTo>
                  <a:pt x="434797" y="26796"/>
                </a:lnTo>
                <a:lnTo>
                  <a:pt x="434797" y="91465"/>
                </a:lnTo>
                <a:lnTo>
                  <a:pt x="433400" y="96011"/>
                </a:lnTo>
                <a:lnTo>
                  <a:pt x="427799" y="102095"/>
                </a:lnTo>
                <a:lnTo>
                  <a:pt x="424434" y="103606"/>
                </a:lnTo>
                <a:lnTo>
                  <a:pt x="460020" y="103606"/>
                </a:lnTo>
                <a:lnTo>
                  <a:pt x="462130" y="94775"/>
                </a:lnTo>
                <a:lnTo>
                  <a:pt x="462851" y="84315"/>
                </a:lnTo>
                <a:lnTo>
                  <a:pt x="462851" y="2857"/>
                </a:lnTo>
                <a:close/>
              </a:path>
              <a:path w="697865" h="129540">
                <a:moveTo>
                  <a:pt x="582536" y="2857"/>
                </a:moveTo>
                <a:lnTo>
                  <a:pt x="492493" y="2857"/>
                </a:lnTo>
                <a:lnTo>
                  <a:pt x="492493" y="127723"/>
                </a:lnTo>
                <a:lnTo>
                  <a:pt x="584492" y="127723"/>
                </a:lnTo>
                <a:lnTo>
                  <a:pt x="584492" y="103073"/>
                </a:lnTo>
                <a:lnTo>
                  <a:pt x="520369" y="103073"/>
                </a:lnTo>
                <a:lnTo>
                  <a:pt x="520369" y="77165"/>
                </a:lnTo>
                <a:lnTo>
                  <a:pt x="576275" y="77165"/>
                </a:lnTo>
                <a:lnTo>
                  <a:pt x="576275" y="53416"/>
                </a:lnTo>
                <a:lnTo>
                  <a:pt x="520369" y="53416"/>
                </a:lnTo>
                <a:lnTo>
                  <a:pt x="520369" y="27685"/>
                </a:lnTo>
                <a:lnTo>
                  <a:pt x="582536" y="27685"/>
                </a:lnTo>
                <a:lnTo>
                  <a:pt x="582536" y="2857"/>
                </a:lnTo>
                <a:close/>
              </a:path>
              <a:path w="697865" h="129540">
                <a:moveTo>
                  <a:pt x="662203" y="26974"/>
                </a:moveTo>
                <a:lnTo>
                  <a:pt x="634339" y="26974"/>
                </a:lnTo>
                <a:lnTo>
                  <a:pt x="634339" y="127723"/>
                </a:lnTo>
                <a:lnTo>
                  <a:pt x="662203" y="127723"/>
                </a:lnTo>
                <a:lnTo>
                  <a:pt x="662203" y="26974"/>
                </a:lnTo>
                <a:close/>
              </a:path>
              <a:path w="697865" h="129540">
                <a:moveTo>
                  <a:pt x="697572" y="2857"/>
                </a:moveTo>
                <a:lnTo>
                  <a:pt x="598970" y="2857"/>
                </a:lnTo>
                <a:lnTo>
                  <a:pt x="598970" y="26974"/>
                </a:lnTo>
                <a:lnTo>
                  <a:pt x="697572" y="26974"/>
                </a:lnTo>
                <a:lnTo>
                  <a:pt x="697572" y="2857"/>
                </a:lnTo>
                <a:close/>
              </a:path>
            </a:pathLst>
          </a:custGeom>
          <a:solidFill>
            <a:srgbClr val="521379"/>
          </a:solidFill>
        </p:spPr>
        <p:txBody>
          <a:bodyPr wrap="square" lIns="0" tIns="0" rIns="0" bIns="0" rtlCol="0"/>
          <a:lstStyle/>
          <a:p>
            <a:endParaRPr/>
          </a:p>
        </p:txBody>
      </p:sp>
      <p:sp>
        <p:nvSpPr>
          <p:cNvPr id="7" name="object 7"/>
          <p:cNvSpPr/>
          <p:nvPr/>
        </p:nvSpPr>
        <p:spPr>
          <a:xfrm>
            <a:off x="0" y="1574794"/>
            <a:ext cx="3923665" cy="8178800"/>
          </a:xfrm>
          <a:custGeom>
            <a:avLst/>
            <a:gdLst/>
            <a:ahLst/>
            <a:cxnLst/>
            <a:rect l="l" t="t" r="r" b="b"/>
            <a:pathLst>
              <a:path w="3923665" h="8178800">
                <a:moveTo>
                  <a:pt x="3911727" y="0"/>
                </a:moveTo>
                <a:lnTo>
                  <a:pt x="2519057" y="0"/>
                </a:lnTo>
                <a:lnTo>
                  <a:pt x="0" y="4281474"/>
                </a:lnTo>
                <a:lnTo>
                  <a:pt x="0" y="6929716"/>
                </a:lnTo>
                <a:lnTo>
                  <a:pt x="2310803" y="3071685"/>
                </a:lnTo>
                <a:lnTo>
                  <a:pt x="2321814" y="8178800"/>
                </a:lnTo>
                <a:lnTo>
                  <a:pt x="3923411" y="8178800"/>
                </a:lnTo>
                <a:lnTo>
                  <a:pt x="3911727" y="0"/>
                </a:lnTo>
                <a:close/>
              </a:path>
            </a:pathLst>
          </a:custGeom>
          <a:solidFill>
            <a:srgbClr val="521379"/>
          </a:solidFill>
        </p:spPr>
        <p:txBody>
          <a:bodyPr wrap="square" lIns="0" tIns="0" rIns="0" bIns="0" rtlCol="0"/>
          <a:lstStyle/>
          <a:p>
            <a:endParaRPr dirty="0"/>
          </a:p>
        </p:txBody>
      </p:sp>
      <p:sp>
        <p:nvSpPr>
          <p:cNvPr id="9" name="Espace réservé du numéro de diapositive 8">
            <a:extLst>
              <a:ext uri="{FF2B5EF4-FFF2-40B4-BE49-F238E27FC236}">
                <a16:creationId xmlns:a16="http://schemas.microsoft.com/office/drawing/2014/main" id="{826FE97C-12A9-4738-842E-4E812E3A57BC}"/>
              </a:ext>
            </a:extLst>
          </p:cNvPr>
          <p:cNvSpPr>
            <a:spLocks noGrp="1"/>
          </p:cNvSpPr>
          <p:nvPr>
            <p:ph type="sldNum" sz="quarter" idx="7"/>
          </p:nvPr>
        </p:nvSpPr>
        <p:spPr/>
        <p:txBody>
          <a:bodyPr/>
          <a:lstStyle/>
          <a:p>
            <a:fld id="{B6F15528-21DE-4FAA-801E-634DDDAF4B2B}" type="slidenum">
              <a:rPr lang="fr-FR" smtClean="0"/>
              <a:t>55</a:t>
            </a:fld>
            <a:endParaRPr lang="fr-FR"/>
          </a:p>
        </p:txBody>
      </p:sp>
    </p:spTree>
    <p:extLst>
      <p:ext uri="{BB962C8B-B14F-4D97-AF65-F5344CB8AC3E}">
        <p14:creationId xmlns:p14="http://schemas.microsoft.com/office/powerpoint/2010/main" val="493310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9FDD3-EE8D-44AB-BF51-C5763EFA6AB0}"/>
              </a:ext>
            </a:extLst>
          </p:cNvPr>
          <p:cNvSpPr>
            <a:spLocks noGrp="1"/>
          </p:cNvSpPr>
          <p:nvPr>
            <p:ph type="title"/>
          </p:nvPr>
        </p:nvSpPr>
        <p:spPr/>
        <p:txBody>
          <a:bodyPr/>
          <a:lstStyle/>
          <a:p>
            <a:r>
              <a:rPr lang="fr-FR" dirty="0"/>
              <a:t>Technical Appendix</a:t>
            </a:r>
          </a:p>
        </p:txBody>
      </p:sp>
      <p:sp>
        <p:nvSpPr>
          <p:cNvPr id="3" name="Espace réservé du texte 2">
            <a:extLst>
              <a:ext uri="{FF2B5EF4-FFF2-40B4-BE49-F238E27FC236}">
                <a16:creationId xmlns:a16="http://schemas.microsoft.com/office/drawing/2014/main" id="{4B06C6DE-FD78-46B7-9EDE-1B6C84EB825D}"/>
              </a:ext>
            </a:extLst>
          </p:cNvPr>
          <p:cNvSpPr>
            <a:spLocks noGrp="1"/>
          </p:cNvSpPr>
          <p:nvPr>
            <p:ph type="body" idx="1"/>
          </p:nvPr>
        </p:nvSpPr>
        <p:spPr/>
        <p:txBody>
          <a:bodyPr/>
          <a:lstStyle/>
          <a:p>
            <a:r>
              <a:rPr lang="fr-FR" sz="3200" dirty="0">
                <a:latin typeface="Montserrat" panose="00000500000000000000" pitchFamily="2" charset="0"/>
              </a:rPr>
              <a:t>The "Technical Appendix" deliverable includes</a:t>
            </a:r>
          </a:p>
          <a:p>
            <a:pPr lvl="1"/>
            <a:r>
              <a:rPr lang="fr-FR" sz="3200" dirty="0">
                <a:latin typeface="Montserrat" panose="00000500000000000000" pitchFamily="2" charset="0"/>
              </a:rPr>
              <a:t>Pictures of the assembly of the platform</a:t>
            </a:r>
          </a:p>
          <a:p>
            <a:pPr lvl="1"/>
            <a:r>
              <a:rPr lang="fr-FR" sz="3200" dirty="0">
                <a:latin typeface="Montserrat" panose="00000500000000000000" pitchFamily="2" charset="0"/>
              </a:rPr>
              <a:t>4 videos of the assembly of the platform</a:t>
            </a:r>
          </a:p>
          <a:p>
            <a:pPr lvl="1"/>
            <a:r>
              <a:rPr lang="fr-FR" sz="3200" dirty="0">
                <a:latin typeface="Montserrat" panose="00000500000000000000" pitchFamily="2" charset="0"/>
              </a:rPr>
              <a:t>The specifications and estimates of the different components</a:t>
            </a:r>
          </a:p>
        </p:txBody>
      </p:sp>
      <p:sp>
        <p:nvSpPr>
          <p:cNvPr id="5" name="Espace réservé du numéro de diapositive 4">
            <a:extLst>
              <a:ext uri="{FF2B5EF4-FFF2-40B4-BE49-F238E27FC236}">
                <a16:creationId xmlns:a16="http://schemas.microsoft.com/office/drawing/2014/main" id="{B4DA24F3-11A8-4A9D-B68A-489804EA97EE}"/>
              </a:ext>
            </a:extLst>
          </p:cNvPr>
          <p:cNvSpPr>
            <a:spLocks noGrp="1"/>
          </p:cNvSpPr>
          <p:nvPr>
            <p:ph type="sldNum" idx="12"/>
          </p:nvPr>
        </p:nvSpPr>
        <p:spPr/>
        <p:txBody>
          <a:bodyPr/>
          <a:lstStyle/>
          <a:p>
            <a:fld id="{00000000-1234-1234-1234-123412341234}" type="slidenum">
              <a:rPr lang="fr-FR" smtClean="0"/>
              <a:pPr/>
              <a:t>56</a:t>
            </a:fld>
            <a:endParaRPr lang="fr-FR"/>
          </a:p>
        </p:txBody>
      </p:sp>
    </p:spTree>
    <p:extLst>
      <p:ext uri="{BB962C8B-B14F-4D97-AF65-F5344CB8AC3E}">
        <p14:creationId xmlns:p14="http://schemas.microsoft.com/office/powerpoint/2010/main" val="1036327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9FDD3-EE8D-44AB-BF51-C5763EFA6AB0}"/>
              </a:ext>
            </a:extLst>
          </p:cNvPr>
          <p:cNvSpPr>
            <a:spLocks noGrp="1"/>
          </p:cNvSpPr>
          <p:nvPr>
            <p:ph type="title"/>
          </p:nvPr>
        </p:nvSpPr>
        <p:spPr>
          <a:xfrm>
            <a:off x="443307" y="483349"/>
            <a:ext cx="12118187" cy="1085867"/>
          </a:xfrm>
        </p:spPr>
        <p:txBody>
          <a:bodyPr/>
          <a:lstStyle/>
          <a:p>
            <a:r>
              <a:rPr lang="fr-FR" dirty="0"/>
              <a:t>Photos of the platform assembly</a:t>
            </a:r>
          </a:p>
        </p:txBody>
      </p:sp>
      <p:sp>
        <p:nvSpPr>
          <p:cNvPr id="5" name="Espace réservé du numéro de diapositive 4">
            <a:extLst>
              <a:ext uri="{FF2B5EF4-FFF2-40B4-BE49-F238E27FC236}">
                <a16:creationId xmlns:a16="http://schemas.microsoft.com/office/drawing/2014/main" id="{B4DA24F3-11A8-4A9D-B68A-489804EA97EE}"/>
              </a:ext>
            </a:extLst>
          </p:cNvPr>
          <p:cNvSpPr>
            <a:spLocks noGrp="1"/>
          </p:cNvSpPr>
          <p:nvPr>
            <p:ph type="sldNum" idx="12"/>
          </p:nvPr>
        </p:nvSpPr>
        <p:spPr/>
        <p:txBody>
          <a:bodyPr/>
          <a:lstStyle/>
          <a:p>
            <a:fld id="{00000000-1234-1234-1234-123412341234}" type="slidenum">
              <a:rPr lang="fr-FR" smtClean="0"/>
              <a:pPr/>
              <a:t>57</a:t>
            </a:fld>
            <a:endParaRPr lang="fr-FR"/>
          </a:p>
        </p:txBody>
      </p:sp>
      <p:pic>
        <p:nvPicPr>
          <p:cNvPr id="8" name="Image 7">
            <a:extLst>
              <a:ext uri="{FF2B5EF4-FFF2-40B4-BE49-F238E27FC236}">
                <a16:creationId xmlns:a16="http://schemas.microsoft.com/office/drawing/2014/main" id="{DEBF5702-415A-43B5-B48C-1A1EE2B81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70" y="5959240"/>
            <a:ext cx="5126400" cy="2883600"/>
          </a:xfrm>
          <a:prstGeom prst="rect">
            <a:avLst/>
          </a:prstGeom>
        </p:spPr>
      </p:pic>
      <p:pic>
        <p:nvPicPr>
          <p:cNvPr id="10" name="Image 9">
            <a:extLst>
              <a:ext uri="{FF2B5EF4-FFF2-40B4-BE49-F238E27FC236}">
                <a16:creationId xmlns:a16="http://schemas.microsoft.com/office/drawing/2014/main" id="{A8A4E7EE-20D2-4DD9-AB5C-3736940098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196" y="1798202"/>
            <a:ext cx="5126400" cy="2883600"/>
          </a:xfrm>
          <a:prstGeom prst="rect">
            <a:avLst/>
          </a:prstGeom>
        </p:spPr>
      </p:pic>
      <p:pic>
        <p:nvPicPr>
          <p:cNvPr id="12" name="Image 11">
            <a:extLst>
              <a:ext uri="{FF2B5EF4-FFF2-40B4-BE49-F238E27FC236}">
                <a16:creationId xmlns:a16="http://schemas.microsoft.com/office/drawing/2014/main" id="{ECC947C4-591C-4619-BCEF-52E6A539E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002" y="1779872"/>
            <a:ext cx="2162700" cy="3844800"/>
          </a:xfrm>
          <a:prstGeom prst="rect">
            <a:avLst/>
          </a:prstGeom>
        </p:spPr>
      </p:pic>
      <p:pic>
        <p:nvPicPr>
          <p:cNvPr id="14" name="Image 13">
            <a:extLst>
              <a:ext uri="{FF2B5EF4-FFF2-40B4-BE49-F238E27FC236}">
                <a16:creationId xmlns:a16="http://schemas.microsoft.com/office/drawing/2014/main" id="{6741A318-A92B-4FBC-BA73-5185379E9A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0779" y="2069771"/>
            <a:ext cx="5126400" cy="2883600"/>
          </a:xfrm>
          <a:prstGeom prst="rect">
            <a:avLst/>
          </a:prstGeom>
        </p:spPr>
      </p:pic>
      <p:pic>
        <p:nvPicPr>
          <p:cNvPr id="16" name="Image 15">
            <a:extLst>
              <a:ext uri="{FF2B5EF4-FFF2-40B4-BE49-F238E27FC236}">
                <a16:creationId xmlns:a16="http://schemas.microsoft.com/office/drawing/2014/main" id="{110BE5FA-4398-4EAC-B4A5-1741CC631D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1000" y="6096000"/>
            <a:ext cx="5126400" cy="2883600"/>
          </a:xfrm>
          <a:prstGeom prst="rect">
            <a:avLst/>
          </a:prstGeom>
        </p:spPr>
      </p:pic>
    </p:spTree>
    <p:extLst>
      <p:ext uri="{BB962C8B-B14F-4D97-AF65-F5344CB8AC3E}">
        <p14:creationId xmlns:p14="http://schemas.microsoft.com/office/powerpoint/2010/main" val="3544589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9FDD3-EE8D-44AB-BF51-C5763EFA6AB0}"/>
              </a:ext>
            </a:extLst>
          </p:cNvPr>
          <p:cNvSpPr>
            <a:spLocks noGrp="1"/>
          </p:cNvSpPr>
          <p:nvPr>
            <p:ph type="title"/>
          </p:nvPr>
        </p:nvSpPr>
        <p:spPr>
          <a:xfrm>
            <a:off x="443307" y="483349"/>
            <a:ext cx="12118187" cy="1085867"/>
          </a:xfrm>
        </p:spPr>
        <p:txBody>
          <a:bodyPr/>
          <a:lstStyle/>
          <a:p>
            <a:r>
              <a:rPr lang="fr-FR" dirty="0"/>
              <a:t>4 </a:t>
            </a:r>
            <a:r>
              <a:rPr lang="fr-FR" dirty="0" err="1"/>
              <a:t>videos </a:t>
            </a:r>
            <a:r>
              <a:rPr lang="fr-FR" dirty="0"/>
              <a:t>explaining how to mount </a:t>
            </a:r>
            <a:br>
              <a:rPr lang="fr-FR" dirty="0"/>
            </a:br>
            <a:r>
              <a:rPr lang="fr-FR" dirty="0"/>
              <a:t>the platform (total duration 1 hour)</a:t>
            </a:r>
          </a:p>
        </p:txBody>
      </p:sp>
      <p:sp>
        <p:nvSpPr>
          <p:cNvPr id="5" name="Espace réservé du numéro de diapositive 4">
            <a:extLst>
              <a:ext uri="{FF2B5EF4-FFF2-40B4-BE49-F238E27FC236}">
                <a16:creationId xmlns:a16="http://schemas.microsoft.com/office/drawing/2014/main" id="{B4DA24F3-11A8-4A9D-B68A-489804EA97EE}"/>
              </a:ext>
            </a:extLst>
          </p:cNvPr>
          <p:cNvSpPr>
            <a:spLocks noGrp="1"/>
          </p:cNvSpPr>
          <p:nvPr>
            <p:ph type="sldNum" idx="12"/>
          </p:nvPr>
        </p:nvSpPr>
        <p:spPr/>
        <p:txBody>
          <a:bodyPr/>
          <a:lstStyle/>
          <a:p>
            <a:fld id="{00000000-1234-1234-1234-123412341234}" type="slidenum">
              <a:rPr lang="fr-FR" smtClean="0"/>
              <a:pPr/>
              <a:t>58</a:t>
            </a:fld>
            <a:endParaRPr lang="fr-FR"/>
          </a:p>
        </p:txBody>
      </p:sp>
      <p:pic>
        <p:nvPicPr>
          <p:cNvPr id="4" name="Image 3">
            <a:extLst>
              <a:ext uri="{FF2B5EF4-FFF2-40B4-BE49-F238E27FC236}">
                <a16:creationId xmlns:a16="http://schemas.microsoft.com/office/drawing/2014/main" id="{54F446BD-4359-4825-90AB-3A5726823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2286000"/>
            <a:ext cx="11024875" cy="6201492"/>
          </a:xfrm>
          <a:prstGeom prst="rect">
            <a:avLst/>
          </a:prstGeom>
        </p:spPr>
      </p:pic>
    </p:spTree>
    <p:extLst>
      <p:ext uri="{BB962C8B-B14F-4D97-AF65-F5344CB8AC3E}">
        <p14:creationId xmlns:p14="http://schemas.microsoft.com/office/powerpoint/2010/main" val="274670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Available Resources </a:t>
            </a:r>
            <a:endParaRPr/>
          </a:p>
        </p:txBody>
      </p:sp>
      <p:sp>
        <p:nvSpPr>
          <p:cNvPr id="304" name="Google Shape;304;p46"/>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indent="-541858" algn="l" rtl="0">
              <a:buSzPts val="2400"/>
            </a:pPr>
            <a:r>
              <a:rPr lang="en" sz="3200" dirty="0">
                <a:latin typeface="Montserrat" panose="00000500000000000000" pitchFamily="2" charset="0"/>
              </a:rPr>
              <a:t>The project website </a:t>
            </a:r>
            <a:r>
              <a:rPr lang="fr-FR" sz="3200" b="1" u="sng" dirty="0">
                <a:latin typeface="Montserrat" panose="00000500000000000000" pitchFamily="2" charset="0"/>
              </a:rPr>
              <a:t>https://mimetic.limsi.fr/</a:t>
            </a:r>
            <a:br>
              <a:rPr lang="en" sz="3200" dirty="0">
                <a:latin typeface="Montserrat" panose="00000500000000000000" pitchFamily="2" charset="0"/>
              </a:rPr>
            </a:br>
            <a:r>
              <a:rPr lang="en" sz="3200" dirty="0">
                <a:latin typeface="Montserrat" panose="00000500000000000000" pitchFamily="2" charset="0"/>
              </a:rPr>
              <a:t>with deliverables / application supports : </a:t>
            </a:r>
            <a:br>
              <a:rPr lang="en" sz="3200" dirty="0">
                <a:latin typeface="Montserrat" panose="00000500000000000000" pitchFamily="2" charset="0"/>
              </a:rPr>
            </a:br>
            <a:endParaRPr sz="3200" dirty="0">
              <a:latin typeface="Montserrat" panose="00000500000000000000" pitchFamily="2" charset="0"/>
            </a:endParaRPr>
          </a:p>
          <a:p>
            <a:pPr lvl="1" indent="-505734" algn="l" rtl="0">
              <a:spcBef>
                <a:spcPts val="0"/>
              </a:spcBef>
              <a:buSzPts val="2000"/>
            </a:pPr>
            <a:r>
              <a:rPr lang="en" sz="2800" dirty="0">
                <a:latin typeface="Montserrat" panose="00000500000000000000" pitchFamily="2" charset="0"/>
              </a:rPr>
              <a:t>Deliverable 7 : </a:t>
            </a:r>
            <a:br>
              <a:rPr lang="en" sz="2800" dirty="0">
                <a:latin typeface="Montserrat" panose="00000500000000000000" pitchFamily="2" charset="0"/>
              </a:rPr>
            </a:br>
            <a:r>
              <a:rPr lang="en" sz="2800" dirty="0">
                <a:latin typeface="Montserrat" panose="00000500000000000000" pitchFamily="2" charset="0"/>
              </a:rPr>
              <a:t>"Training guide for caregivers".</a:t>
            </a:r>
            <a:br>
              <a:rPr lang="en" sz="2800" dirty="0">
                <a:latin typeface="Montserrat" panose="00000500000000000000" pitchFamily="2" charset="0"/>
              </a:rPr>
            </a:br>
            <a:endParaRPr sz="2800" dirty="0">
              <a:latin typeface="Montserrat" panose="00000500000000000000" pitchFamily="2" charset="0"/>
            </a:endParaRPr>
          </a:p>
          <a:p>
            <a:pPr lvl="1" indent="-505734" algn="l" rtl="0">
              <a:spcBef>
                <a:spcPts val="0"/>
              </a:spcBef>
              <a:buSzPts val="2000"/>
            </a:pPr>
            <a:r>
              <a:rPr lang="en" sz="2800" dirty="0">
                <a:latin typeface="Montserrat" panose="00000500000000000000" pitchFamily="2" charset="0"/>
              </a:rPr>
              <a:t>Deliverable 6 : </a:t>
            </a:r>
            <a:br>
              <a:rPr lang="en" sz="2800" dirty="0">
                <a:latin typeface="Montserrat" panose="00000500000000000000" pitchFamily="2" charset="0"/>
              </a:rPr>
            </a:br>
            <a:r>
              <a:rPr lang="en" sz="2800" dirty="0">
                <a:latin typeface="Montserrat" panose="00000500000000000000" pitchFamily="2" charset="0"/>
              </a:rPr>
              <a:t>"Library of collaborative motor actions". </a:t>
            </a:r>
            <a:br>
              <a:rPr lang="en" sz="2800" dirty="0">
                <a:latin typeface="Montserrat" panose="00000500000000000000" pitchFamily="2" charset="0"/>
              </a:rPr>
            </a:br>
            <a:r>
              <a:rPr lang="en" sz="2800" dirty="0">
                <a:latin typeface="Montserrat" panose="00000500000000000000" pitchFamily="2" charset="0"/>
              </a:rPr>
              <a:t>filmed by TEDyBEAR (Jacqueline Nadel, Justin Malleret, Aurélie Cherrier)</a:t>
            </a:r>
            <a:r>
              <a:rPr lang="en" sz="2800" u="sng" dirty="0">
                <a:solidFill>
                  <a:schemeClr val="hlink"/>
                </a:solidFill>
                <a:latin typeface="Montserrat" panose="00000500000000000000" pitchFamily="2" charset="0"/>
                <a:hlinkClick r:id="rId3"/>
              </a:rPr>
              <a:t>limsi.fr </a:t>
            </a:r>
            <a:endParaRPr sz="2800" dirty="0">
              <a:latin typeface="Montserrat" panose="00000500000000000000" pitchFamily="2" charset="0"/>
            </a:endParaRPr>
          </a:p>
          <a:p>
            <a:pPr lvl="1" indent="-505734" algn="l" rtl="0">
              <a:spcBef>
                <a:spcPts val="0"/>
              </a:spcBef>
              <a:buSzPts val="2000"/>
            </a:pPr>
            <a:endParaRPr lang="en" sz="2800" dirty="0">
              <a:latin typeface="Montserrat" panose="00000500000000000000" pitchFamily="2" charset="0"/>
            </a:endParaRPr>
          </a:p>
          <a:p>
            <a:pPr lvl="1" indent="-505734" algn="l" rtl="0">
              <a:spcBef>
                <a:spcPts val="0"/>
              </a:spcBef>
              <a:buSzPts val="2000"/>
            </a:pPr>
            <a:r>
              <a:rPr lang="en" sz="2800" dirty="0">
                <a:latin typeface="Montserrat" panose="00000500000000000000" pitchFamily="2" charset="0"/>
              </a:rPr>
              <a:t>Deliverable 8 : </a:t>
            </a:r>
            <a:br>
              <a:rPr lang="en" sz="2800" dirty="0">
                <a:latin typeface="Montserrat" panose="00000500000000000000" pitchFamily="2" charset="0"/>
              </a:rPr>
            </a:br>
            <a:r>
              <a:rPr lang="en" sz="2800" dirty="0">
                <a:latin typeface="Montserrat" panose="00000500000000000000" pitchFamily="2" charset="0"/>
              </a:rPr>
              <a:t>"Extension actions and communications".</a:t>
            </a:r>
            <a:endParaRPr sz="2800" dirty="0">
              <a:latin typeface="Montserrat" panose="00000500000000000000" pitchFamily="2" charset="0"/>
            </a:endParaRPr>
          </a:p>
          <a:p>
            <a:pPr indent="-541858" algn="l" rtl="0">
              <a:buSzPts val="2400"/>
            </a:pPr>
            <a:endParaRPr sz="32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7D974D6E-98BB-4CBF-B7C7-C8C02344712F}"/>
              </a:ext>
            </a:extLst>
          </p:cNvPr>
          <p:cNvSpPr>
            <a:spLocks noGrp="1"/>
          </p:cNvSpPr>
          <p:nvPr>
            <p:ph type="sldNum" idx="12"/>
          </p:nvPr>
        </p:nvSpPr>
        <p:spPr/>
        <p:txBody>
          <a:bodyPr/>
          <a:lstStyle/>
          <a:p>
            <a:fld id="{00000000-1234-1234-1234-123412341234}" type="slidenum">
              <a:rPr lang="fr-FR" smtClean="0"/>
              <a:pPr/>
              <a:t>59</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443307" y="843900"/>
            <a:ext cx="12118187" cy="1085867"/>
          </a:xfrm>
          <a:prstGeom prst="rect">
            <a:avLst/>
          </a:prstGeom>
        </p:spPr>
        <p:txBody>
          <a:bodyPr spcFirstLastPara="1" wrap="square" lIns="130027" tIns="130027" rIns="130027" bIns="130027" anchor="t" anchorCtr="0">
            <a:noAutofit/>
          </a:bodyPr>
          <a:lstStyle/>
          <a:p>
            <a:pPr algn="l" rtl="0"/>
            <a:r>
              <a:rPr lang="en"/>
              <a:t>Link to other deliverables </a:t>
            </a:r>
            <a:endParaRPr/>
          </a:p>
        </p:txBody>
      </p:sp>
      <p:sp>
        <p:nvSpPr>
          <p:cNvPr id="89" name="Google Shape;89;p17"/>
          <p:cNvSpPr txBox="1">
            <a:spLocks noGrp="1"/>
          </p:cNvSpPr>
          <p:nvPr>
            <p:ph type="body" idx="1"/>
          </p:nvPr>
        </p:nvSpPr>
        <p:spPr>
          <a:xfrm>
            <a:off x="443307" y="2185433"/>
            <a:ext cx="12118187" cy="6478507"/>
          </a:xfrm>
          <a:prstGeom prst="rect">
            <a:avLst/>
          </a:prstGeom>
        </p:spPr>
        <p:txBody>
          <a:bodyPr spcFirstLastPara="1" wrap="square" lIns="130027" tIns="130027" rIns="130027" bIns="130027" anchor="t" anchorCtr="0">
            <a:noAutofit/>
          </a:bodyPr>
          <a:lstStyle/>
          <a:p>
            <a:pPr marL="0" indent="0" algn="l" rtl="0">
              <a:buNone/>
            </a:pPr>
            <a:r>
              <a:rPr lang="en" sz="3200" dirty="0">
                <a:latin typeface="Montserrat" panose="00000500000000000000" pitchFamily="2" charset="0"/>
              </a:rPr>
              <a:t>This booklet provides illustrations and can be used as a training aid for caregivers.</a:t>
            </a:r>
            <a:endParaRPr sz="3200" dirty="0">
              <a:latin typeface="Montserrat" panose="00000500000000000000" pitchFamily="2" charset="0"/>
            </a:endParaRPr>
          </a:p>
          <a:p>
            <a:pPr marL="0" indent="0" algn="l" rtl="0">
              <a:spcBef>
                <a:spcPts val="2276"/>
              </a:spcBef>
              <a:buNone/>
            </a:pPr>
            <a:r>
              <a:rPr lang="en" sz="3200" dirty="0">
                <a:latin typeface="Montserrat" panose="00000500000000000000" pitchFamily="2" charset="0"/>
              </a:rPr>
              <a:t>It is complementary to the following deliverables that are available on the project website: </a:t>
            </a:r>
            <a:endParaRPr sz="3200" dirty="0">
              <a:latin typeface="Montserrat" panose="00000500000000000000" pitchFamily="2" charset="0"/>
            </a:endParaRPr>
          </a:p>
          <a:p>
            <a:pPr indent="-541858" algn="l" rtl="0">
              <a:spcBef>
                <a:spcPts val="2276"/>
              </a:spcBef>
              <a:buSzPts val="2400"/>
            </a:pPr>
            <a:r>
              <a:rPr lang="en" sz="3200" dirty="0">
                <a:latin typeface="Montserrat" panose="00000500000000000000" pitchFamily="2" charset="0"/>
              </a:rPr>
              <a:t>Library of collaborative motor actions </a:t>
            </a:r>
            <a:br>
              <a:rPr lang="en" sz="3200" dirty="0">
                <a:latin typeface="Montserrat" panose="00000500000000000000" pitchFamily="2" charset="0"/>
              </a:rPr>
            </a:br>
            <a:r>
              <a:rPr lang="en" sz="3200" dirty="0">
                <a:latin typeface="Montserrat" panose="00000500000000000000" pitchFamily="2" charset="0"/>
              </a:rPr>
              <a:t>(videos)</a:t>
            </a:r>
            <a:br>
              <a:rPr lang="en" sz="3200" dirty="0">
                <a:latin typeface="Montserrat" panose="00000500000000000000" pitchFamily="2" charset="0"/>
              </a:rPr>
            </a:br>
            <a:endParaRPr sz="3200" dirty="0">
              <a:latin typeface="Montserrat" panose="00000500000000000000" pitchFamily="2" charset="0"/>
            </a:endParaRPr>
          </a:p>
          <a:p>
            <a:pPr indent="-541858" algn="l" rtl="0">
              <a:buSzPts val="2400"/>
            </a:pPr>
            <a:r>
              <a:rPr lang="en" sz="3200" dirty="0">
                <a:latin typeface="Montserrat" panose="00000500000000000000" pitchFamily="2" charset="0"/>
              </a:rPr>
              <a:t>Training Guide for Caregivers </a:t>
            </a:r>
            <a:br>
              <a:rPr lang="en" sz="3200" dirty="0">
                <a:latin typeface="Montserrat" panose="00000500000000000000" pitchFamily="2" charset="0"/>
              </a:rPr>
            </a:br>
            <a:r>
              <a:rPr lang="en" sz="3200" dirty="0">
                <a:latin typeface="Montserrat" panose="00000500000000000000" pitchFamily="2" charset="0"/>
              </a:rPr>
              <a:t>(Word document)</a:t>
            </a:r>
            <a:endParaRPr sz="3200" dirty="0">
              <a:latin typeface="Montserrat" panose="00000500000000000000" pitchFamily="2" charset="0"/>
            </a:endParaRPr>
          </a:p>
          <a:p>
            <a:pPr marL="0" indent="0" algn="l" rtl="0">
              <a:spcBef>
                <a:spcPts val="2276"/>
              </a:spcBef>
              <a:spcAft>
                <a:spcPts val="2276"/>
              </a:spcAft>
              <a:buNone/>
            </a:pPr>
            <a:endParaRPr sz="3200" dirty="0">
              <a:latin typeface="Montserrat" panose="00000500000000000000" pitchFamily="2" charset="0"/>
            </a:endParaRPr>
          </a:p>
        </p:txBody>
      </p:sp>
      <p:sp>
        <p:nvSpPr>
          <p:cNvPr id="2" name="Espace réservé du numéro de diapositive 1">
            <a:extLst>
              <a:ext uri="{FF2B5EF4-FFF2-40B4-BE49-F238E27FC236}">
                <a16:creationId xmlns:a16="http://schemas.microsoft.com/office/drawing/2014/main" id="{12D76962-1AE3-4371-9EAA-BEA151AE2F40}"/>
              </a:ext>
            </a:extLst>
          </p:cNvPr>
          <p:cNvSpPr>
            <a:spLocks noGrp="1"/>
          </p:cNvSpPr>
          <p:nvPr>
            <p:ph type="sldNum" idx="12"/>
          </p:nvPr>
        </p:nvSpPr>
        <p:spPr/>
        <p:txBody>
          <a:bodyPr/>
          <a:lstStyle/>
          <a:p>
            <a:fld id="{00000000-1234-1234-1234-123412341234}" type="slidenum">
              <a:rPr lang="fr-FR" smtClean="0"/>
              <a:pPr/>
              <a:t>6</a:t>
            </a:fld>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3004800" cy="9753600"/>
            <a:chOff x="0" y="0"/>
            <a:chExt cx="13004800" cy="9753600"/>
          </a:xfrm>
        </p:grpSpPr>
        <p:sp>
          <p:nvSpPr>
            <p:cNvPr id="3" name="object 3"/>
            <p:cNvSpPr/>
            <p:nvPr/>
          </p:nvSpPr>
          <p:spPr>
            <a:xfrm>
              <a:off x="0" y="0"/>
              <a:ext cx="13004800" cy="9753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4400" y="3835399"/>
              <a:ext cx="3631565" cy="915669"/>
            </a:xfrm>
            <a:custGeom>
              <a:avLst/>
              <a:gdLst/>
              <a:ahLst/>
              <a:cxnLst/>
              <a:rect l="l" t="t" r="r" b="b"/>
              <a:pathLst>
                <a:path w="3631565" h="915670">
                  <a:moveTo>
                    <a:pt x="629018" y="907059"/>
                  </a:moveTo>
                  <a:lnTo>
                    <a:pt x="628472" y="526034"/>
                  </a:lnTo>
                  <a:lnTo>
                    <a:pt x="628192" y="332232"/>
                  </a:lnTo>
                  <a:lnTo>
                    <a:pt x="540334" y="332232"/>
                  </a:lnTo>
                  <a:lnTo>
                    <a:pt x="316153" y="713257"/>
                  </a:lnTo>
                  <a:lnTo>
                    <a:pt x="206933" y="530961"/>
                  </a:lnTo>
                  <a:lnTo>
                    <a:pt x="87858" y="332232"/>
                  </a:lnTo>
                  <a:lnTo>
                    <a:pt x="0" y="332232"/>
                  </a:lnTo>
                  <a:lnTo>
                    <a:pt x="0" y="907059"/>
                  </a:lnTo>
                  <a:lnTo>
                    <a:pt x="101815" y="907059"/>
                  </a:lnTo>
                  <a:lnTo>
                    <a:pt x="101815" y="530961"/>
                  </a:lnTo>
                  <a:lnTo>
                    <a:pt x="290690" y="841362"/>
                  </a:lnTo>
                  <a:lnTo>
                    <a:pt x="338315" y="841362"/>
                  </a:lnTo>
                  <a:lnTo>
                    <a:pt x="415048" y="713257"/>
                  </a:lnTo>
                  <a:lnTo>
                    <a:pt x="527189" y="526034"/>
                  </a:lnTo>
                  <a:lnTo>
                    <a:pt x="528015" y="907059"/>
                  </a:lnTo>
                  <a:lnTo>
                    <a:pt x="629018" y="907059"/>
                  </a:lnTo>
                  <a:close/>
                </a:path>
                <a:path w="3631565" h="915670">
                  <a:moveTo>
                    <a:pt x="1201889" y="72694"/>
                  </a:moveTo>
                  <a:lnTo>
                    <a:pt x="1200658" y="56413"/>
                  </a:lnTo>
                  <a:lnTo>
                    <a:pt x="1196949" y="42392"/>
                  </a:lnTo>
                  <a:lnTo>
                    <a:pt x="1195857" y="40309"/>
                  </a:lnTo>
                  <a:lnTo>
                    <a:pt x="1190777" y="30619"/>
                  </a:lnTo>
                  <a:lnTo>
                    <a:pt x="1182141" y="21094"/>
                  </a:lnTo>
                  <a:lnTo>
                    <a:pt x="1170800" y="13754"/>
                  </a:lnTo>
                  <a:lnTo>
                    <a:pt x="1158887" y="9385"/>
                  </a:lnTo>
                  <a:lnTo>
                    <a:pt x="1158887" y="59436"/>
                  </a:lnTo>
                  <a:lnTo>
                    <a:pt x="1158887" y="70269"/>
                  </a:lnTo>
                  <a:lnTo>
                    <a:pt x="1132522" y="102920"/>
                  </a:lnTo>
                  <a:lnTo>
                    <a:pt x="1122883" y="103454"/>
                  </a:lnTo>
                  <a:lnTo>
                    <a:pt x="1094676" y="103454"/>
                  </a:lnTo>
                  <a:lnTo>
                    <a:pt x="1094676" y="40309"/>
                  </a:lnTo>
                  <a:lnTo>
                    <a:pt x="1118590" y="40309"/>
                  </a:lnTo>
                  <a:lnTo>
                    <a:pt x="1155623" y="51727"/>
                  </a:lnTo>
                  <a:lnTo>
                    <a:pt x="1158887" y="59436"/>
                  </a:lnTo>
                  <a:lnTo>
                    <a:pt x="1158887" y="9385"/>
                  </a:lnTo>
                  <a:lnTo>
                    <a:pt x="1156512" y="8509"/>
                  </a:lnTo>
                  <a:lnTo>
                    <a:pt x="1139291" y="5359"/>
                  </a:lnTo>
                  <a:lnTo>
                    <a:pt x="1119124" y="4305"/>
                  </a:lnTo>
                  <a:lnTo>
                    <a:pt x="1052753" y="4305"/>
                  </a:lnTo>
                  <a:lnTo>
                    <a:pt x="1052753" y="192138"/>
                  </a:lnTo>
                  <a:lnTo>
                    <a:pt x="1094676" y="192138"/>
                  </a:lnTo>
                  <a:lnTo>
                    <a:pt x="1094676" y="139738"/>
                  </a:lnTo>
                  <a:lnTo>
                    <a:pt x="1119657" y="139738"/>
                  </a:lnTo>
                  <a:lnTo>
                    <a:pt x="1170114" y="130670"/>
                  </a:lnTo>
                  <a:lnTo>
                    <a:pt x="1196467" y="103454"/>
                  </a:lnTo>
                  <a:lnTo>
                    <a:pt x="1196822" y="102819"/>
                  </a:lnTo>
                  <a:lnTo>
                    <a:pt x="1200619" y="88925"/>
                  </a:lnTo>
                  <a:lnTo>
                    <a:pt x="1201889" y="72694"/>
                  </a:lnTo>
                  <a:close/>
                </a:path>
                <a:path w="3631565" h="915670">
                  <a:moveTo>
                    <a:pt x="1398841" y="192138"/>
                  </a:moveTo>
                  <a:lnTo>
                    <a:pt x="1356410" y="132207"/>
                  </a:lnTo>
                  <a:lnTo>
                    <a:pt x="1351280" y="124955"/>
                  </a:lnTo>
                  <a:lnTo>
                    <a:pt x="1366913" y="116370"/>
                  </a:lnTo>
                  <a:lnTo>
                    <a:pt x="1378089" y="103797"/>
                  </a:lnTo>
                  <a:lnTo>
                    <a:pt x="1381277" y="95935"/>
                  </a:lnTo>
                  <a:lnTo>
                    <a:pt x="1384795" y="87223"/>
                  </a:lnTo>
                  <a:lnTo>
                    <a:pt x="1387030" y="66649"/>
                  </a:lnTo>
                  <a:lnTo>
                    <a:pt x="1385862" y="51384"/>
                  </a:lnTo>
                  <a:lnTo>
                    <a:pt x="1382877" y="40309"/>
                  </a:lnTo>
                  <a:lnTo>
                    <a:pt x="1382356" y="38366"/>
                  </a:lnTo>
                  <a:lnTo>
                    <a:pt x="1376514" y="27609"/>
                  </a:lnTo>
                  <a:lnTo>
                    <a:pt x="1368348" y="19088"/>
                  </a:lnTo>
                  <a:lnTo>
                    <a:pt x="1357439" y="12623"/>
                  </a:lnTo>
                  <a:lnTo>
                    <a:pt x="1344295" y="8305"/>
                  </a:lnTo>
                  <a:lnTo>
                    <a:pt x="1344295" y="56667"/>
                  </a:lnTo>
                  <a:lnTo>
                    <a:pt x="1344295" y="76898"/>
                  </a:lnTo>
                  <a:lnTo>
                    <a:pt x="1307223" y="95935"/>
                  </a:lnTo>
                  <a:lnTo>
                    <a:pt x="1276578" y="95935"/>
                  </a:lnTo>
                  <a:lnTo>
                    <a:pt x="1276578" y="40309"/>
                  </a:lnTo>
                  <a:lnTo>
                    <a:pt x="1308023" y="40309"/>
                  </a:lnTo>
                  <a:lnTo>
                    <a:pt x="1344295" y="56667"/>
                  </a:lnTo>
                  <a:lnTo>
                    <a:pt x="1344295" y="8305"/>
                  </a:lnTo>
                  <a:lnTo>
                    <a:pt x="1343393" y="8001"/>
                  </a:lnTo>
                  <a:lnTo>
                    <a:pt x="1326210" y="5232"/>
                  </a:lnTo>
                  <a:lnTo>
                    <a:pt x="1305877" y="4305"/>
                  </a:lnTo>
                  <a:lnTo>
                    <a:pt x="1234668" y="4305"/>
                  </a:lnTo>
                  <a:lnTo>
                    <a:pt x="1234668" y="192138"/>
                  </a:lnTo>
                  <a:lnTo>
                    <a:pt x="1276578" y="192138"/>
                  </a:lnTo>
                  <a:lnTo>
                    <a:pt x="1276578" y="132207"/>
                  </a:lnTo>
                  <a:lnTo>
                    <a:pt x="1305610" y="132207"/>
                  </a:lnTo>
                  <a:lnTo>
                    <a:pt x="1347254" y="192138"/>
                  </a:lnTo>
                  <a:lnTo>
                    <a:pt x="1398841" y="192138"/>
                  </a:lnTo>
                  <a:close/>
                </a:path>
                <a:path w="3631565" h="915670">
                  <a:moveTo>
                    <a:pt x="1614627" y="97015"/>
                  </a:moveTo>
                  <a:lnTo>
                    <a:pt x="1607502" y="59016"/>
                  </a:lnTo>
                  <a:lnTo>
                    <a:pt x="1571891" y="16306"/>
                  </a:lnTo>
                  <a:lnTo>
                    <a:pt x="1571891" y="97142"/>
                  </a:lnTo>
                  <a:lnTo>
                    <a:pt x="1570888" y="109232"/>
                  </a:lnTo>
                  <a:lnTo>
                    <a:pt x="1547253" y="147561"/>
                  </a:lnTo>
                  <a:lnTo>
                    <a:pt x="1516138" y="157467"/>
                  </a:lnTo>
                  <a:lnTo>
                    <a:pt x="1504848" y="156362"/>
                  </a:lnTo>
                  <a:lnTo>
                    <a:pt x="1469453" y="130594"/>
                  </a:lnTo>
                  <a:lnTo>
                    <a:pt x="1460385" y="97142"/>
                  </a:lnTo>
                  <a:lnTo>
                    <a:pt x="1461401" y="85039"/>
                  </a:lnTo>
                  <a:lnTo>
                    <a:pt x="1485036" y="46520"/>
                  </a:lnTo>
                  <a:lnTo>
                    <a:pt x="1516138" y="36550"/>
                  </a:lnTo>
                  <a:lnTo>
                    <a:pt x="1527429" y="37655"/>
                  </a:lnTo>
                  <a:lnTo>
                    <a:pt x="1562823" y="63614"/>
                  </a:lnTo>
                  <a:lnTo>
                    <a:pt x="1571891" y="97142"/>
                  </a:lnTo>
                  <a:lnTo>
                    <a:pt x="1571891" y="16306"/>
                  </a:lnTo>
                  <a:lnTo>
                    <a:pt x="1571078" y="15646"/>
                  </a:lnTo>
                  <a:lnTo>
                    <a:pt x="1554365" y="6946"/>
                  </a:lnTo>
                  <a:lnTo>
                    <a:pt x="1536014" y="1739"/>
                  </a:lnTo>
                  <a:lnTo>
                    <a:pt x="1516011" y="0"/>
                  </a:lnTo>
                  <a:lnTo>
                    <a:pt x="1496009" y="1739"/>
                  </a:lnTo>
                  <a:lnTo>
                    <a:pt x="1445869" y="27813"/>
                  </a:lnTo>
                  <a:lnTo>
                    <a:pt x="1419161" y="77177"/>
                  </a:lnTo>
                  <a:lnTo>
                    <a:pt x="1417383" y="97015"/>
                  </a:lnTo>
                  <a:lnTo>
                    <a:pt x="1419161" y="116852"/>
                  </a:lnTo>
                  <a:lnTo>
                    <a:pt x="1445869" y="166204"/>
                  </a:lnTo>
                  <a:lnTo>
                    <a:pt x="1496009" y="192278"/>
                  </a:lnTo>
                  <a:lnTo>
                    <a:pt x="1516011" y="194017"/>
                  </a:lnTo>
                  <a:lnTo>
                    <a:pt x="1536014" y="192278"/>
                  </a:lnTo>
                  <a:lnTo>
                    <a:pt x="1586141" y="166204"/>
                  </a:lnTo>
                  <a:lnTo>
                    <a:pt x="1612849" y="116852"/>
                  </a:lnTo>
                  <a:lnTo>
                    <a:pt x="1614627" y="97015"/>
                  </a:lnTo>
                  <a:close/>
                </a:path>
                <a:path w="3631565" h="915670">
                  <a:moveTo>
                    <a:pt x="1675180" y="907059"/>
                  </a:moveTo>
                  <a:lnTo>
                    <a:pt x="1674634" y="526034"/>
                  </a:lnTo>
                  <a:lnTo>
                    <a:pt x="1674355" y="332232"/>
                  </a:lnTo>
                  <a:lnTo>
                    <a:pt x="1586484" y="332232"/>
                  </a:lnTo>
                  <a:lnTo>
                    <a:pt x="1362303" y="713257"/>
                  </a:lnTo>
                  <a:lnTo>
                    <a:pt x="1253083" y="530961"/>
                  </a:lnTo>
                  <a:lnTo>
                    <a:pt x="1134021" y="332232"/>
                  </a:lnTo>
                  <a:lnTo>
                    <a:pt x="1046149" y="332232"/>
                  </a:lnTo>
                  <a:lnTo>
                    <a:pt x="1046149" y="907059"/>
                  </a:lnTo>
                  <a:lnTo>
                    <a:pt x="1147978" y="907059"/>
                  </a:lnTo>
                  <a:lnTo>
                    <a:pt x="1147978" y="530961"/>
                  </a:lnTo>
                  <a:lnTo>
                    <a:pt x="1336852" y="841362"/>
                  </a:lnTo>
                  <a:lnTo>
                    <a:pt x="1384477" y="841362"/>
                  </a:lnTo>
                  <a:lnTo>
                    <a:pt x="1461211" y="713257"/>
                  </a:lnTo>
                  <a:lnTo>
                    <a:pt x="1573352" y="526034"/>
                  </a:lnTo>
                  <a:lnTo>
                    <a:pt x="1574165" y="907059"/>
                  </a:lnTo>
                  <a:lnTo>
                    <a:pt x="1675180" y="907059"/>
                  </a:lnTo>
                  <a:close/>
                </a:path>
                <a:path w="3631565" h="915670">
                  <a:moveTo>
                    <a:pt x="1748980" y="4305"/>
                  </a:moveTo>
                  <a:lnTo>
                    <a:pt x="1651165" y="4305"/>
                  </a:lnTo>
                  <a:lnTo>
                    <a:pt x="1651165" y="40309"/>
                  </a:lnTo>
                  <a:lnTo>
                    <a:pt x="1706791" y="40309"/>
                  </a:lnTo>
                  <a:lnTo>
                    <a:pt x="1706791" y="137591"/>
                  </a:lnTo>
                  <a:lnTo>
                    <a:pt x="1704682" y="144437"/>
                  </a:lnTo>
                  <a:lnTo>
                    <a:pt x="1696262" y="153568"/>
                  </a:lnTo>
                  <a:lnTo>
                    <a:pt x="1691208" y="155854"/>
                  </a:lnTo>
                  <a:lnTo>
                    <a:pt x="1685290" y="155854"/>
                  </a:lnTo>
                  <a:lnTo>
                    <a:pt x="1676120" y="154711"/>
                  </a:lnTo>
                  <a:lnTo>
                    <a:pt x="1667154" y="151295"/>
                  </a:lnTo>
                  <a:lnTo>
                    <a:pt x="1658391" y="145580"/>
                  </a:lnTo>
                  <a:lnTo>
                    <a:pt x="1649818" y="137591"/>
                  </a:lnTo>
                  <a:lnTo>
                    <a:pt x="1628063" y="167678"/>
                  </a:lnTo>
                  <a:lnTo>
                    <a:pt x="1641221" y="179082"/>
                  </a:lnTo>
                  <a:lnTo>
                    <a:pt x="1655470" y="187236"/>
                  </a:lnTo>
                  <a:lnTo>
                    <a:pt x="1670786" y="192125"/>
                  </a:lnTo>
                  <a:lnTo>
                    <a:pt x="1687169" y="193751"/>
                  </a:lnTo>
                  <a:lnTo>
                    <a:pt x="1700136" y="192709"/>
                  </a:lnTo>
                  <a:lnTo>
                    <a:pt x="1739239" y="167678"/>
                  </a:lnTo>
                  <a:lnTo>
                    <a:pt x="1744726" y="155854"/>
                  </a:lnTo>
                  <a:lnTo>
                    <a:pt x="1747901" y="142570"/>
                  </a:lnTo>
                  <a:lnTo>
                    <a:pt x="1748980" y="126834"/>
                  </a:lnTo>
                  <a:lnTo>
                    <a:pt x="1748980" y="4305"/>
                  </a:lnTo>
                  <a:close/>
                </a:path>
                <a:path w="3631565" h="915670">
                  <a:moveTo>
                    <a:pt x="1931974" y="155054"/>
                  </a:moveTo>
                  <a:lnTo>
                    <a:pt x="1835505" y="155054"/>
                  </a:lnTo>
                  <a:lnTo>
                    <a:pt x="1835505" y="116090"/>
                  </a:lnTo>
                  <a:lnTo>
                    <a:pt x="1919605" y="116090"/>
                  </a:lnTo>
                  <a:lnTo>
                    <a:pt x="1919605" y="80352"/>
                  </a:lnTo>
                  <a:lnTo>
                    <a:pt x="1835505" y="80352"/>
                  </a:lnTo>
                  <a:lnTo>
                    <a:pt x="1835505" y="41656"/>
                  </a:lnTo>
                  <a:lnTo>
                    <a:pt x="1929015" y="41656"/>
                  </a:lnTo>
                  <a:lnTo>
                    <a:pt x="1929015" y="4305"/>
                  </a:lnTo>
                  <a:lnTo>
                    <a:pt x="1793582" y="4305"/>
                  </a:lnTo>
                  <a:lnTo>
                    <a:pt x="1793582" y="192138"/>
                  </a:lnTo>
                  <a:lnTo>
                    <a:pt x="1931974" y="192138"/>
                  </a:lnTo>
                  <a:lnTo>
                    <a:pt x="1931974" y="155054"/>
                  </a:lnTo>
                  <a:close/>
                </a:path>
                <a:path w="3631565" h="915670">
                  <a:moveTo>
                    <a:pt x="2102065" y="4305"/>
                  </a:moveTo>
                  <a:lnTo>
                    <a:pt x="1953729" y="4305"/>
                  </a:lnTo>
                  <a:lnTo>
                    <a:pt x="1953729" y="40576"/>
                  </a:lnTo>
                  <a:lnTo>
                    <a:pt x="2006942" y="40576"/>
                  </a:lnTo>
                  <a:lnTo>
                    <a:pt x="2006942" y="192138"/>
                  </a:lnTo>
                  <a:lnTo>
                    <a:pt x="2048852" y="192138"/>
                  </a:lnTo>
                  <a:lnTo>
                    <a:pt x="2048852" y="40576"/>
                  </a:lnTo>
                  <a:lnTo>
                    <a:pt x="2102065" y="40576"/>
                  </a:lnTo>
                  <a:lnTo>
                    <a:pt x="2102065" y="4305"/>
                  </a:lnTo>
                  <a:close/>
                </a:path>
                <a:path w="3631565" h="915670">
                  <a:moveTo>
                    <a:pt x="2261489" y="817549"/>
                  </a:moveTo>
                  <a:lnTo>
                    <a:pt x="1937118" y="817549"/>
                  </a:lnTo>
                  <a:lnTo>
                    <a:pt x="1937118" y="659066"/>
                  </a:lnTo>
                  <a:lnTo>
                    <a:pt x="2214676" y="659066"/>
                  </a:lnTo>
                  <a:lnTo>
                    <a:pt x="2214676" y="571195"/>
                  </a:lnTo>
                  <a:lnTo>
                    <a:pt x="1937118" y="571195"/>
                  </a:lnTo>
                  <a:lnTo>
                    <a:pt x="1937118" y="421741"/>
                  </a:lnTo>
                  <a:lnTo>
                    <a:pt x="2249982" y="421741"/>
                  </a:lnTo>
                  <a:lnTo>
                    <a:pt x="2249982" y="332232"/>
                  </a:lnTo>
                  <a:lnTo>
                    <a:pt x="1830362" y="332232"/>
                  </a:lnTo>
                  <a:lnTo>
                    <a:pt x="1830362" y="907059"/>
                  </a:lnTo>
                  <a:lnTo>
                    <a:pt x="2261489" y="907059"/>
                  </a:lnTo>
                  <a:lnTo>
                    <a:pt x="2261489" y="817549"/>
                  </a:lnTo>
                  <a:close/>
                </a:path>
                <a:path w="3631565" h="915670">
                  <a:moveTo>
                    <a:pt x="2794431" y="332232"/>
                  </a:moveTo>
                  <a:lnTo>
                    <a:pt x="2306650" y="332232"/>
                  </a:lnTo>
                  <a:lnTo>
                    <a:pt x="2306650" y="422567"/>
                  </a:lnTo>
                  <a:lnTo>
                    <a:pt x="2497163" y="422567"/>
                  </a:lnTo>
                  <a:lnTo>
                    <a:pt x="2497163" y="907059"/>
                  </a:lnTo>
                  <a:lnTo>
                    <a:pt x="2603919" y="907059"/>
                  </a:lnTo>
                  <a:lnTo>
                    <a:pt x="2603919" y="422567"/>
                  </a:lnTo>
                  <a:lnTo>
                    <a:pt x="2794431" y="422567"/>
                  </a:lnTo>
                  <a:lnTo>
                    <a:pt x="2794431" y="332232"/>
                  </a:lnTo>
                  <a:close/>
                </a:path>
                <a:path w="3631565" h="915670">
                  <a:moveTo>
                    <a:pt x="2981655" y="332232"/>
                  </a:moveTo>
                  <a:lnTo>
                    <a:pt x="2874899" y="332232"/>
                  </a:lnTo>
                  <a:lnTo>
                    <a:pt x="2874899" y="907059"/>
                  </a:lnTo>
                  <a:lnTo>
                    <a:pt x="2981655" y="907059"/>
                  </a:lnTo>
                  <a:lnTo>
                    <a:pt x="2981655" y="332232"/>
                  </a:lnTo>
                  <a:close/>
                </a:path>
                <a:path w="3631565" h="915670">
                  <a:moveTo>
                    <a:pt x="3631184" y="420103"/>
                  </a:moveTo>
                  <a:lnTo>
                    <a:pt x="3586429" y="378828"/>
                  </a:lnTo>
                  <a:lnTo>
                    <a:pt x="3532644" y="348653"/>
                  </a:lnTo>
                  <a:lnTo>
                    <a:pt x="3471253" y="330174"/>
                  </a:lnTo>
                  <a:lnTo>
                    <a:pt x="3403727" y="324027"/>
                  </a:lnTo>
                  <a:lnTo>
                    <a:pt x="3361245" y="326402"/>
                  </a:lnTo>
                  <a:lnTo>
                    <a:pt x="3320885" y="333565"/>
                  </a:lnTo>
                  <a:lnTo>
                    <a:pt x="3282619" y="345490"/>
                  </a:lnTo>
                  <a:lnTo>
                    <a:pt x="3246463" y="362204"/>
                  </a:lnTo>
                  <a:lnTo>
                    <a:pt x="3213227" y="383120"/>
                  </a:lnTo>
                  <a:lnTo>
                    <a:pt x="3183750" y="407682"/>
                  </a:lnTo>
                  <a:lnTo>
                    <a:pt x="3158007" y="435876"/>
                  </a:lnTo>
                  <a:lnTo>
                    <a:pt x="3136011" y="467728"/>
                  </a:lnTo>
                  <a:lnTo>
                    <a:pt x="3118408" y="502475"/>
                  </a:lnTo>
                  <a:lnTo>
                    <a:pt x="3105835" y="539381"/>
                  </a:lnTo>
                  <a:lnTo>
                    <a:pt x="3098292" y="578434"/>
                  </a:lnTo>
                  <a:lnTo>
                    <a:pt x="3095777" y="619645"/>
                  </a:lnTo>
                  <a:lnTo>
                    <a:pt x="3098266" y="660857"/>
                  </a:lnTo>
                  <a:lnTo>
                    <a:pt x="3105734" y="699909"/>
                  </a:lnTo>
                  <a:lnTo>
                    <a:pt x="3118180" y="736815"/>
                  </a:lnTo>
                  <a:lnTo>
                    <a:pt x="3135604" y="771563"/>
                  </a:lnTo>
                  <a:lnTo>
                    <a:pt x="3157423" y="803402"/>
                  </a:lnTo>
                  <a:lnTo>
                    <a:pt x="3212439" y="856170"/>
                  </a:lnTo>
                  <a:lnTo>
                    <a:pt x="3245650" y="877087"/>
                  </a:lnTo>
                  <a:lnTo>
                    <a:pt x="3281807" y="893787"/>
                  </a:lnTo>
                  <a:lnTo>
                    <a:pt x="3320059" y="905725"/>
                  </a:lnTo>
                  <a:lnTo>
                    <a:pt x="3360420" y="912888"/>
                  </a:lnTo>
                  <a:lnTo>
                    <a:pt x="3402901" y="915276"/>
                  </a:lnTo>
                  <a:lnTo>
                    <a:pt x="3437458" y="913726"/>
                  </a:lnTo>
                  <a:lnTo>
                    <a:pt x="3502126" y="901407"/>
                  </a:lnTo>
                  <a:lnTo>
                    <a:pt x="3560432" y="876935"/>
                  </a:lnTo>
                  <a:lnTo>
                    <a:pt x="3609911" y="841197"/>
                  </a:lnTo>
                  <a:lnTo>
                    <a:pt x="3628796" y="821651"/>
                  </a:lnTo>
                  <a:lnTo>
                    <a:pt x="3631184" y="819188"/>
                  </a:lnTo>
                  <a:lnTo>
                    <a:pt x="3562210" y="753503"/>
                  </a:lnTo>
                  <a:lnTo>
                    <a:pt x="3529203" y="783323"/>
                  </a:lnTo>
                  <a:lnTo>
                    <a:pt x="3492601" y="804608"/>
                  </a:lnTo>
                  <a:lnTo>
                    <a:pt x="3452418" y="817384"/>
                  </a:lnTo>
                  <a:lnTo>
                    <a:pt x="3408642" y="821651"/>
                  </a:lnTo>
                  <a:lnTo>
                    <a:pt x="3379851" y="820026"/>
                  </a:lnTo>
                  <a:lnTo>
                    <a:pt x="3326879" y="807097"/>
                  </a:lnTo>
                  <a:lnTo>
                    <a:pt x="3280587" y="781596"/>
                  </a:lnTo>
                  <a:lnTo>
                    <a:pt x="3244050" y="745680"/>
                  </a:lnTo>
                  <a:lnTo>
                    <a:pt x="3218129" y="700176"/>
                  </a:lnTo>
                  <a:lnTo>
                    <a:pt x="3204997" y="648030"/>
                  </a:lnTo>
                  <a:lnTo>
                    <a:pt x="3203359" y="619645"/>
                  </a:lnTo>
                  <a:lnTo>
                    <a:pt x="3204997" y="591261"/>
                  </a:lnTo>
                  <a:lnTo>
                    <a:pt x="3218129" y="539115"/>
                  </a:lnTo>
                  <a:lnTo>
                    <a:pt x="3244050" y="493623"/>
                  </a:lnTo>
                  <a:lnTo>
                    <a:pt x="3280587" y="457695"/>
                  </a:lnTo>
                  <a:lnTo>
                    <a:pt x="3326879" y="432181"/>
                  </a:lnTo>
                  <a:lnTo>
                    <a:pt x="3379851" y="419252"/>
                  </a:lnTo>
                  <a:lnTo>
                    <a:pt x="3408642" y="417639"/>
                  </a:lnTo>
                  <a:lnTo>
                    <a:pt x="3452418" y="421843"/>
                  </a:lnTo>
                  <a:lnTo>
                    <a:pt x="3492601" y="434467"/>
                  </a:lnTo>
                  <a:lnTo>
                    <a:pt x="3529203" y="455510"/>
                  </a:lnTo>
                  <a:lnTo>
                    <a:pt x="3562210" y="484974"/>
                  </a:lnTo>
                  <a:lnTo>
                    <a:pt x="3631184" y="420103"/>
                  </a:lnTo>
                  <a:close/>
                </a:path>
              </a:pathLst>
            </a:custGeom>
            <a:solidFill>
              <a:srgbClr val="FFFFFF"/>
            </a:solidFill>
          </p:spPr>
          <p:txBody>
            <a:bodyPr wrap="square" lIns="0" tIns="0" rIns="0" bIns="0" rtlCol="0"/>
            <a:lstStyle/>
            <a:p>
              <a:endParaRPr/>
            </a:p>
          </p:txBody>
        </p:sp>
        <p:sp>
          <p:nvSpPr>
            <p:cNvPr id="5" name="object 5"/>
            <p:cNvSpPr/>
            <p:nvPr/>
          </p:nvSpPr>
          <p:spPr>
            <a:xfrm>
              <a:off x="5458498" y="4082897"/>
              <a:ext cx="236220" cy="659765"/>
            </a:xfrm>
            <a:custGeom>
              <a:avLst/>
              <a:gdLst/>
              <a:ahLst/>
              <a:cxnLst/>
              <a:rect l="l" t="t" r="r" b="b"/>
              <a:pathLst>
                <a:path w="236220" h="659764">
                  <a:moveTo>
                    <a:pt x="198272" y="178041"/>
                  </a:moveTo>
                  <a:lnTo>
                    <a:pt x="91528" y="178041"/>
                  </a:lnTo>
                  <a:lnTo>
                    <a:pt x="0" y="659561"/>
                  </a:lnTo>
                  <a:lnTo>
                    <a:pt x="106756" y="659561"/>
                  </a:lnTo>
                  <a:lnTo>
                    <a:pt x="198272" y="178041"/>
                  </a:lnTo>
                  <a:close/>
                </a:path>
                <a:path w="236220" h="659764">
                  <a:moveTo>
                    <a:pt x="235673" y="0"/>
                  </a:moveTo>
                  <a:lnTo>
                    <a:pt x="128917" y="0"/>
                  </a:lnTo>
                  <a:lnTo>
                    <a:pt x="112560" y="86893"/>
                  </a:lnTo>
                  <a:lnTo>
                    <a:pt x="219316" y="86893"/>
                  </a:lnTo>
                  <a:lnTo>
                    <a:pt x="235673" y="0"/>
                  </a:lnTo>
                  <a:close/>
                </a:path>
              </a:pathLst>
            </a:custGeom>
            <a:solidFill>
              <a:srgbClr val="EE4A9A"/>
            </a:solidFill>
          </p:spPr>
          <p:txBody>
            <a:bodyPr wrap="square" lIns="0" tIns="0" rIns="0" bIns="0" rtlCol="0"/>
            <a:lstStyle/>
            <a:p>
              <a:endParaRPr/>
            </a:p>
          </p:txBody>
        </p:sp>
      </p:grpSp>
      <p:sp>
        <p:nvSpPr>
          <p:cNvPr id="6" name="object 6"/>
          <p:cNvSpPr txBox="1"/>
          <p:nvPr/>
        </p:nvSpPr>
        <p:spPr>
          <a:xfrm>
            <a:off x="1016000" y="5408468"/>
            <a:ext cx="10134600" cy="3175228"/>
          </a:xfrm>
          <a:prstGeom prst="rect">
            <a:avLst/>
          </a:prstGeom>
        </p:spPr>
        <p:txBody>
          <a:bodyPr vert="horz" wrap="square" lIns="0" tIns="12700" rIns="0" bIns="0" rtlCol="0">
            <a:spAutoFit/>
          </a:bodyPr>
          <a:lstStyle/>
          <a:p>
            <a:pPr marL="12700">
              <a:lnSpc>
                <a:spcPct val="100000"/>
              </a:lnSpc>
              <a:spcBef>
                <a:spcPts val="100"/>
              </a:spcBef>
            </a:pPr>
            <a:r>
              <a:rPr sz="2300" b="1" spc="-35" dirty="0">
                <a:solidFill>
                  <a:srgbClr val="FFFFFF"/>
                </a:solidFill>
                <a:latin typeface="Montserrat"/>
                <a:cs typeface="Montserrat"/>
              </a:rPr>
              <a:t>Find </a:t>
            </a:r>
            <a:r>
              <a:rPr sz="2300" b="1" spc="-30" dirty="0">
                <a:solidFill>
                  <a:srgbClr val="FFFFFF"/>
                </a:solidFill>
                <a:latin typeface="Montserrat"/>
                <a:cs typeface="Montserrat"/>
              </a:rPr>
              <a:t>the </a:t>
            </a:r>
            <a:r>
              <a:rPr sz="2300" b="1" spc="-35" dirty="0">
                <a:solidFill>
                  <a:srgbClr val="FFFFFF"/>
                </a:solidFill>
                <a:latin typeface="Montserrat"/>
                <a:cs typeface="Montserrat"/>
              </a:rPr>
              <a:t>results of </a:t>
            </a:r>
            <a:r>
              <a:rPr sz="2300" b="1" spc="-40" dirty="0">
                <a:solidFill>
                  <a:srgbClr val="FFFFFF"/>
                </a:solidFill>
                <a:latin typeface="Montserrat"/>
                <a:cs typeface="Montserrat"/>
              </a:rPr>
              <a:t>the </a:t>
            </a:r>
            <a:r>
              <a:rPr sz="2300" b="1" spc="-55" dirty="0">
                <a:solidFill>
                  <a:srgbClr val="FFFFFF"/>
                </a:solidFill>
                <a:latin typeface="Montserrat"/>
                <a:cs typeface="Montserrat"/>
              </a:rPr>
              <a:t>search </a:t>
            </a:r>
            <a:r>
              <a:rPr sz="2300" b="1" spc="-60" dirty="0">
                <a:solidFill>
                  <a:srgbClr val="FFFFFF"/>
                </a:solidFill>
                <a:latin typeface="Montserrat"/>
                <a:cs typeface="Montserrat"/>
              </a:rPr>
              <a:t>on </a:t>
            </a:r>
            <a:r>
              <a:rPr sz="2300" b="1" spc="110" dirty="0">
                <a:solidFill>
                  <a:srgbClr val="FFFFFF"/>
                </a:solidFill>
                <a:latin typeface="Montserrat"/>
                <a:cs typeface="Montserrat"/>
              </a:rPr>
              <a:t>:</a:t>
            </a:r>
            <a:endParaRPr sz="2300" dirty="0">
              <a:latin typeface="Montserrat"/>
              <a:cs typeface="Montserrat"/>
            </a:endParaRPr>
          </a:p>
          <a:p>
            <a:pPr>
              <a:lnSpc>
                <a:spcPct val="100000"/>
              </a:lnSpc>
              <a:spcBef>
                <a:spcPts val="15"/>
              </a:spcBef>
            </a:pPr>
            <a:endParaRPr lang="fr-FR" sz="2250" dirty="0">
              <a:latin typeface="Montserrat"/>
              <a:cs typeface="Montserrat"/>
            </a:endParaRPr>
          </a:p>
          <a:p>
            <a:pPr>
              <a:lnSpc>
                <a:spcPct val="100000"/>
              </a:lnSpc>
              <a:spcBef>
                <a:spcPts val="15"/>
              </a:spcBef>
            </a:pPr>
            <a:endParaRPr sz="2250" dirty="0">
              <a:latin typeface="Montserrat"/>
              <a:cs typeface="Montserrat"/>
            </a:endParaRPr>
          </a:p>
          <a:p>
            <a:pPr marL="12700">
              <a:lnSpc>
                <a:spcPct val="100000"/>
              </a:lnSpc>
            </a:pPr>
            <a:r>
              <a:rPr sz="2300" spc="-10" dirty="0">
                <a:solidFill>
                  <a:srgbClr val="FFFFFF"/>
                </a:solidFill>
                <a:latin typeface="Montserrat-Medium"/>
                <a:cs typeface="Montserrat-Medium"/>
                <a:hlinkClick r:id="rId3"/>
              </a:rPr>
              <a:t>https://mimetic.limsi.fr/ </a:t>
            </a:r>
          </a:p>
          <a:p>
            <a:pPr marL="12700">
              <a:lnSpc>
                <a:spcPct val="100000"/>
              </a:lnSpc>
            </a:pPr>
            <a:endParaRPr sz="2300" dirty="0">
              <a:latin typeface="Montserrat-Medium"/>
              <a:cs typeface="Montserrat-Medium"/>
            </a:endParaRPr>
          </a:p>
          <a:p>
            <a:pPr>
              <a:lnSpc>
                <a:spcPct val="100000"/>
              </a:lnSpc>
              <a:spcBef>
                <a:spcPts val="15"/>
              </a:spcBef>
            </a:pPr>
            <a:endParaRPr sz="2250" dirty="0">
              <a:latin typeface="Montserrat-Medium"/>
              <a:cs typeface="Montserrat-Medium"/>
            </a:endParaRPr>
          </a:p>
          <a:p>
            <a:pPr marL="12700" marR="615315">
              <a:lnSpc>
                <a:spcPct val="100000"/>
              </a:lnSpc>
              <a:spcBef>
                <a:spcPts val="5"/>
              </a:spcBef>
            </a:pPr>
            <a:r>
              <a:rPr sz="2300" spc="-5" dirty="0">
                <a:solidFill>
                  <a:srgbClr val="FFFFFF"/>
                </a:solidFill>
                <a:latin typeface="Montserrat-Medium"/>
                <a:cs typeface="Montserrat-Medium"/>
                <a:hlinkClick r:id="rId4"/>
              </a:rPr>
              <a:t>https://www.firah.org/fr/logiciel-pour-l-entrainement-combine-a-l-interaction-sociale-cooperative-et-a-l-apprentissage-moteur.html </a:t>
            </a:r>
            <a:endParaRPr sz="2300" dirty="0">
              <a:latin typeface="Montserrat-Medium"/>
              <a:cs typeface="Montserrat-Medium"/>
            </a:endParaRPr>
          </a:p>
        </p:txBody>
      </p:sp>
      <p:sp>
        <p:nvSpPr>
          <p:cNvPr id="8" name="Espace réservé du numéro de diapositive 7">
            <a:extLst>
              <a:ext uri="{FF2B5EF4-FFF2-40B4-BE49-F238E27FC236}">
                <a16:creationId xmlns:a16="http://schemas.microsoft.com/office/drawing/2014/main" id="{014ACF50-DB93-46CC-9841-BE4C4FB4D845}"/>
              </a:ext>
            </a:extLst>
          </p:cNvPr>
          <p:cNvSpPr>
            <a:spLocks noGrp="1"/>
          </p:cNvSpPr>
          <p:nvPr>
            <p:ph type="sldNum" sz="quarter" idx="7"/>
          </p:nvPr>
        </p:nvSpPr>
        <p:spPr/>
        <p:txBody>
          <a:bodyPr/>
          <a:lstStyle/>
          <a:p>
            <a:fld id="{B6F15528-21DE-4FAA-801E-634DDDAF4B2B}" type="slidenum">
              <a:rPr lang="fr-FR" smtClean="0"/>
              <a:t>60</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98" y="982158"/>
            <a:ext cx="1985010" cy="817880"/>
          </a:xfrm>
          <a:prstGeom prst="rect">
            <a:avLst/>
          </a:prstGeom>
        </p:spPr>
        <p:txBody>
          <a:bodyPr vert="horz" wrap="square" lIns="0" tIns="12700" rIns="0" bIns="0" rtlCol="0">
            <a:spAutoFit/>
          </a:bodyPr>
          <a:lstStyle/>
          <a:p>
            <a:pPr marL="12700">
              <a:lnSpc>
                <a:spcPct val="100000"/>
              </a:lnSpc>
              <a:spcBef>
                <a:spcPts val="100"/>
              </a:spcBef>
            </a:pPr>
            <a:r>
              <a:rPr sz="5200" spc="70" dirty="0"/>
              <a:t>PLAN </a:t>
            </a:r>
            <a:endParaRPr sz="5200"/>
          </a:p>
        </p:txBody>
      </p:sp>
      <p:sp>
        <p:nvSpPr>
          <p:cNvPr id="3" name="object 3"/>
          <p:cNvSpPr txBox="1"/>
          <p:nvPr/>
        </p:nvSpPr>
        <p:spPr>
          <a:xfrm>
            <a:off x="406400" y="2057400"/>
            <a:ext cx="8864600" cy="4803878"/>
          </a:xfrm>
          <a:prstGeom prst="rect">
            <a:avLst/>
          </a:prstGeom>
        </p:spPr>
        <p:txBody>
          <a:bodyPr vert="horz" wrap="square" lIns="0" tIns="58419" rIns="0" bIns="0" rtlCol="0">
            <a:spAutoFit/>
          </a:bodyPr>
          <a:lstStyle/>
          <a:p>
            <a:pPr marL="12700" marR="2409825">
              <a:lnSpc>
                <a:spcPts val="3300"/>
              </a:lnSpc>
              <a:spcBef>
                <a:spcPts val="459"/>
              </a:spcBef>
              <a:buAutoNum type="arabicPlain"/>
              <a:tabLst>
                <a:tab pos="287020" algn="l"/>
              </a:tabLst>
            </a:pPr>
            <a:r>
              <a:rPr lang="fr-FR" sz="3000" dirty="0">
                <a:solidFill>
                  <a:srgbClr val="EE4A9A"/>
                </a:solidFill>
                <a:latin typeface="Montserrat-Medium"/>
                <a:cs typeface="Montserrat-Medium"/>
              </a:rPr>
              <a:t>. - </a:t>
            </a:r>
            <a:r>
              <a:rPr sz="3000" spc="110" dirty="0" err="1">
                <a:solidFill>
                  <a:srgbClr val="1F233B"/>
                </a:solidFill>
                <a:latin typeface="Montserrat-Medium"/>
                <a:cs typeface="Montserrat-Medium"/>
              </a:rPr>
              <a:t>Collaborative motor </a:t>
            </a:r>
            <a:r>
              <a:rPr sz="3000" spc="100" dirty="0">
                <a:solidFill>
                  <a:srgbClr val="1F233B"/>
                </a:solidFill>
                <a:latin typeface="Montserrat-Medium"/>
                <a:cs typeface="Montserrat-Medium"/>
              </a:rPr>
              <a:t>actions</a:t>
            </a:r>
            <a:endParaRPr lang="fr-FR" sz="3000" spc="110" dirty="0">
              <a:solidFill>
                <a:srgbClr val="1F233B"/>
              </a:solidFill>
              <a:latin typeface="Montserrat-Medium"/>
              <a:cs typeface="Montserrat-Medium"/>
            </a:endParaRPr>
          </a:p>
          <a:p>
            <a:pPr marL="12700" marR="2409825">
              <a:lnSpc>
                <a:spcPts val="3300"/>
              </a:lnSpc>
              <a:spcBef>
                <a:spcPts val="459"/>
              </a:spcBef>
              <a:buAutoNum type="arabicPlain"/>
              <a:tabLst>
                <a:tab pos="287020" algn="l"/>
              </a:tabLst>
            </a:pPr>
            <a:endParaRPr sz="2700" dirty="0">
              <a:latin typeface="Montserrat-Medium"/>
              <a:cs typeface="Montserrat-Medium"/>
            </a:endParaRPr>
          </a:p>
          <a:p>
            <a:pPr marL="12700" marR="2227580">
              <a:lnSpc>
                <a:spcPts val="3300"/>
              </a:lnSpc>
              <a:buAutoNum type="arabicPlain"/>
              <a:tabLst>
                <a:tab pos="363855" algn="l"/>
              </a:tabLst>
            </a:pPr>
            <a:r>
              <a:rPr lang="fr-FR" sz="3000" dirty="0">
                <a:solidFill>
                  <a:srgbClr val="EE4A9A"/>
                </a:solidFill>
                <a:latin typeface="Montserrat-Medium"/>
                <a:cs typeface="Montserrat-Medium"/>
              </a:rPr>
              <a:t>. - </a:t>
            </a:r>
            <a:r>
              <a:rPr lang="fr-FR" sz="3000" spc="105" dirty="0">
                <a:solidFill>
                  <a:srgbClr val="1F233B"/>
                </a:solidFill>
                <a:latin typeface="Montserrat-Medium"/>
                <a:cs typeface="Montserrat-Medium"/>
              </a:rPr>
              <a:t>Presentation of </a:t>
            </a:r>
            <a:r>
              <a:rPr sz="3000" spc="120" dirty="0">
                <a:solidFill>
                  <a:srgbClr val="1F233B"/>
                </a:solidFill>
                <a:latin typeface="Montserrat-Medium"/>
                <a:cs typeface="Montserrat-Medium"/>
              </a:rPr>
              <a:t>the </a:t>
            </a:r>
            <a:r>
              <a:rPr lang="fr-FR" sz="3000" spc="95" dirty="0">
                <a:solidFill>
                  <a:srgbClr val="1F233B"/>
                </a:solidFill>
                <a:latin typeface="Montserrat-Medium"/>
                <a:cs typeface="Montserrat-Medium"/>
              </a:rPr>
              <a:t>platformMIMETIC</a:t>
            </a:r>
            <a:endParaRPr sz="3000" dirty="0">
              <a:latin typeface="Montserrat-Medium"/>
              <a:cs typeface="Montserrat-Medium"/>
            </a:endParaRPr>
          </a:p>
          <a:p>
            <a:pPr marL="400050" indent="-387985">
              <a:lnSpc>
                <a:spcPts val="3450"/>
              </a:lnSpc>
              <a:spcBef>
                <a:spcPts val="2940"/>
              </a:spcBef>
              <a:buAutoNum type="arabicPlain"/>
              <a:tabLst>
                <a:tab pos="400685" algn="l"/>
              </a:tabLst>
            </a:pPr>
            <a:r>
              <a:rPr lang="fr-FR" sz="3000" dirty="0">
                <a:solidFill>
                  <a:srgbClr val="EE4A9A"/>
                </a:solidFill>
                <a:latin typeface="Montserrat-Medium"/>
                <a:cs typeface="Montserrat-Medium"/>
              </a:rPr>
              <a:t>. - </a:t>
            </a:r>
            <a:r>
              <a:rPr sz="3000" spc="105" dirty="0" err="1">
                <a:solidFill>
                  <a:srgbClr val="1F233B"/>
                </a:solidFill>
                <a:latin typeface="Montserrat-Medium"/>
                <a:cs typeface="Montserrat-Medium"/>
              </a:rPr>
              <a:t>Training in </a:t>
            </a:r>
            <a:r>
              <a:rPr sz="3000" spc="110" dirty="0">
                <a:solidFill>
                  <a:srgbClr val="1F233B"/>
                </a:solidFill>
                <a:latin typeface="Montserrat-Medium"/>
                <a:cs typeface="Montserrat-Medium"/>
              </a:rPr>
              <a:t>collaborative </a:t>
            </a:r>
            <a:r>
              <a:rPr sz="3000" spc="95" dirty="0" err="1">
                <a:solidFill>
                  <a:srgbClr val="1F233B"/>
                </a:solidFill>
                <a:latin typeface="Montserrat-Medium"/>
                <a:cs typeface="Montserrat-Medium"/>
              </a:rPr>
              <a:t>motor </a:t>
            </a:r>
            <a:r>
              <a:rPr lang="fr-FR" sz="3000" spc="465" dirty="0">
                <a:solidFill>
                  <a:srgbClr val="1F233B"/>
                </a:solidFill>
                <a:latin typeface="Montserrat-Medium"/>
                <a:cs typeface="Montserrat-Medium"/>
              </a:rPr>
              <a:t>collaboration </a:t>
            </a:r>
            <a:r>
              <a:rPr sz="3000" spc="70" dirty="0">
                <a:solidFill>
                  <a:srgbClr val="1F233B"/>
                </a:solidFill>
                <a:latin typeface="Montserrat-Medium"/>
                <a:cs typeface="Montserrat-Medium"/>
              </a:rPr>
              <a:t>with </a:t>
            </a:r>
            <a:r>
              <a:rPr sz="3000" spc="60" dirty="0">
                <a:solidFill>
                  <a:srgbClr val="1F233B"/>
                </a:solidFill>
                <a:latin typeface="Montserrat-Medium"/>
                <a:cs typeface="Montserrat-Medium"/>
              </a:rPr>
              <a:t>the </a:t>
            </a:r>
            <a:r>
              <a:rPr sz="3000" spc="120" dirty="0">
                <a:solidFill>
                  <a:srgbClr val="1F233B"/>
                </a:solidFill>
                <a:latin typeface="Montserrat-Medium"/>
                <a:cs typeface="Montserrat-Medium"/>
              </a:rPr>
              <a:t>MIMETIC </a:t>
            </a:r>
            <a:r>
              <a:rPr sz="3000" spc="95" dirty="0" err="1">
                <a:solidFill>
                  <a:srgbClr val="1F233B"/>
                </a:solidFill>
                <a:latin typeface="Montserrat-Medium"/>
                <a:cs typeface="Montserrat-Medium"/>
              </a:rPr>
              <a:t>platform</a:t>
            </a:r>
            <a:endParaRPr lang="fr-FR" sz="3000" spc="105" dirty="0">
              <a:solidFill>
                <a:srgbClr val="1F233B"/>
              </a:solidFill>
              <a:latin typeface="Montserrat-Medium"/>
              <a:cs typeface="Montserrat-Medium"/>
            </a:endParaRPr>
          </a:p>
          <a:p>
            <a:pPr marL="526415" indent="-514350">
              <a:lnSpc>
                <a:spcPts val="3450"/>
              </a:lnSpc>
              <a:spcBef>
                <a:spcPts val="2940"/>
              </a:spcBef>
              <a:buFont typeface="+mj-lt"/>
              <a:buAutoNum type="arabicPeriod" startAt="4"/>
              <a:tabLst>
                <a:tab pos="400685" algn="l"/>
              </a:tabLst>
            </a:pPr>
            <a:r>
              <a:rPr lang="fr-FR" sz="3000" spc="105" dirty="0">
                <a:solidFill>
                  <a:srgbClr val="1F233B"/>
                </a:solidFill>
                <a:latin typeface="Montserrat-Medium"/>
                <a:cs typeface="Montserrat-Medium"/>
              </a:rPr>
              <a:t>- Technique: components and assembly of the platform </a:t>
            </a:r>
            <a:endParaRPr lang="fr-FR" sz="3000" spc="120" dirty="0">
              <a:solidFill>
                <a:srgbClr val="1F233B"/>
              </a:solidFill>
              <a:latin typeface="Montserrat-Medium"/>
              <a:cs typeface="Montserrat-Medium"/>
            </a:endParaRPr>
          </a:p>
          <a:p>
            <a:pPr marL="12700" marR="5080">
              <a:lnSpc>
                <a:spcPts val="3300"/>
              </a:lnSpc>
              <a:spcBef>
                <a:spcPts val="210"/>
              </a:spcBef>
            </a:pPr>
            <a:endParaRPr sz="3000" dirty="0">
              <a:latin typeface="Montserrat-Medium"/>
              <a:cs typeface="Montserrat-Medium"/>
            </a:endParaRPr>
          </a:p>
        </p:txBody>
      </p:sp>
      <p:grpSp>
        <p:nvGrpSpPr>
          <p:cNvPr id="4" name="object 4"/>
          <p:cNvGrpSpPr/>
          <p:nvPr/>
        </p:nvGrpSpPr>
        <p:grpSpPr>
          <a:xfrm>
            <a:off x="9271000" y="0"/>
            <a:ext cx="3733800" cy="9753600"/>
            <a:chOff x="9271000" y="0"/>
            <a:chExt cx="3733800" cy="9753600"/>
          </a:xfrm>
        </p:grpSpPr>
        <p:sp>
          <p:nvSpPr>
            <p:cNvPr id="5" name="object 5"/>
            <p:cNvSpPr/>
            <p:nvPr/>
          </p:nvSpPr>
          <p:spPr>
            <a:xfrm>
              <a:off x="9271000" y="0"/>
              <a:ext cx="3733800" cy="9753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033000" y="8535542"/>
              <a:ext cx="2414270" cy="608965"/>
            </a:xfrm>
            <a:custGeom>
              <a:avLst/>
              <a:gdLst/>
              <a:ahLst/>
              <a:cxnLst/>
              <a:rect l="l" t="t" r="r" b="b"/>
              <a:pathLst>
                <a:path w="2414270" h="608965">
                  <a:moveTo>
                    <a:pt x="418172" y="603008"/>
                  </a:moveTo>
                  <a:lnTo>
                    <a:pt x="417804" y="349707"/>
                  </a:lnTo>
                  <a:lnTo>
                    <a:pt x="417626" y="220865"/>
                  </a:lnTo>
                  <a:lnTo>
                    <a:pt x="359219" y="220865"/>
                  </a:lnTo>
                  <a:lnTo>
                    <a:pt x="210172" y="474167"/>
                  </a:lnTo>
                  <a:lnTo>
                    <a:pt x="137553" y="352983"/>
                  </a:lnTo>
                  <a:lnTo>
                    <a:pt x="58407" y="220865"/>
                  </a:lnTo>
                  <a:lnTo>
                    <a:pt x="0" y="220865"/>
                  </a:lnTo>
                  <a:lnTo>
                    <a:pt x="0" y="603008"/>
                  </a:lnTo>
                  <a:lnTo>
                    <a:pt x="67691" y="603008"/>
                  </a:lnTo>
                  <a:lnTo>
                    <a:pt x="67691" y="352983"/>
                  </a:lnTo>
                  <a:lnTo>
                    <a:pt x="193255" y="559333"/>
                  </a:lnTo>
                  <a:lnTo>
                    <a:pt x="224917" y="559333"/>
                  </a:lnTo>
                  <a:lnTo>
                    <a:pt x="275920" y="474167"/>
                  </a:lnTo>
                  <a:lnTo>
                    <a:pt x="350481" y="349707"/>
                  </a:lnTo>
                  <a:lnTo>
                    <a:pt x="351028" y="603008"/>
                  </a:lnTo>
                  <a:lnTo>
                    <a:pt x="418172" y="603008"/>
                  </a:lnTo>
                  <a:close/>
                </a:path>
                <a:path w="2414270" h="608965">
                  <a:moveTo>
                    <a:pt x="799007" y="48323"/>
                  </a:moveTo>
                  <a:lnTo>
                    <a:pt x="778332" y="9144"/>
                  </a:lnTo>
                  <a:lnTo>
                    <a:pt x="770432" y="6248"/>
                  </a:lnTo>
                  <a:lnTo>
                    <a:pt x="770432" y="39509"/>
                  </a:lnTo>
                  <a:lnTo>
                    <a:pt x="770432" y="53924"/>
                  </a:lnTo>
                  <a:lnTo>
                    <a:pt x="768756" y="59397"/>
                  </a:lnTo>
                  <a:lnTo>
                    <a:pt x="762088" y="66903"/>
                  </a:lnTo>
                  <a:lnTo>
                    <a:pt x="755777" y="68770"/>
                  </a:lnTo>
                  <a:lnTo>
                    <a:pt x="727735" y="68770"/>
                  </a:lnTo>
                  <a:lnTo>
                    <a:pt x="727735" y="26797"/>
                  </a:lnTo>
                  <a:lnTo>
                    <a:pt x="752805" y="26797"/>
                  </a:lnTo>
                  <a:lnTo>
                    <a:pt x="759561" y="28308"/>
                  </a:lnTo>
                  <a:lnTo>
                    <a:pt x="768261" y="34391"/>
                  </a:lnTo>
                  <a:lnTo>
                    <a:pt x="770432" y="39509"/>
                  </a:lnTo>
                  <a:lnTo>
                    <a:pt x="770432" y="6248"/>
                  </a:lnTo>
                  <a:lnTo>
                    <a:pt x="768845" y="5651"/>
                  </a:lnTo>
                  <a:lnTo>
                    <a:pt x="757389" y="3556"/>
                  </a:lnTo>
                  <a:lnTo>
                    <a:pt x="743991" y="2857"/>
                  </a:lnTo>
                  <a:lnTo>
                    <a:pt x="699871" y="2857"/>
                  </a:lnTo>
                  <a:lnTo>
                    <a:pt x="699871" y="127723"/>
                  </a:lnTo>
                  <a:lnTo>
                    <a:pt x="727735" y="127723"/>
                  </a:lnTo>
                  <a:lnTo>
                    <a:pt x="727735" y="92887"/>
                  </a:lnTo>
                  <a:lnTo>
                    <a:pt x="744347" y="92887"/>
                  </a:lnTo>
                  <a:lnTo>
                    <a:pt x="785520" y="82169"/>
                  </a:lnTo>
                  <a:lnTo>
                    <a:pt x="798169" y="59118"/>
                  </a:lnTo>
                  <a:lnTo>
                    <a:pt x="799007" y="48323"/>
                  </a:lnTo>
                  <a:close/>
                </a:path>
                <a:path w="2414270" h="608965">
                  <a:moveTo>
                    <a:pt x="929957" y="127723"/>
                  </a:moveTo>
                  <a:lnTo>
                    <a:pt x="901738" y="87884"/>
                  </a:lnTo>
                  <a:lnTo>
                    <a:pt x="898334" y="83070"/>
                  </a:lnTo>
                  <a:lnTo>
                    <a:pt x="908723" y="77368"/>
                  </a:lnTo>
                  <a:lnTo>
                    <a:pt x="916152" y="68999"/>
                  </a:lnTo>
                  <a:lnTo>
                    <a:pt x="918260" y="63779"/>
                  </a:lnTo>
                  <a:lnTo>
                    <a:pt x="920610" y="57975"/>
                  </a:lnTo>
                  <a:lnTo>
                    <a:pt x="922096" y="44297"/>
                  </a:lnTo>
                  <a:lnTo>
                    <a:pt x="902423" y="8382"/>
                  </a:lnTo>
                  <a:lnTo>
                    <a:pt x="893686" y="5524"/>
                  </a:lnTo>
                  <a:lnTo>
                    <a:pt x="893686" y="37668"/>
                  </a:lnTo>
                  <a:lnTo>
                    <a:pt x="893686" y="51117"/>
                  </a:lnTo>
                  <a:lnTo>
                    <a:pt x="891959" y="56032"/>
                  </a:lnTo>
                  <a:lnTo>
                    <a:pt x="885050" y="62230"/>
                  </a:lnTo>
                  <a:lnTo>
                    <a:pt x="878560" y="63779"/>
                  </a:lnTo>
                  <a:lnTo>
                    <a:pt x="848664" y="63779"/>
                  </a:lnTo>
                  <a:lnTo>
                    <a:pt x="848664" y="26797"/>
                  </a:lnTo>
                  <a:lnTo>
                    <a:pt x="878497" y="26797"/>
                  </a:lnTo>
                  <a:lnTo>
                    <a:pt x="884758" y="28041"/>
                  </a:lnTo>
                  <a:lnTo>
                    <a:pt x="891895" y="33045"/>
                  </a:lnTo>
                  <a:lnTo>
                    <a:pt x="893686" y="37668"/>
                  </a:lnTo>
                  <a:lnTo>
                    <a:pt x="893686" y="5524"/>
                  </a:lnTo>
                  <a:lnTo>
                    <a:pt x="893076" y="5321"/>
                  </a:lnTo>
                  <a:lnTo>
                    <a:pt x="881659" y="3467"/>
                  </a:lnTo>
                  <a:lnTo>
                    <a:pt x="868146" y="2857"/>
                  </a:lnTo>
                  <a:lnTo>
                    <a:pt x="820801" y="2857"/>
                  </a:lnTo>
                  <a:lnTo>
                    <a:pt x="820801" y="127723"/>
                  </a:lnTo>
                  <a:lnTo>
                    <a:pt x="848664" y="127723"/>
                  </a:lnTo>
                  <a:lnTo>
                    <a:pt x="848664" y="87884"/>
                  </a:lnTo>
                  <a:lnTo>
                    <a:pt x="867968" y="87884"/>
                  </a:lnTo>
                  <a:lnTo>
                    <a:pt x="895654" y="127723"/>
                  </a:lnTo>
                  <a:lnTo>
                    <a:pt x="929957" y="127723"/>
                  </a:lnTo>
                  <a:close/>
                </a:path>
                <a:path w="2414270" h="608965">
                  <a:moveTo>
                    <a:pt x="1073391" y="64490"/>
                  </a:moveTo>
                  <a:lnTo>
                    <a:pt x="1059370" y="24295"/>
                  </a:lnTo>
                  <a:lnTo>
                    <a:pt x="1044994" y="10845"/>
                  </a:lnTo>
                  <a:lnTo>
                    <a:pt x="1044994" y="64579"/>
                  </a:lnTo>
                  <a:lnTo>
                    <a:pt x="1044321" y="72618"/>
                  </a:lnTo>
                  <a:lnTo>
                    <a:pt x="1015428" y="103962"/>
                  </a:lnTo>
                  <a:lnTo>
                    <a:pt x="1007922" y="104686"/>
                  </a:lnTo>
                  <a:lnTo>
                    <a:pt x="1000417" y="103962"/>
                  </a:lnTo>
                  <a:lnTo>
                    <a:pt x="971537" y="72618"/>
                  </a:lnTo>
                  <a:lnTo>
                    <a:pt x="970864" y="64579"/>
                  </a:lnTo>
                  <a:lnTo>
                    <a:pt x="971537" y="56540"/>
                  </a:lnTo>
                  <a:lnTo>
                    <a:pt x="1000417" y="25031"/>
                  </a:lnTo>
                  <a:lnTo>
                    <a:pt x="1007922" y="24295"/>
                  </a:lnTo>
                  <a:lnTo>
                    <a:pt x="1015428" y="25031"/>
                  </a:lnTo>
                  <a:lnTo>
                    <a:pt x="1044321" y="56540"/>
                  </a:lnTo>
                  <a:lnTo>
                    <a:pt x="1044994" y="64579"/>
                  </a:lnTo>
                  <a:lnTo>
                    <a:pt x="1044994" y="10845"/>
                  </a:lnTo>
                  <a:lnTo>
                    <a:pt x="1044448" y="10401"/>
                  </a:lnTo>
                  <a:lnTo>
                    <a:pt x="1033335" y="4622"/>
                  </a:lnTo>
                  <a:lnTo>
                    <a:pt x="1021130" y="1155"/>
                  </a:lnTo>
                  <a:lnTo>
                    <a:pt x="1007833" y="0"/>
                  </a:lnTo>
                  <a:lnTo>
                    <a:pt x="994537" y="1155"/>
                  </a:lnTo>
                  <a:lnTo>
                    <a:pt x="952931" y="28295"/>
                  </a:lnTo>
                  <a:lnTo>
                    <a:pt x="942276" y="64490"/>
                  </a:lnTo>
                  <a:lnTo>
                    <a:pt x="943457" y="77685"/>
                  </a:lnTo>
                  <a:lnTo>
                    <a:pt x="971232" y="118579"/>
                  </a:lnTo>
                  <a:lnTo>
                    <a:pt x="1007833" y="128981"/>
                  </a:lnTo>
                  <a:lnTo>
                    <a:pt x="1021130" y="127825"/>
                  </a:lnTo>
                  <a:lnTo>
                    <a:pt x="1033335" y="124358"/>
                  </a:lnTo>
                  <a:lnTo>
                    <a:pt x="1044448" y="118579"/>
                  </a:lnTo>
                  <a:lnTo>
                    <a:pt x="1054468" y="110490"/>
                  </a:lnTo>
                  <a:lnTo>
                    <a:pt x="1059357" y="104686"/>
                  </a:lnTo>
                  <a:lnTo>
                    <a:pt x="1062748" y="100685"/>
                  </a:lnTo>
                  <a:lnTo>
                    <a:pt x="1068654" y="89738"/>
                  </a:lnTo>
                  <a:lnTo>
                    <a:pt x="1072210" y="77685"/>
                  </a:lnTo>
                  <a:lnTo>
                    <a:pt x="1073391" y="64490"/>
                  </a:lnTo>
                  <a:close/>
                </a:path>
                <a:path w="2414270" h="608965">
                  <a:moveTo>
                    <a:pt x="1113650" y="603008"/>
                  </a:moveTo>
                  <a:lnTo>
                    <a:pt x="1113282" y="349707"/>
                  </a:lnTo>
                  <a:lnTo>
                    <a:pt x="1113104" y="220865"/>
                  </a:lnTo>
                  <a:lnTo>
                    <a:pt x="1054696" y="220865"/>
                  </a:lnTo>
                  <a:lnTo>
                    <a:pt x="905662" y="474167"/>
                  </a:lnTo>
                  <a:lnTo>
                    <a:pt x="833043" y="352983"/>
                  </a:lnTo>
                  <a:lnTo>
                    <a:pt x="753897" y="220865"/>
                  </a:lnTo>
                  <a:lnTo>
                    <a:pt x="695477" y="220865"/>
                  </a:lnTo>
                  <a:lnTo>
                    <a:pt x="695477" y="603008"/>
                  </a:lnTo>
                  <a:lnTo>
                    <a:pt x="763181" y="603008"/>
                  </a:lnTo>
                  <a:lnTo>
                    <a:pt x="763181" y="352983"/>
                  </a:lnTo>
                  <a:lnTo>
                    <a:pt x="888733" y="559333"/>
                  </a:lnTo>
                  <a:lnTo>
                    <a:pt x="920394" y="559333"/>
                  </a:lnTo>
                  <a:lnTo>
                    <a:pt x="971397" y="474167"/>
                  </a:lnTo>
                  <a:lnTo>
                    <a:pt x="1045959" y="349707"/>
                  </a:lnTo>
                  <a:lnTo>
                    <a:pt x="1046505" y="603008"/>
                  </a:lnTo>
                  <a:lnTo>
                    <a:pt x="1113650" y="603008"/>
                  </a:lnTo>
                  <a:close/>
                </a:path>
                <a:path w="2414270" h="608965">
                  <a:moveTo>
                    <a:pt x="1162723" y="2857"/>
                  </a:moveTo>
                  <a:lnTo>
                    <a:pt x="1097686" y="2857"/>
                  </a:lnTo>
                  <a:lnTo>
                    <a:pt x="1097686" y="26797"/>
                  </a:lnTo>
                  <a:lnTo>
                    <a:pt x="1134668" y="26797"/>
                  </a:lnTo>
                  <a:lnTo>
                    <a:pt x="1134668" y="91465"/>
                  </a:lnTo>
                  <a:lnTo>
                    <a:pt x="1133271" y="96012"/>
                  </a:lnTo>
                  <a:lnTo>
                    <a:pt x="1127671" y="102095"/>
                  </a:lnTo>
                  <a:lnTo>
                    <a:pt x="1124305" y="103606"/>
                  </a:lnTo>
                  <a:lnTo>
                    <a:pt x="1120381" y="103606"/>
                  </a:lnTo>
                  <a:lnTo>
                    <a:pt x="1114285" y="102844"/>
                  </a:lnTo>
                  <a:lnTo>
                    <a:pt x="1108316" y="100571"/>
                  </a:lnTo>
                  <a:lnTo>
                    <a:pt x="1102487" y="96786"/>
                  </a:lnTo>
                  <a:lnTo>
                    <a:pt x="1096797" y="91465"/>
                  </a:lnTo>
                  <a:lnTo>
                    <a:pt x="1082332" y="111467"/>
                  </a:lnTo>
                  <a:lnTo>
                    <a:pt x="1091082" y="119049"/>
                  </a:lnTo>
                  <a:lnTo>
                    <a:pt x="1100543" y="124472"/>
                  </a:lnTo>
                  <a:lnTo>
                    <a:pt x="1110729" y="127723"/>
                  </a:lnTo>
                  <a:lnTo>
                    <a:pt x="1121625" y="128803"/>
                  </a:lnTo>
                  <a:lnTo>
                    <a:pt x="1130236" y="128117"/>
                  </a:lnTo>
                  <a:lnTo>
                    <a:pt x="1159840" y="103835"/>
                  </a:lnTo>
                  <a:lnTo>
                    <a:pt x="1159891" y="103606"/>
                  </a:lnTo>
                  <a:lnTo>
                    <a:pt x="1161999" y="94780"/>
                  </a:lnTo>
                  <a:lnTo>
                    <a:pt x="1162723" y="84315"/>
                  </a:lnTo>
                  <a:lnTo>
                    <a:pt x="1162723" y="2857"/>
                  </a:lnTo>
                  <a:close/>
                </a:path>
                <a:path w="2414270" h="608965">
                  <a:moveTo>
                    <a:pt x="1284363" y="103073"/>
                  </a:moveTo>
                  <a:lnTo>
                    <a:pt x="1220241" y="103073"/>
                  </a:lnTo>
                  <a:lnTo>
                    <a:pt x="1220241" y="77165"/>
                  </a:lnTo>
                  <a:lnTo>
                    <a:pt x="1276146" y="77165"/>
                  </a:lnTo>
                  <a:lnTo>
                    <a:pt x="1276146" y="53416"/>
                  </a:lnTo>
                  <a:lnTo>
                    <a:pt x="1220241" y="53416"/>
                  </a:lnTo>
                  <a:lnTo>
                    <a:pt x="1220241" y="27686"/>
                  </a:lnTo>
                  <a:lnTo>
                    <a:pt x="1282407" y="27686"/>
                  </a:lnTo>
                  <a:lnTo>
                    <a:pt x="1282407" y="2857"/>
                  </a:lnTo>
                  <a:lnTo>
                    <a:pt x="1192364" y="2857"/>
                  </a:lnTo>
                  <a:lnTo>
                    <a:pt x="1192364" y="127723"/>
                  </a:lnTo>
                  <a:lnTo>
                    <a:pt x="1284363" y="127723"/>
                  </a:lnTo>
                  <a:lnTo>
                    <a:pt x="1284363" y="103073"/>
                  </a:lnTo>
                  <a:close/>
                </a:path>
                <a:path w="2414270" h="608965">
                  <a:moveTo>
                    <a:pt x="1397444" y="2857"/>
                  </a:moveTo>
                  <a:lnTo>
                    <a:pt x="1298841" y="2857"/>
                  </a:lnTo>
                  <a:lnTo>
                    <a:pt x="1298841" y="26974"/>
                  </a:lnTo>
                  <a:lnTo>
                    <a:pt x="1334211" y="26974"/>
                  </a:lnTo>
                  <a:lnTo>
                    <a:pt x="1334211" y="127723"/>
                  </a:lnTo>
                  <a:lnTo>
                    <a:pt x="1362075" y="127723"/>
                  </a:lnTo>
                  <a:lnTo>
                    <a:pt x="1362075" y="26974"/>
                  </a:lnTo>
                  <a:lnTo>
                    <a:pt x="1397444" y="26974"/>
                  </a:lnTo>
                  <a:lnTo>
                    <a:pt x="1397444" y="2857"/>
                  </a:lnTo>
                  <a:close/>
                </a:path>
                <a:path w="2414270" h="608965">
                  <a:moveTo>
                    <a:pt x="1503438" y="543509"/>
                  </a:moveTo>
                  <a:lnTo>
                    <a:pt x="1287792" y="543509"/>
                  </a:lnTo>
                  <a:lnTo>
                    <a:pt x="1287792" y="438137"/>
                  </a:lnTo>
                  <a:lnTo>
                    <a:pt x="1472311" y="438137"/>
                  </a:lnTo>
                  <a:lnTo>
                    <a:pt x="1472311" y="379730"/>
                  </a:lnTo>
                  <a:lnTo>
                    <a:pt x="1287792" y="379730"/>
                  </a:lnTo>
                  <a:lnTo>
                    <a:pt x="1287792" y="280377"/>
                  </a:lnTo>
                  <a:lnTo>
                    <a:pt x="1495793" y="280377"/>
                  </a:lnTo>
                  <a:lnTo>
                    <a:pt x="1495793" y="220865"/>
                  </a:lnTo>
                  <a:lnTo>
                    <a:pt x="1216825" y="220865"/>
                  </a:lnTo>
                  <a:lnTo>
                    <a:pt x="1216825" y="603008"/>
                  </a:lnTo>
                  <a:lnTo>
                    <a:pt x="1503438" y="603008"/>
                  </a:lnTo>
                  <a:lnTo>
                    <a:pt x="1503438" y="543509"/>
                  </a:lnTo>
                  <a:close/>
                </a:path>
                <a:path w="2414270" h="608965">
                  <a:moveTo>
                    <a:pt x="1857730" y="220865"/>
                  </a:moveTo>
                  <a:lnTo>
                    <a:pt x="1533461" y="220865"/>
                  </a:lnTo>
                  <a:lnTo>
                    <a:pt x="1533461" y="280911"/>
                  </a:lnTo>
                  <a:lnTo>
                    <a:pt x="1660105" y="280911"/>
                  </a:lnTo>
                  <a:lnTo>
                    <a:pt x="1660105" y="603008"/>
                  </a:lnTo>
                  <a:lnTo>
                    <a:pt x="1731073" y="603008"/>
                  </a:lnTo>
                  <a:lnTo>
                    <a:pt x="1731073" y="280911"/>
                  </a:lnTo>
                  <a:lnTo>
                    <a:pt x="1857730" y="280911"/>
                  </a:lnTo>
                  <a:lnTo>
                    <a:pt x="1857730" y="220865"/>
                  </a:lnTo>
                  <a:close/>
                </a:path>
                <a:path w="2414270" h="608965">
                  <a:moveTo>
                    <a:pt x="1982190" y="220865"/>
                  </a:moveTo>
                  <a:lnTo>
                    <a:pt x="1911223" y="220865"/>
                  </a:lnTo>
                  <a:lnTo>
                    <a:pt x="1911223" y="603008"/>
                  </a:lnTo>
                  <a:lnTo>
                    <a:pt x="1982190" y="603008"/>
                  </a:lnTo>
                  <a:lnTo>
                    <a:pt x="1982190" y="220865"/>
                  </a:lnTo>
                  <a:close/>
                </a:path>
                <a:path w="2414270" h="608965">
                  <a:moveTo>
                    <a:pt x="2414003" y="279285"/>
                  </a:moveTo>
                  <a:lnTo>
                    <a:pt x="2412415" y="277647"/>
                  </a:lnTo>
                  <a:lnTo>
                    <a:pt x="2399868" y="264642"/>
                  </a:lnTo>
                  <a:lnTo>
                    <a:pt x="2384247" y="251841"/>
                  </a:lnTo>
                  <a:lnTo>
                    <a:pt x="2348496" y="231787"/>
                  </a:lnTo>
                  <a:lnTo>
                    <a:pt x="2307679" y="219494"/>
                  </a:lnTo>
                  <a:lnTo>
                    <a:pt x="2262784" y="215404"/>
                  </a:lnTo>
                  <a:lnTo>
                    <a:pt x="2234539" y="216992"/>
                  </a:lnTo>
                  <a:lnTo>
                    <a:pt x="2182279" y="229679"/>
                  </a:lnTo>
                  <a:lnTo>
                    <a:pt x="2136140" y="254698"/>
                  </a:lnTo>
                  <a:lnTo>
                    <a:pt x="2099437" y="289775"/>
                  </a:lnTo>
                  <a:lnTo>
                    <a:pt x="2073109" y="334048"/>
                  </a:lnTo>
                  <a:lnTo>
                    <a:pt x="2059736" y="384543"/>
                  </a:lnTo>
                  <a:lnTo>
                    <a:pt x="2058073" y="411937"/>
                  </a:lnTo>
                  <a:lnTo>
                    <a:pt x="2059724" y="439331"/>
                  </a:lnTo>
                  <a:lnTo>
                    <a:pt x="2072957" y="489826"/>
                  </a:lnTo>
                  <a:lnTo>
                    <a:pt x="2099043" y="534098"/>
                  </a:lnTo>
                  <a:lnTo>
                    <a:pt x="2135619" y="569175"/>
                  </a:lnTo>
                  <a:lnTo>
                    <a:pt x="2181733" y="594182"/>
                  </a:lnTo>
                  <a:lnTo>
                    <a:pt x="2233993" y="606882"/>
                  </a:lnTo>
                  <a:lnTo>
                    <a:pt x="2262238" y="608469"/>
                  </a:lnTo>
                  <a:lnTo>
                    <a:pt x="2285212" y="607441"/>
                  </a:lnTo>
                  <a:lnTo>
                    <a:pt x="2328202" y="599249"/>
                  </a:lnTo>
                  <a:lnTo>
                    <a:pt x="2366962" y="582980"/>
                  </a:lnTo>
                  <a:lnTo>
                    <a:pt x="2399855" y="559231"/>
                  </a:lnTo>
                  <a:lnTo>
                    <a:pt x="2412428" y="546227"/>
                  </a:lnTo>
                  <a:lnTo>
                    <a:pt x="2414003" y="544601"/>
                  </a:lnTo>
                  <a:lnTo>
                    <a:pt x="2368156" y="500926"/>
                  </a:lnTo>
                  <a:lnTo>
                    <a:pt x="2346198" y="520750"/>
                  </a:lnTo>
                  <a:lnTo>
                    <a:pt x="2321877" y="534898"/>
                  </a:lnTo>
                  <a:lnTo>
                    <a:pt x="2295156" y="543394"/>
                  </a:lnTo>
                  <a:lnTo>
                    <a:pt x="2266061" y="546227"/>
                  </a:lnTo>
                  <a:lnTo>
                    <a:pt x="2246922" y="545147"/>
                  </a:lnTo>
                  <a:lnTo>
                    <a:pt x="2195639" y="529031"/>
                  </a:lnTo>
                  <a:lnTo>
                    <a:pt x="2156637" y="495719"/>
                  </a:lnTo>
                  <a:lnTo>
                    <a:pt x="2133943" y="448652"/>
                  </a:lnTo>
                  <a:lnTo>
                    <a:pt x="2129586" y="411937"/>
                  </a:lnTo>
                  <a:lnTo>
                    <a:pt x="2130666" y="393065"/>
                  </a:lnTo>
                  <a:lnTo>
                    <a:pt x="2147049" y="342607"/>
                  </a:lnTo>
                  <a:lnTo>
                    <a:pt x="2180933" y="304266"/>
                  </a:lnTo>
                  <a:lnTo>
                    <a:pt x="2228799" y="281940"/>
                  </a:lnTo>
                  <a:lnTo>
                    <a:pt x="2266061" y="277647"/>
                  </a:lnTo>
                  <a:lnTo>
                    <a:pt x="2295156" y="280441"/>
                  </a:lnTo>
                  <a:lnTo>
                    <a:pt x="2321877" y="288836"/>
                  </a:lnTo>
                  <a:lnTo>
                    <a:pt x="2346198" y="302818"/>
                  </a:lnTo>
                  <a:lnTo>
                    <a:pt x="2368156" y="322402"/>
                  </a:lnTo>
                  <a:lnTo>
                    <a:pt x="2414003" y="279285"/>
                  </a:lnTo>
                  <a:close/>
                </a:path>
              </a:pathLst>
            </a:custGeom>
            <a:solidFill>
              <a:srgbClr val="FFFFFF"/>
            </a:solidFill>
          </p:spPr>
          <p:txBody>
            <a:bodyPr wrap="square" lIns="0" tIns="0" rIns="0" bIns="0" rtlCol="0"/>
            <a:lstStyle/>
            <a:p>
              <a:endParaRPr/>
            </a:p>
          </p:txBody>
        </p:sp>
        <p:sp>
          <p:nvSpPr>
            <p:cNvPr id="7" name="object 7"/>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9" name="Espace réservé du numéro de diapositive 8">
            <a:extLst>
              <a:ext uri="{FF2B5EF4-FFF2-40B4-BE49-F238E27FC236}">
                <a16:creationId xmlns:a16="http://schemas.microsoft.com/office/drawing/2014/main" id="{041865BF-AC2C-4496-A628-4404DF0E6B53}"/>
              </a:ext>
            </a:extLst>
          </p:cNvPr>
          <p:cNvSpPr>
            <a:spLocks noGrp="1"/>
          </p:cNvSpPr>
          <p:nvPr>
            <p:ph type="sldNum" sz="quarter" idx="7"/>
          </p:nvPr>
        </p:nvSpPr>
        <p:spPr/>
        <p:txBody>
          <a:bodyPr/>
          <a:lstStyle/>
          <a:p>
            <a:fld id="{B6F15528-21DE-4FAA-801E-634DDDAF4B2B}" type="slidenum">
              <a:rPr lang="fr-FR" smtClean="0"/>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32299" y="1540144"/>
            <a:ext cx="6998441" cy="2454518"/>
          </a:xfrm>
          <a:prstGeom prst="rect">
            <a:avLst/>
          </a:prstGeom>
        </p:spPr>
        <p:txBody>
          <a:bodyPr vert="horz" wrap="square" lIns="0" tIns="68580" rIns="0" bIns="0" rtlCol="0">
            <a:spAutoFit/>
          </a:bodyPr>
          <a:lstStyle/>
          <a:p>
            <a:pPr marL="12700" marR="5080">
              <a:lnSpc>
                <a:spcPts val="6200"/>
              </a:lnSpc>
              <a:spcBef>
                <a:spcPts val="540"/>
              </a:spcBef>
            </a:pPr>
            <a:r>
              <a:rPr lang="fr-FR" sz="5400" b="1" spc="-35" dirty="0">
                <a:solidFill>
                  <a:srgbClr val="EE4A9A"/>
                </a:solidFill>
                <a:latin typeface="Montserrat"/>
                <a:cs typeface="Montserrat"/>
              </a:rPr>
              <a:t>COLLABORATIVE MOTOR ACTIONS</a:t>
            </a:r>
          </a:p>
        </p:txBody>
      </p:sp>
      <p:grpSp>
        <p:nvGrpSpPr>
          <p:cNvPr id="3" name="object 3"/>
          <p:cNvGrpSpPr/>
          <p:nvPr/>
        </p:nvGrpSpPr>
        <p:grpSpPr>
          <a:xfrm>
            <a:off x="10033000" y="8700065"/>
            <a:ext cx="2414270" cy="444500"/>
            <a:chOff x="10033000" y="8700065"/>
            <a:chExt cx="2414270" cy="444500"/>
          </a:xfrm>
        </p:grpSpPr>
        <p:sp>
          <p:nvSpPr>
            <p:cNvPr id="4" name="object 4"/>
            <p:cNvSpPr/>
            <p:nvPr/>
          </p:nvSpPr>
          <p:spPr>
            <a:xfrm>
              <a:off x="10033000" y="8750936"/>
              <a:ext cx="2414270" cy="393065"/>
            </a:xfrm>
            <a:custGeom>
              <a:avLst/>
              <a:gdLst/>
              <a:ahLst/>
              <a:cxnLst/>
              <a:rect l="l" t="t" r="r" b="b"/>
              <a:pathLst>
                <a:path w="2414270" h="393065">
                  <a:moveTo>
                    <a:pt x="58407" y="5460"/>
                  </a:moveTo>
                  <a:lnTo>
                    <a:pt x="0" y="5460"/>
                  </a:lnTo>
                  <a:lnTo>
                    <a:pt x="0" y="387603"/>
                  </a:lnTo>
                  <a:lnTo>
                    <a:pt x="67691" y="387603"/>
                  </a:lnTo>
                  <a:lnTo>
                    <a:pt x="67691" y="137579"/>
                  </a:lnTo>
                  <a:lnTo>
                    <a:pt x="137565" y="137579"/>
                  </a:lnTo>
                  <a:lnTo>
                    <a:pt x="58407" y="5460"/>
                  </a:lnTo>
                  <a:close/>
                </a:path>
                <a:path w="2414270" h="393065">
                  <a:moveTo>
                    <a:pt x="417810" y="134302"/>
                  </a:moveTo>
                  <a:lnTo>
                    <a:pt x="350481" y="134302"/>
                  </a:lnTo>
                  <a:lnTo>
                    <a:pt x="351028" y="387603"/>
                  </a:lnTo>
                  <a:lnTo>
                    <a:pt x="418172" y="387603"/>
                  </a:lnTo>
                  <a:lnTo>
                    <a:pt x="417810" y="134302"/>
                  </a:lnTo>
                  <a:close/>
                </a:path>
                <a:path w="2414270" h="393065">
                  <a:moveTo>
                    <a:pt x="137565" y="137579"/>
                  </a:moveTo>
                  <a:lnTo>
                    <a:pt x="67691" y="137579"/>
                  </a:lnTo>
                  <a:lnTo>
                    <a:pt x="193255" y="343928"/>
                  </a:lnTo>
                  <a:lnTo>
                    <a:pt x="224917" y="343928"/>
                  </a:lnTo>
                  <a:lnTo>
                    <a:pt x="275931" y="258762"/>
                  </a:lnTo>
                  <a:lnTo>
                    <a:pt x="210172" y="258762"/>
                  </a:lnTo>
                  <a:lnTo>
                    <a:pt x="137565" y="137579"/>
                  </a:lnTo>
                  <a:close/>
                </a:path>
                <a:path w="2414270" h="393065">
                  <a:moveTo>
                    <a:pt x="417626" y="5460"/>
                  </a:moveTo>
                  <a:lnTo>
                    <a:pt x="359219" y="5460"/>
                  </a:lnTo>
                  <a:lnTo>
                    <a:pt x="210172" y="258762"/>
                  </a:lnTo>
                  <a:lnTo>
                    <a:pt x="275931" y="258762"/>
                  </a:lnTo>
                  <a:lnTo>
                    <a:pt x="350481" y="134302"/>
                  </a:lnTo>
                  <a:lnTo>
                    <a:pt x="417810" y="134302"/>
                  </a:lnTo>
                  <a:lnTo>
                    <a:pt x="417626" y="5460"/>
                  </a:lnTo>
                  <a:close/>
                </a:path>
                <a:path w="2414270" h="393065">
                  <a:moveTo>
                    <a:pt x="753897" y="5460"/>
                  </a:moveTo>
                  <a:lnTo>
                    <a:pt x="695477" y="5460"/>
                  </a:lnTo>
                  <a:lnTo>
                    <a:pt x="695477" y="387603"/>
                  </a:lnTo>
                  <a:lnTo>
                    <a:pt x="763181" y="387603"/>
                  </a:lnTo>
                  <a:lnTo>
                    <a:pt x="763181" y="137579"/>
                  </a:lnTo>
                  <a:lnTo>
                    <a:pt x="833055" y="137579"/>
                  </a:lnTo>
                  <a:lnTo>
                    <a:pt x="753897" y="5460"/>
                  </a:lnTo>
                  <a:close/>
                </a:path>
                <a:path w="2414270" h="393065">
                  <a:moveTo>
                    <a:pt x="1113288" y="134302"/>
                  </a:moveTo>
                  <a:lnTo>
                    <a:pt x="1045959" y="134302"/>
                  </a:lnTo>
                  <a:lnTo>
                    <a:pt x="1046505" y="387603"/>
                  </a:lnTo>
                  <a:lnTo>
                    <a:pt x="1113650" y="387603"/>
                  </a:lnTo>
                  <a:lnTo>
                    <a:pt x="1113288" y="134302"/>
                  </a:lnTo>
                  <a:close/>
                </a:path>
                <a:path w="2414270" h="393065">
                  <a:moveTo>
                    <a:pt x="833055" y="137579"/>
                  </a:moveTo>
                  <a:lnTo>
                    <a:pt x="763181" y="137579"/>
                  </a:lnTo>
                  <a:lnTo>
                    <a:pt x="888733" y="343928"/>
                  </a:lnTo>
                  <a:lnTo>
                    <a:pt x="920394" y="343928"/>
                  </a:lnTo>
                  <a:lnTo>
                    <a:pt x="971408" y="258762"/>
                  </a:lnTo>
                  <a:lnTo>
                    <a:pt x="905662" y="258762"/>
                  </a:lnTo>
                  <a:lnTo>
                    <a:pt x="833055" y="137579"/>
                  </a:lnTo>
                  <a:close/>
                </a:path>
                <a:path w="2414270" h="393065">
                  <a:moveTo>
                    <a:pt x="1113104" y="5460"/>
                  </a:moveTo>
                  <a:lnTo>
                    <a:pt x="1054696" y="5460"/>
                  </a:lnTo>
                  <a:lnTo>
                    <a:pt x="905662" y="258762"/>
                  </a:lnTo>
                  <a:lnTo>
                    <a:pt x="971408" y="258762"/>
                  </a:lnTo>
                  <a:lnTo>
                    <a:pt x="1045959" y="134302"/>
                  </a:lnTo>
                  <a:lnTo>
                    <a:pt x="1113288" y="134302"/>
                  </a:lnTo>
                  <a:lnTo>
                    <a:pt x="1113104" y="5460"/>
                  </a:lnTo>
                  <a:close/>
                </a:path>
                <a:path w="2414270" h="393065">
                  <a:moveTo>
                    <a:pt x="1495793" y="5460"/>
                  </a:moveTo>
                  <a:lnTo>
                    <a:pt x="1216825" y="5460"/>
                  </a:lnTo>
                  <a:lnTo>
                    <a:pt x="1216825" y="387603"/>
                  </a:lnTo>
                  <a:lnTo>
                    <a:pt x="1503438" y="387603"/>
                  </a:lnTo>
                  <a:lnTo>
                    <a:pt x="1503438" y="328104"/>
                  </a:lnTo>
                  <a:lnTo>
                    <a:pt x="1287792" y="328104"/>
                  </a:lnTo>
                  <a:lnTo>
                    <a:pt x="1287792" y="222732"/>
                  </a:lnTo>
                  <a:lnTo>
                    <a:pt x="1472311" y="222732"/>
                  </a:lnTo>
                  <a:lnTo>
                    <a:pt x="1472311" y="164325"/>
                  </a:lnTo>
                  <a:lnTo>
                    <a:pt x="1287792" y="164325"/>
                  </a:lnTo>
                  <a:lnTo>
                    <a:pt x="1287792" y="64973"/>
                  </a:lnTo>
                  <a:lnTo>
                    <a:pt x="1495793" y="64973"/>
                  </a:lnTo>
                  <a:lnTo>
                    <a:pt x="1495793" y="5460"/>
                  </a:lnTo>
                  <a:close/>
                </a:path>
                <a:path w="2414270" h="393065">
                  <a:moveTo>
                    <a:pt x="1731073" y="65506"/>
                  </a:moveTo>
                  <a:lnTo>
                    <a:pt x="1660105" y="65506"/>
                  </a:lnTo>
                  <a:lnTo>
                    <a:pt x="1660105" y="387603"/>
                  </a:lnTo>
                  <a:lnTo>
                    <a:pt x="1731073" y="387603"/>
                  </a:lnTo>
                  <a:lnTo>
                    <a:pt x="1731073" y="65506"/>
                  </a:lnTo>
                  <a:close/>
                </a:path>
                <a:path w="2414270" h="393065">
                  <a:moveTo>
                    <a:pt x="1857730" y="5460"/>
                  </a:moveTo>
                  <a:lnTo>
                    <a:pt x="1533461" y="5460"/>
                  </a:lnTo>
                  <a:lnTo>
                    <a:pt x="1533461" y="65506"/>
                  </a:lnTo>
                  <a:lnTo>
                    <a:pt x="1857730" y="65506"/>
                  </a:lnTo>
                  <a:lnTo>
                    <a:pt x="1857730" y="5460"/>
                  </a:lnTo>
                  <a:close/>
                </a:path>
                <a:path w="2414270" h="393065">
                  <a:moveTo>
                    <a:pt x="1982190" y="5460"/>
                  </a:moveTo>
                  <a:lnTo>
                    <a:pt x="1911223" y="5460"/>
                  </a:lnTo>
                  <a:lnTo>
                    <a:pt x="1911223" y="387603"/>
                  </a:lnTo>
                  <a:lnTo>
                    <a:pt x="1982190" y="387603"/>
                  </a:lnTo>
                  <a:lnTo>
                    <a:pt x="1982190" y="5460"/>
                  </a:lnTo>
                  <a:close/>
                </a:path>
                <a:path w="2414270" h="393065">
                  <a:moveTo>
                    <a:pt x="2262784" y="0"/>
                  </a:moveTo>
                  <a:lnTo>
                    <a:pt x="2207717" y="6345"/>
                  </a:lnTo>
                  <a:lnTo>
                    <a:pt x="2158250" y="25387"/>
                  </a:lnTo>
                  <a:lnTo>
                    <a:pt x="2116548" y="55621"/>
                  </a:lnTo>
                  <a:lnTo>
                    <a:pt x="2084819" y="95542"/>
                  </a:lnTo>
                  <a:lnTo>
                    <a:pt x="2064759" y="143175"/>
                  </a:lnTo>
                  <a:lnTo>
                    <a:pt x="2058073" y="196532"/>
                  </a:lnTo>
                  <a:lnTo>
                    <a:pt x="2059726" y="223933"/>
                  </a:lnTo>
                  <a:lnTo>
                    <a:pt x="2072962" y="274429"/>
                  </a:lnTo>
                  <a:lnTo>
                    <a:pt x="2099047" y="318694"/>
                  </a:lnTo>
                  <a:lnTo>
                    <a:pt x="2135623" y="353771"/>
                  </a:lnTo>
                  <a:lnTo>
                    <a:pt x="2181738" y="378786"/>
                  </a:lnTo>
                  <a:lnTo>
                    <a:pt x="2234003" y="391478"/>
                  </a:lnTo>
                  <a:lnTo>
                    <a:pt x="2262238" y="393064"/>
                  </a:lnTo>
                  <a:lnTo>
                    <a:pt x="2285220" y="392041"/>
                  </a:lnTo>
                  <a:lnTo>
                    <a:pt x="2328212" y="383849"/>
                  </a:lnTo>
                  <a:lnTo>
                    <a:pt x="2366972" y="367576"/>
                  </a:lnTo>
                  <a:lnTo>
                    <a:pt x="2399861" y="343831"/>
                  </a:lnTo>
                  <a:lnTo>
                    <a:pt x="2412432" y="330822"/>
                  </a:lnTo>
                  <a:lnTo>
                    <a:pt x="2266061" y="330822"/>
                  </a:lnTo>
                  <a:lnTo>
                    <a:pt x="2246922" y="329748"/>
                  </a:lnTo>
                  <a:lnTo>
                    <a:pt x="2195639" y="313626"/>
                  </a:lnTo>
                  <a:lnTo>
                    <a:pt x="2156638" y="280313"/>
                  </a:lnTo>
                  <a:lnTo>
                    <a:pt x="2133950" y="233249"/>
                  </a:lnTo>
                  <a:lnTo>
                    <a:pt x="2129586" y="196532"/>
                  </a:lnTo>
                  <a:lnTo>
                    <a:pt x="2130677" y="177668"/>
                  </a:lnTo>
                  <a:lnTo>
                    <a:pt x="2147049" y="127203"/>
                  </a:lnTo>
                  <a:lnTo>
                    <a:pt x="2180935" y="88868"/>
                  </a:lnTo>
                  <a:lnTo>
                    <a:pt x="2228807" y="66540"/>
                  </a:lnTo>
                  <a:lnTo>
                    <a:pt x="2266061" y="62242"/>
                  </a:lnTo>
                  <a:lnTo>
                    <a:pt x="2412422" y="62242"/>
                  </a:lnTo>
                  <a:lnTo>
                    <a:pt x="2399879" y="49240"/>
                  </a:lnTo>
                  <a:lnTo>
                    <a:pt x="2367127" y="25494"/>
                  </a:lnTo>
                  <a:lnTo>
                    <a:pt x="2328603" y="9215"/>
                  </a:lnTo>
                  <a:lnTo>
                    <a:pt x="2285749" y="1023"/>
                  </a:lnTo>
                  <a:lnTo>
                    <a:pt x="2262784" y="0"/>
                  </a:lnTo>
                  <a:close/>
                </a:path>
                <a:path w="2414270" h="393065">
                  <a:moveTo>
                    <a:pt x="2368156" y="285521"/>
                  </a:moveTo>
                  <a:lnTo>
                    <a:pt x="2346210" y="305345"/>
                  </a:lnTo>
                  <a:lnTo>
                    <a:pt x="2321880" y="319501"/>
                  </a:lnTo>
                  <a:lnTo>
                    <a:pt x="2295165" y="327992"/>
                  </a:lnTo>
                  <a:lnTo>
                    <a:pt x="2266061" y="330822"/>
                  </a:lnTo>
                  <a:lnTo>
                    <a:pt x="2412432" y="330822"/>
                  </a:lnTo>
                  <a:lnTo>
                    <a:pt x="2414003" y="329196"/>
                  </a:lnTo>
                  <a:lnTo>
                    <a:pt x="2368156" y="285521"/>
                  </a:lnTo>
                  <a:close/>
                </a:path>
                <a:path w="2414270" h="393065">
                  <a:moveTo>
                    <a:pt x="2412422" y="62242"/>
                  </a:moveTo>
                  <a:lnTo>
                    <a:pt x="2266061" y="62242"/>
                  </a:lnTo>
                  <a:lnTo>
                    <a:pt x="2295165" y="65040"/>
                  </a:lnTo>
                  <a:lnTo>
                    <a:pt x="2321880" y="73432"/>
                  </a:lnTo>
                  <a:lnTo>
                    <a:pt x="2346210" y="87419"/>
                  </a:lnTo>
                  <a:lnTo>
                    <a:pt x="2368156" y="106997"/>
                  </a:lnTo>
                  <a:lnTo>
                    <a:pt x="2414003" y="63880"/>
                  </a:lnTo>
                  <a:lnTo>
                    <a:pt x="2412422" y="62242"/>
                  </a:lnTo>
                  <a:close/>
                </a:path>
              </a:pathLst>
            </a:custGeom>
            <a:solidFill>
              <a:srgbClr val="521379"/>
            </a:solidFill>
          </p:spPr>
          <p:txBody>
            <a:bodyPr wrap="square" lIns="0" tIns="0" rIns="0" bIns="0" rtlCol="0"/>
            <a:lstStyle/>
            <a:p>
              <a:endParaRPr/>
            </a:p>
          </p:txBody>
        </p:sp>
        <p:sp>
          <p:nvSpPr>
            <p:cNvPr id="5" name="object 5"/>
            <p:cNvSpPr/>
            <p:nvPr/>
          </p:nvSpPr>
          <p:spPr>
            <a:xfrm>
              <a:off x="10521023" y="8700071"/>
              <a:ext cx="156845" cy="438784"/>
            </a:xfrm>
            <a:custGeom>
              <a:avLst/>
              <a:gdLst/>
              <a:ahLst/>
              <a:cxnLst/>
              <a:rect l="l" t="t" r="r" b="b"/>
              <a:pathLst>
                <a:path w="156845" h="438784">
                  <a:moveTo>
                    <a:pt x="131813" y="118364"/>
                  </a:moveTo>
                  <a:lnTo>
                    <a:pt x="60845" y="118364"/>
                  </a:lnTo>
                  <a:lnTo>
                    <a:pt x="0" y="438480"/>
                  </a:lnTo>
                  <a:lnTo>
                    <a:pt x="70967" y="438480"/>
                  </a:lnTo>
                  <a:lnTo>
                    <a:pt x="131813" y="118364"/>
                  </a:lnTo>
                  <a:close/>
                </a:path>
                <a:path w="156845" h="438784">
                  <a:moveTo>
                    <a:pt x="156667" y="0"/>
                  </a:moveTo>
                  <a:lnTo>
                    <a:pt x="85699" y="0"/>
                  </a:lnTo>
                  <a:lnTo>
                    <a:pt x="74828" y="57772"/>
                  </a:lnTo>
                  <a:lnTo>
                    <a:pt x="145796" y="57772"/>
                  </a:lnTo>
                  <a:lnTo>
                    <a:pt x="156667" y="0"/>
                  </a:lnTo>
                  <a:close/>
                </a:path>
              </a:pathLst>
            </a:custGeom>
            <a:solidFill>
              <a:srgbClr val="EE4A9A"/>
            </a:solidFill>
          </p:spPr>
          <p:txBody>
            <a:bodyPr wrap="square" lIns="0" tIns="0" rIns="0" bIns="0" rtlCol="0"/>
            <a:lstStyle/>
            <a:p>
              <a:endParaRPr/>
            </a:p>
          </p:txBody>
        </p:sp>
      </p:grpSp>
      <p:sp>
        <p:nvSpPr>
          <p:cNvPr id="6" name="object 6"/>
          <p:cNvSpPr/>
          <p:nvPr/>
        </p:nvSpPr>
        <p:spPr>
          <a:xfrm>
            <a:off x="10732876" y="8535537"/>
            <a:ext cx="697865" cy="129539"/>
          </a:xfrm>
          <a:custGeom>
            <a:avLst/>
            <a:gdLst/>
            <a:ahLst/>
            <a:cxnLst/>
            <a:rect l="l" t="t" r="r" b="b"/>
            <a:pathLst>
              <a:path w="697865" h="129540">
                <a:moveTo>
                  <a:pt x="44119" y="2857"/>
                </a:moveTo>
                <a:lnTo>
                  <a:pt x="0" y="2857"/>
                </a:lnTo>
                <a:lnTo>
                  <a:pt x="0" y="127723"/>
                </a:lnTo>
                <a:lnTo>
                  <a:pt x="27863" y="127723"/>
                </a:lnTo>
                <a:lnTo>
                  <a:pt x="27863" y="92887"/>
                </a:lnTo>
                <a:lnTo>
                  <a:pt x="44475" y="92887"/>
                </a:lnTo>
                <a:lnTo>
                  <a:pt x="85648" y="82168"/>
                </a:lnTo>
                <a:lnTo>
                  <a:pt x="95534" y="68770"/>
                </a:lnTo>
                <a:lnTo>
                  <a:pt x="27863" y="68770"/>
                </a:lnTo>
                <a:lnTo>
                  <a:pt x="27863" y="26796"/>
                </a:lnTo>
                <a:lnTo>
                  <a:pt x="95130" y="26796"/>
                </a:lnTo>
                <a:lnTo>
                  <a:pt x="91753" y="20352"/>
                </a:lnTo>
                <a:lnTo>
                  <a:pt x="86004" y="14020"/>
                </a:lnTo>
                <a:lnTo>
                  <a:pt x="78465" y="9136"/>
                </a:lnTo>
                <a:lnTo>
                  <a:pt x="68972" y="5648"/>
                </a:lnTo>
                <a:lnTo>
                  <a:pt x="57524" y="3555"/>
                </a:lnTo>
                <a:lnTo>
                  <a:pt x="44119" y="2857"/>
                </a:lnTo>
                <a:close/>
              </a:path>
              <a:path w="697865" h="129540">
                <a:moveTo>
                  <a:pt x="95130" y="26796"/>
                </a:moveTo>
                <a:lnTo>
                  <a:pt x="52933" y="26796"/>
                </a:lnTo>
                <a:lnTo>
                  <a:pt x="59690" y="28308"/>
                </a:lnTo>
                <a:lnTo>
                  <a:pt x="68389" y="34391"/>
                </a:lnTo>
                <a:lnTo>
                  <a:pt x="70561" y="39509"/>
                </a:lnTo>
                <a:lnTo>
                  <a:pt x="70561" y="53924"/>
                </a:lnTo>
                <a:lnTo>
                  <a:pt x="68884" y="59397"/>
                </a:lnTo>
                <a:lnTo>
                  <a:pt x="62217" y="66903"/>
                </a:lnTo>
                <a:lnTo>
                  <a:pt x="55905" y="68770"/>
                </a:lnTo>
                <a:lnTo>
                  <a:pt x="95534" y="68770"/>
                </a:lnTo>
                <a:lnTo>
                  <a:pt x="95764" y="68351"/>
                </a:lnTo>
                <a:lnTo>
                  <a:pt x="98293" y="59112"/>
                </a:lnTo>
                <a:lnTo>
                  <a:pt x="99136" y="48323"/>
                </a:lnTo>
                <a:lnTo>
                  <a:pt x="98316" y="37505"/>
                </a:lnTo>
                <a:lnTo>
                  <a:pt x="95856" y="28181"/>
                </a:lnTo>
                <a:lnTo>
                  <a:pt x="95130" y="26796"/>
                </a:lnTo>
                <a:close/>
              </a:path>
              <a:path w="697865" h="129540">
                <a:moveTo>
                  <a:pt x="168275" y="2857"/>
                </a:moveTo>
                <a:lnTo>
                  <a:pt x="120929" y="2857"/>
                </a:lnTo>
                <a:lnTo>
                  <a:pt x="120929" y="127723"/>
                </a:lnTo>
                <a:lnTo>
                  <a:pt x="148793" y="127723"/>
                </a:lnTo>
                <a:lnTo>
                  <a:pt x="148793" y="87883"/>
                </a:lnTo>
                <a:lnTo>
                  <a:pt x="201871" y="87883"/>
                </a:lnTo>
                <a:lnTo>
                  <a:pt x="198462" y="83070"/>
                </a:lnTo>
                <a:lnTo>
                  <a:pt x="208856" y="77362"/>
                </a:lnTo>
                <a:lnTo>
                  <a:pt x="216282" y="68999"/>
                </a:lnTo>
                <a:lnTo>
                  <a:pt x="218393" y="63779"/>
                </a:lnTo>
                <a:lnTo>
                  <a:pt x="148793" y="63779"/>
                </a:lnTo>
                <a:lnTo>
                  <a:pt x="148793" y="26796"/>
                </a:lnTo>
                <a:lnTo>
                  <a:pt x="219469" y="26796"/>
                </a:lnTo>
                <a:lnTo>
                  <a:pt x="219119" y="25496"/>
                </a:lnTo>
                <a:lnTo>
                  <a:pt x="181786" y="3471"/>
                </a:lnTo>
                <a:lnTo>
                  <a:pt x="168275" y="2857"/>
                </a:lnTo>
                <a:close/>
              </a:path>
              <a:path w="697865" h="129540">
                <a:moveTo>
                  <a:pt x="201871" y="87883"/>
                </a:moveTo>
                <a:lnTo>
                  <a:pt x="168097" y="87883"/>
                </a:lnTo>
                <a:lnTo>
                  <a:pt x="195783" y="127723"/>
                </a:lnTo>
                <a:lnTo>
                  <a:pt x="230085" y="127723"/>
                </a:lnTo>
                <a:lnTo>
                  <a:pt x="201871" y="87883"/>
                </a:lnTo>
                <a:close/>
              </a:path>
              <a:path w="697865" h="129540">
                <a:moveTo>
                  <a:pt x="219469" y="26796"/>
                </a:moveTo>
                <a:lnTo>
                  <a:pt x="178625" y="26796"/>
                </a:lnTo>
                <a:lnTo>
                  <a:pt x="184886" y="28041"/>
                </a:lnTo>
                <a:lnTo>
                  <a:pt x="192024" y="33045"/>
                </a:lnTo>
                <a:lnTo>
                  <a:pt x="193814" y="37668"/>
                </a:lnTo>
                <a:lnTo>
                  <a:pt x="193814" y="51117"/>
                </a:lnTo>
                <a:lnTo>
                  <a:pt x="192087" y="56032"/>
                </a:lnTo>
                <a:lnTo>
                  <a:pt x="185178" y="62229"/>
                </a:lnTo>
                <a:lnTo>
                  <a:pt x="178689" y="63779"/>
                </a:lnTo>
                <a:lnTo>
                  <a:pt x="218393" y="63779"/>
                </a:lnTo>
                <a:lnTo>
                  <a:pt x="220738" y="57978"/>
                </a:lnTo>
                <a:lnTo>
                  <a:pt x="222224" y="44297"/>
                </a:lnTo>
                <a:lnTo>
                  <a:pt x="221448" y="34148"/>
                </a:lnTo>
                <a:lnTo>
                  <a:pt x="219469" y="26796"/>
                </a:lnTo>
                <a:close/>
              </a:path>
              <a:path w="697865" h="129540">
                <a:moveTo>
                  <a:pt x="307962" y="0"/>
                </a:moveTo>
                <a:lnTo>
                  <a:pt x="261340" y="18491"/>
                </a:lnTo>
                <a:lnTo>
                  <a:pt x="242404" y="64490"/>
                </a:lnTo>
                <a:lnTo>
                  <a:pt x="243588" y="77680"/>
                </a:lnTo>
                <a:lnTo>
                  <a:pt x="271355" y="118576"/>
                </a:lnTo>
                <a:lnTo>
                  <a:pt x="307962" y="128981"/>
                </a:lnTo>
                <a:lnTo>
                  <a:pt x="321262" y="127824"/>
                </a:lnTo>
                <a:lnTo>
                  <a:pt x="333465" y="124355"/>
                </a:lnTo>
                <a:lnTo>
                  <a:pt x="344575" y="118576"/>
                </a:lnTo>
                <a:lnTo>
                  <a:pt x="354596" y="110489"/>
                </a:lnTo>
                <a:lnTo>
                  <a:pt x="359493" y="104686"/>
                </a:lnTo>
                <a:lnTo>
                  <a:pt x="308051" y="104686"/>
                </a:lnTo>
                <a:lnTo>
                  <a:pt x="300545" y="103954"/>
                </a:lnTo>
                <a:lnTo>
                  <a:pt x="271661" y="72618"/>
                </a:lnTo>
                <a:lnTo>
                  <a:pt x="270992" y="64579"/>
                </a:lnTo>
                <a:lnTo>
                  <a:pt x="271661" y="56533"/>
                </a:lnTo>
                <a:lnTo>
                  <a:pt x="300545" y="25031"/>
                </a:lnTo>
                <a:lnTo>
                  <a:pt x="308051" y="24295"/>
                </a:lnTo>
                <a:lnTo>
                  <a:pt x="359495" y="24295"/>
                </a:lnTo>
                <a:lnTo>
                  <a:pt x="354596" y="18491"/>
                </a:lnTo>
                <a:lnTo>
                  <a:pt x="344575" y="10399"/>
                </a:lnTo>
                <a:lnTo>
                  <a:pt x="333465" y="4621"/>
                </a:lnTo>
                <a:lnTo>
                  <a:pt x="321262" y="1155"/>
                </a:lnTo>
                <a:lnTo>
                  <a:pt x="307962" y="0"/>
                </a:lnTo>
                <a:close/>
              </a:path>
              <a:path w="697865" h="129540">
                <a:moveTo>
                  <a:pt x="359495" y="24295"/>
                </a:moveTo>
                <a:lnTo>
                  <a:pt x="308051" y="24295"/>
                </a:lnTo>
                <a:lnTo>
                  <a:pt x="315562" y="25031"/>
                </a:lnTo>
                <a:lnTo>
                  <a:pt x="322456" y="27239"/>
                </a:lnTo>
                <a:lnTo>
                  <a:pt x="345122" y="64579"/>
                </a:lnTo>
                <a:lnTo>
                  <a:pt x="344453" y="72618"/>
                </a:lnTo>
                <a:lnTo>
                  <a:pt x="315562" y="103954"/>
                </a:lnTo>
                <a:lnTo>
                  <a:pt x="308051" y="104686"/>
                </a:lnTo>
                <a:lnTo>
                  <a:pt x="359493" y="104686"/>
                </a:lnTo>
                <a:lnTo>
                  <a:pt x="362873" y="100679"/>
                </a:lnTo>
                <a:lnTo>
                  <a:pt x="368787" y="89742"/>
                </a:lnTo>
                <a:lnTo>
                  <a:pt x="372336" y="77680"/>
                </a:lnTo>
                <a:lnTo>
                  <a:pt x="373519" y="64490"/>
                </a:lnTo>
                <a:lnTo>
                  <a:pt x="372336" y="51298"/>
                </a:lnTo>
                <a:lnTo>
                  <a:pt x="368787" y="39233"/>
                </a:lnTo>
                <a:lnTo>
                  <a:pt x="362873" y="28296"/>
                </a:lnTo>
                <a:lnTo>
                  <a:pt x="359495" y="24295"/>
                </a:lnTo>
                <a:close/>
              </a:path>
              <a:path w="697865" h="129540">
                <a:moveTo>
                  <a:pt x="396925" y="91465"/>
                </a:moveTo>
                <a:lnTo>
                  <a:pt x="382460" y="111467"/>
                </a:lnTo>
                <a:lnTo>
                  <a:pt x="391211" y="119052"/>
                </a:lnTo>
                <a:lnTo>
                  <a:pt x="400678" y="124469"/>
                </a:lnTo>
                <a:lnTo>
                  <a:pt x="410860" y="127719"/>
                </a:lnTo>
                <a:lnTo>
                  <a:pt x="421754" y="128803"/>
                </a:lnTo>
                <a:lnTo>
                  <a:pt x="430367" y="128110"/>
                </a:lnTo>
                <a:lnTo>
                  <a:pt x="459967" y="103830"/>
                </a:lnTo>
                <a:lnTo>
                  <a:pt x="460020" y="103606"/>
                </a:lnTo>
                <a:lnTo>
                  <a:pt x="420509" y="103606"/>
                </a:lnTo>
                <a:lnTo>
                  <a:pt x="414413" y="102848"/>
                </a:lnTo>
                <a:lnTo>
                  <a:pt x="408451" y="100574"/>
                </a:lnTo>
                <a:lnTo>
                  <a:pt x="402621" y="96780"/>
                </a:lnTo>
                <a:lnTo>
                  <a:pt x="396925" y="91465"/>
                </a:lnTo>
                <a:close/>
              </a:path>
              <a:path w="697865" h="129540">
                <a:moveTo>
                  <a:pt x="462851" y="2857"/>
                </a:moveTo>
                <a:lnTo>
                  <a:pt x="397814" y="2857"/>
                </a:lnTo>
                <a:lnTo>
                  <a:pt x="397814" y="26796"/>
                </a:lnTo>
                <a:lnTo>
                  <a:pt x="434797" y="26796"/>
                </a:lnTo>
                <a:lnTo>
                  <a:pt x="434797" y="91465"/>
                </a:lnTo>
                <a:lnTo>
                  <a:pt x="433400" y="96011"/>
                </a:lnTo>
                <a:lnTo>
                  <a:pt x="427799" y="102095"/>
                </a:lnTo>
                <a:lnTo>
                  <a:pt x="424434" y="103606"/>
                </a:lnTo>
                <a:lnTo>
                  <a:pt x="460020" y="103606"/>
                </a:lnTo>
                <a:lnTo>
                  <a:pt x="462130" y="94775"/>
                </a:lnTo>
                <a:lnTo>
                  <a:pt x="462851" y="84315"/>
                </a:lnTo>
                <a:lnTo>
                  <a:pt x="462851" y="2857"/>
                </a:lnTo>
                <a:close/>
              </a:path>
              <a:path w="697865" h="129540">
                <a:moveTo>
                  <a:pt x="582536" y="2857"/>
                </a:moveTo>
                <a:lnTo>
                  <a:pt x="492493" y="2857"/>
                </a:lnTo>
                <a:lnTo>
                  <a:pt x="492493" y="127723"/>
                </a:lnTo>
                <a:lnTo>
                  <a:pt x="584492" y="127723"/>
                </a:lnTo>
                <a:lnTo>
                  <a:pt x="584492" y="103073"/>
                </a:lnTo>
                <a:lnTo>
                  <a:pt x="520369" y="103073"/>
                </a:lnTo>
                <a:lnTo>
                  <a:pt x="520369" y="77165"/>
                </a:lnTo>
                <a:lnTo>
                  <a:pt x="576275" y="77165"/>
                </a:lnTo>
                <a:lnTo>
                  <a:pt x="576275" y="53416"/>
                </a:lnTo>
                <a:lnTo>
                  <a:pt x="520369" y="53416"/>
                </a:lnTo>
                <a:lnTo>
                  <a:pt x="520369" y="27685"/>
                </a:lnTo>
                <a:lnTo>
                  <a:pt x="582536" y="27685"/>
                </a:lnTo>
                <a:lnTo>
                  <a:pt x="582536" y="2857"/>
                </a:lnTo>
                <a:close/>
              </a:path>
              <a:path w="697865" h="129540">
                <a:moveTo>
                  <a:pt x="662203" y="26974"/>
                </a:moveTo>
                <a:lnTo>
                  <a:pt x="634339" y="26974"/>
                </a:lnTo>
                <a:lnTo>
                  <a:pt x="634339" y="127723"/>
                </a:lnTo>
                <a:lnTo>
                  <a:pt x="662203" y="127723"/>
                </a:lnTo>
                <a:lnTo>
                  <a:pt x="662203" y="26974"/>
                </a:lnTo>
                <a:close/>
              </a:path>
              <a:path w="697865" h="129540">
                <a:moveTo>
                  <a:pt x="697572" y="2857"/>
                </a:moveTo>
                <a:lnTo>
                  <a:pt x="598970" y="2857"/>
                </a:lnTo>
                <a:lnTo>
                  <a:pt x="598970" y="26974"/>
                </a:lnTo>
                <a:lnTo>
                  <a:pt x="697572" y="26974"/>
                </a:lnTo>
                <a:lnTo>
                  <a:pt x="697572" y="2857"/>
                </a:lnTo>
                <a:close/>
              </a:path>
            </a:pathLst>
          </a:custGeom>
          <a:solidFill>
            <a:srgbClr val="521379"/>
          </a:solidFill>
        </p:spPr>
        <p:txBody>
          <a:bodyPr wrap="square" lIns="0" tIns="0" rIns="0" bIns="0" rtlCol="0"/>
          <a:lstStyle/>
          <a:p>
            <a:endParaRPr/>
          </a:p>
        </p:txBody>
      </p:sp>
      <p:sp>
        <p:nvSpPr>
          <p:cNvPr id="7" name="object 7"/>
          <p:cNvSpPr/>
          <p:nvPr/>
        </p:nvSpPr>
        <p:spPr>
          <a:xfrm>
            <a:off x="0" y="1574794"/>
            <a:ext cx="3923665" cy="8178800"/>
          </a:xfrm>
          <a:custGeom>
            <a:avLst/>
            <a:gdLst/>
            <a:ahLst/>
            <a:cxnLst/>
            <a:rect l="l" t="t" r="r" b="b"/>
            <a:pathLst>
              <a:path w="3923665" h="8178800">
                <a:moveTo>
                  <a:pt x="3911727" y="0"/>
                </a:moveTo>
                <a:lnTo>
                  <a:pt x="2519057" y="0"/>
                </a:lnTo>
                <a:lnTo>
                  <a:pt x="0" y="4281474"/>
                </a:lnTo>
                <a:lnTo>
                  <a:pt x="0" y="6929716"/>
                </a:lnTo>
                <a:lnTo>
                  <a:pt x="2310803" y="3071685"/>
                </a:lnTo>
                <a:lnTo>
                  <a:pt x="2321814" y="8178800"/>
                </a:lnTo>
                <a:lnTo>
                  <a:pt x="3923411" y="8178800"/>
                </a:lnTo>
                <a:lnTo>
                  <a:pt x="3911727" y="0"/>
                </a:lnTo>
                <a:close/>
              </a:path>
            </a:pathLst>
          </a:custGeom>
          <a:solidFill>
            <a:srgbClr val="521379"/>
          </a:solidFill>
        </p:spPr>
        <p:txBody>
          <a:bodyPr wrap="square" lIns="0" tIns="0" rIns="0" bIns="0" rtlCol="0"/>
          <a:lstStyle/>
          <a:p>
            <a:endParaRPr dirty="0"/>
          </a:p>
        </p:txBody>
      </p:sp>
      <p:sp>
        <p:nvSpPr>
          <p:cNvPr id="9" name="Espace réservé du numéro de diapositive 8">
            <a:extLst>
              <a:ext uri="{FF2B5EF4-FFF2-40B4-BE49-F238E27FC236}">
                <a16:creationId xmlns:a16="http://schemas.microsoft.com/office/drawing/2014/main" id="{D616AE0A-EA9D-45E4-B322-2672CE3597EB}"/>
              </a:ext>
            </a:extLst>
          </p:cNvPr>
          <p:cNvSpPr>
            <a:spLocks noGrp="1"/>
          </p:cNvSpPr>
          <p:nvPr>
            <p:ph type="sldNum" sz="quarter" idx="7"/>
          </p:nvPr>
        </p:nvSpPr>
        <p:spPr/>
        <p:txBody>
          <a:bodyPr/>
          <a:lstStyle/>
          <a:p>
            <a:fld id="{B6F15528-21DE-4FAA-801E-634DDDAF4B2B}" type="slidenum">
              <a:rPr lang="fr-FR" smtClean="0"/>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711904" y="520638"/>
            <a:ext cx="12118187" cy="1085867"/>
          </a:xfrm>
          <a:prstGeom prst="rect">
            <a:avLst/>
          </a:prstGeom>
        </p:spPr>
        <p:txBody>
          <a:bodyPr spcFirstLastPara="1" wrap="square" lIns="130027" tIns="130027" rIns="130027" bIns="130027" anchor="t" anchorCtr="0">
            <a:noAutofit/>
          </a:bodyPr>
          <a:lstStyle/>
          <a:p>
            <a:pPr algn="l" rtl="0"/>
            <a:r>
              <a:rPr lang="en" dirty="0"/>
              <a:t>Collaborative motor actions </a:t>
            </a:r>
            <a:endParaRPr dirty="0"/>
          </a:p>
        </p:txBody>
      </p:sp>
      <p:sp>
        <p:nvSpPr>
          <p:cNvPr id="110" name="Google Shape;110;p20"/>
          <p:cNvSpPr txBox="1">
            <a:spLocks noGrp="1"/>
          </p:cNvSpPr>
          <p:nvPr>
            <p:ph type="body" idx="1"/>
          </p:nvPr>
        </p:nvSpPr>
        <p:spPr>
          <a:xfrm>
            <a:off x="0" y="1637546"/>
            <a:ext cx="13004800" cy="6478507"/>
          </a:xfrm>
          <a:prstGeom prst="rect">
            <a:avLst/>
          </a:prstGeom>
        </p:spPr>
        <p:txBody>
          <a:bodyPr spcFirstLastPara="1" wrap="square" lIns="130027" tIns="130027" rIns="130027" bIns="130027" anchor="t" anchorCtr="0">
            <a:noAutofit/>
          </a:bodyPr>
          <a:lstStyle/>
          <a:p>
            <a:pPr indent="-505734" algn="l" rtl="0">
              <a:buSzPts val="2000"/>
            </a:pPr>
            <a:r>
              <a:rPr lang="en" sz="2800" u="sng" dirty="0">
                <a:latin typeface="Montserrat Medium" panose="00000600000000000000" pitchFamily="2" charset="0"/>
              </a:rPr>
              <a:t>Definition</a:t>
            </a:r>
            <a:br>
              <a:rPr lang="en" sz="2800" dirty="0">
                <a:latin typeface="Montserrat Medium" panose="00000600000000000000" pitchFamily="2" charset="0"/>
              </a:rPr>
            </a:br>
            <a:r>
              <a:rPr lang="en" sz="2800" dirty="0">
                <a:latin typeface="Montserrat Medium" panose="00000600000000000000" pitchFamily="2" charset="0"/>
              </a:rPr>
              <a:t>a collaborative driving action is an action that is carried out by two people.</a:t>
            </a:r>
            <a:br>
              <a:rPr lang="en" sz="2800" dirty="0">
                <a:latin typeface="Montserrat Medium" panose="00000600000000000000" pitchFamily="2" charset="0"/>
              </a:rPr>
            </a:br>
            <a:r>
              <a:rPr lang="fr-FR" sz="2800" dirty="0">
                <a:latin typeface="Montserrat Medium" panose="00000600000000000000" pitchFamily="2" charset="0"/>
              </a:rPr>
              <a:t>by holding together an object</a:t>
            </a:r>
            <a:br>
              <a:rPr lang="en" sz="2800" dirty="0">
                <a:latin typeface="Montserrat Medium" panose="00000600000000000000" pitchFamily="2" charset="0"/>
              </a:rPr>
            </a:br>
            <a:endParaRPr sz="2800" dirty="0">
              <a:latin typeface="Montserrat Medium" panose="00000600000000000000" pitchFamily="2" charset="0"/>
            </a:endParaRPr>
          </a:p>
          <a:p>
            <a:pPr indent="-505734" algn="l" rtl="0">
              <a:buSzPts val="2000"/>
            </a:pPr>
            <a:r>
              <a:rPr lang="en" sz="2800" u="sng" dirty="0">
                <a:latin typeface="Montserrat Medium" panose="00000600000000000000" pitchFamily="2" charset="0"/>
              </a:rPr>
              <a:t>Examples</a:t>
            </a:r>
            <a:endParaRPr sz="2800" u="sng" dirty="0">
              <a:latin typeface="Montserrat Medium" panose="00000600000000000000" pitchFamily="2" charset="0"/>
            </a:endParaRPr>
          </a:p>
          <a:p>
            <a:pPr lvl="1" indent="-505734" algn="l" rtl="0">
              <a:spcBef>
                <a:spcPts val="0"/>
              </a:spcBef>
              <a:buSzPts val="2000"/>
            </a:pPr>
            <a:r>
              <a:rPr lang="en" sz="2800" dirty="0">
                <a:latin typeface="Montserrat Medium" panose="00000600000000000000" pitchFamily="2" charset="0"/>
              </a:rPr>
              <a:t>carry together a basket that is too heavy to carry alone</a:t>
            </a:r>
            <a:endParaRPr sz="2800" dirty="0">
              <a:latin typeface="Montserrat Medium" panose="00000600000000000000" pitchFamily="2" charset="0"/>
            </a:endParaRPr>
          </a:p>
          <a:p>
            <a:pPr lvl="1" indent="-505734" algn="l" rtl="0">
              <a:spcBef>
                <a:spcPts val="0"/>
              </a:spcBef>
              <a:buSzPts val="2000"/>
            </a:pPr>
            <a:r>
              <a:rPr lang="en" sz="2800" dirty="0">
                <a:latin typeface="Montserrat Medium" panose="00000600000000000000" pitchFamily="2" charset="0"/>
              </a:rPr>
              <a:t>move a piece of furniture together by pivoting it through a door</a:t>
            </a:r>
            <a:endParaRPr sz="2800" dirty="0">
              <a:latin typeface="Montserrat Medium" panose="00000600000000000000" pitchFamily="2" charset="0"/>
            </a:endParaRPr>
          </a:p>
          <a:p>
            <a:pPr marL="1300460" indent="0" algn="l" rtl="0">
              <a:spcBef>
                <a:spcPts val="2276"/>
              </a:spcBef>
              <a:spcAft>
                <a:spcPts val="2276"/>
              </a:spcAft>
              <a:buNone/>
            </a:pPr>
            <a:endParaRPr sz="2800" dirty="0">
              <a:latin typeface="Montserrat Medium" panose="00000600000000000000" pitchFamily="2" charset="0"/>
            </a:endParaRPr>
          </a:p>
        </p:txBody>
      </p:sp>
      <p:pic>
        <p:nvPicPr>
          <p:cNvPr id="111" name="Google Shape;111;p20"/>
          <p:cNvPicPr preferRelativeResize="0"/>
          <p:nvPr/>
        </p:nvPicPr>
        <p:blipFill>
          <a:blip r:embed="rId3">
            <a:alphaModFix/>
          </a:blip>
          <a:stretch>
            <a:fillRect/>
          </a:stretch>
        </p:blipFill>
        <p:spPr>
          <a:xfrm>
            <a:off x="895852" y="5524579"/>
            <a:ext cx="4311148" cy="3162222"/>
          </a:xfrm>
          <a:prstGeom prst="rect">
            <a:avLst/>
          </a:prstGeom>
          <a:noFill/>
          <a:ln>
            <a:noFill/>
          </a:ln>
        </p:spPr>
      </p:pic>
      <p:sp>
        <p:nvSpPr>
          <p:cNvPr id="2" name="Espace réservé du numéro de diapositive 1">
            <a:extLst>
              <a:ext uri="{FF2B5EF4-FFF2-40B4-BE49-F238E27FC236}">
                <a16:creationId xmlns:a16="http://schemas.microsoft.com/office/drawing/2014/main" id="{FDC3EB0F-499E-41B9-9732-60591D1DE2BD}"/>
              </a:ext>
            </a:extLst>
          </p:cNvPr>
          <p:cNvSpPr>
            <a:spLocks noGrp="1"/>
          </p:cNvSpPr>
          <p:nvPr>
            <p:ph type="sldNum" idx="12"/>
          </p:nvPr>
        </p:nvSpPr>
        <p:spPr/>
        <p:txBody>
          <a:bodyPr/>
          <a:lstStyle/>
          <a:p>
            <a:fld id="{00000000-1234-1234-1234-123412341234}" type="slidenum">
              <a:rPr lang="fr-FR" smtClean="0"/>
              <a:pPr/>
              <a:t>9</a:t>
            </a:fld>
            <a:endParaRPr lang="fr-FR"/>
          </a:p>
        </p:txBody>
      </p:sp>
      <p:sp>
        <p:nvSpPr>
          <p:cNvPr id="3" name="ZoneTexte 2">
            <a:extLst>
              <a:ext uri="{FF2B5EF4-FFF2-40B4-BE49-F238E27FC236}">
                <a16:creationId xmlns:a16="http://schemas.microsoft.com/office/drawing/2014/main" id="{3CA530F7-8122-43FA-84D5-751EFE725141}"/>
              </a:ext>
            </a:extLst>
          </p:cNvPr>
          <p:cNvSpPr txBox="1"/>
          <p:nvPr/>
        </p:nvSpPr>
        <p:spPr>
          <a:xfrm>
            <a:off x="1082306" y="8823517"/>
            <a:ext cx="4027641" cy="646331"/>
          </a:xfrm>
          <a:prstGeom prst="rect">
            <a:avLst/>
          </a:prstGeom>
          <a:noFill/>
        </p:spPr>
        <p:txBody>
          <a:bodyPr wrap="none" rtlCol="0">
            <a:spAutoFit/>
          </a:bodyPr>
          <a:lstStyle/>
          <a:p>
            <a:r>
              <a:rPr lang="en-US" dirty="0"/>
              <a:t>Laurel &amp; Hardy 'The Music Box' 1932 film</a:t>
            </a:r>
          </a:p>
          <a:p>
            <a:endParaRPr lang="fr-FR" dirty="0"/>
          </a:p>
        </p:txBody>
      </p:sp>
      <p:pic>
        <p:nvPicPr>
          <p:cNvPr id="4" name="Image 3">
            <a:extLst>
              <a:ext uri="{FF2B5EF4-FFF2-40B4-BE49-F238E27FC236}">
                <a16:creationId xmlns:a16="http://schemas.microsoft.com/office/drawing/2014/main" id="{3077A147-174A-4F8D-B708-AACAA5E95025}"/>
              </a:ext>
            </a:extLst>
          </p:cNvPr>
          <p:cNvPicPr>
            <a:picLocks noChangeAspect="1"/>
          </p:cNvPicPr>
          <p:nvPr/>
        </p:nvPicPr>
        <p:blipFill>
          <a:blip r:embed="rId4"/>
          <a:stretch>
            <a:fillRect/>
          </a:stretch>
        </p:blipFill>
        <p:spPr>
          <a:xfrm>
            <a:off x="7264400" y="5448179"/>
            <a:ext cx="4443433" cy="3315022"/>
          </a:xfrm>
          <a:prstGeom prst="rect">
            <a:avLst/>
          </a:prstGeom>
        </p:spPr>
      </p:pic>
      <p:sp>
        <p:nvSpPr>
          <p:cNvPr id="9" name="ZoneTexte 8">
            <a:extLst>
              <a:ext uri="{FF2B5EF4-FFF2-40B4-BE49-F238E27FC236}">
                <a16:creationId xmlns:a16="http://schemas.microsoft.com/office/drawing/2014/main" id="{0B692FEF-3936-453E-957F-97B8AC354D15}"/>
              </a:ext>
            </a:extLst>
          </p:cNvPr>
          <p:cNvSpPr txBox="1"/>
          <p:nvPr/>
        </p:nvSpPr>
        <p:spPr>
          <a:xfrm>
            <a:off x="7285789" y="8909796"/>
            <a:ext cx="2031390" cy="646331"/>
          </a:xfrm>
          <a:prstGeom prst="rect">
            <a:avLst/>
          </a:prstGeom>
          <a:noFill/>
        </p:spPr>
        <p:txBody>
          <a:bodyPr wrap="none" rtlCol="0">
            <a:spAutoFit/>
          </a:bodyPr>
          <a:lstStyle/>
          <a:p>
            <a:r>
              <a:rPr lang="en-US" dirty="0" err="1"/>
              <a:t>Bike </a:t>
            </a:r>
            <a:r>
              <a:rPr lang="en-US" dirty="0"/>
              <a:t>with 2 </a:t>
            </a:r>
            <a:r>
              <a:rPr lang="en-US" dirty="0" err="1"/>
              <a:t>handlebars </a:t>
            </a:r>
            <a:endParaRPr lang="en-US" dirty="0"/>
          </a:p>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2672</TotalTime>
  <Words>3877</Words>
  <Application>Microsoft Office PowerPoint</Application>
  <PresentationFormat>Personnalisé</PresentationFormat>
  <Paragraphs>356</Paragraphs>
  <Slides>60</Slides>
  <Notes>38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60</vt:i4>
      </vt:variant>
    </vt:vector>
  </HeadingPairs>
  <TitlesOfParts>
    <vt:vector size="65" baseType="lpstr">
      <vt:lpstr>Calibri</vt:lpstr>
      <vt:lpstr>Montserrat</vt:lpstr>
      <vt:lpstr>Montserrat Medium</vt:lpstr>
      <vt:lpstr>Montserrat-Medium</vt:lpstr>
      <vt:lpstr>Office Theme</vt:lpstr>
      <vt:lpstr>Training in the use of collaborative motor actions  with and without  the software resulting from the project </vt:lpstr>
      <vt:lpstr>Présentation PowerPoint</vt:lpstr>
      <vt:lpstr>Who is this document intended for </vt:lpstr>
      <vt:lpstr>The MIMETIC project </vt:lpstr>
      <vt:lpstr>The MIMETIC project was carried out by </vt:lpstr>
      <vt:lpstr>Link to other deliverables </vt:lpstr>
      <vt:lpstr>PLAN </vt:lpstr>
      <vt:lpstr>Présentation PowerPoint</vt:lpstr>
      <vt:lpstr>Collaborative motor actions </vt:lpstr>
      <vt:lpstr>Collaborative motor actions </vt:lpstr>
      <vt:lpstr>Collaborative motor actions  and children with severe non-verbal ASDs </vt:lpstr>
      <vt:lpstr>Library of collaborative motor actions without the MIMETIC platform </vt:lpstr>
      <vt:lpstr>Training program </vt:lpstr>
      <vt:lpstr>Présentation PowerPoint</vt:lpstr>
      <vt:lpstr>New Technologies for Autism </vt:lpstr>
      <vt:lpstr>Objectives of the MIMETIC platform </vt:lpstr>
      <vt:lpstr>Objectives of the MIMETIC platform </vt:lpstr>
      <vt:lpstr>Adjustable height of the device  to adapt to the size of the children </vt:lpstr>
      <vt:lpstr>Objects of the MIMETIC platform </vt:lpstr>
      <vt:lpstr>Global view of the MIMETIC platform </vt:lpstr>
      <vt:lpstr>Overview of the  MIMETIC platform </vt:lpstr>
      <vt:lpstr>Remote control </vt:lpstr>
      <vt:lpstr>The two virtual agents </vt:lpstr>
      <vt:lpstr>The two virtual agents  behave differently </vt:lpstr>
      <vt:lpstr>Graphic animations </vt:lpstr>
      <vt:lpstr>Présentation PowerPoint</vt:lpstr>
      <vt:lpstr>Adapt the protocol to the specifics  of each child </vt:lpstr>
      <vt:lpstr>1) Familiarization phase  with the platform</vt:lpstr>
      <vt:lpstr>Familiarization phase with the place and the platform </vt:lpstr>
      <vt:lpstr>1) Familiarization phase with the place and the platform </vt:lpstr>
      <vt:lpstr>1) Familiarization phase with the platform </vt:lpstr>
      <vt:lpstr>1) Familiarization phase with the platform </vt:lpstr>
      <vt:lpstr>1) Familiarization phase with the platform </vt:lpstr>
      <vt:lpstr>2) Learning phase of coordination with the Michou avatar who follows the child</vt:lpstr>
      <vt:lpstr>2) Coordination learning phase  with the avatar Michou who imitates the child </vt:lpstr>
      <vt:lpstr>2) Coordination learning phase  with the avatar Michou following the child </vt:lpstr>
      <vt:lpstr>2) Coordination learning phase  with the avatar Michou following the child </vt:lpstr>
      <vt:lpstr>2) Coordination learning phase  with the avatar Michou following the child </vt:lpstr>
      <vt:lpstr>2) Coordination learning phase  with the avatar Michou following the child </vt:lpstr>
      <vt:lpstr>2) Coordination learning phase  with the avatar Michou following the child </vt:lpstr>
      <vt:lpstr>2) Coordination learning phase  with the avatar Michou following the child </vt:lpstr>
      <vt:lpstr>3) Phase of adaptation to the speed, path and direction of the avatar that the child must follow.</vt:lpstr>
      <vt:lpstr>3) Phase of adaptation to the speed, path and direction of the avatar that the child must follow. </vt:lpstr>
      <vt:lpstr>3) Phase of adaptation to the speed, path and direction of the avatar that the child must follow. </vt:lpstr>
      <vt:lpstr>3) Phase of adaptation to the speed, path and direction of the avatar that the child must follow. </vt:lpstr>
      <vt:lpstr>3) Phase of adaptation to the speed, path and direction of the avatar that the child must follow. </vt:lpstr>
      <vt:lpstr>3) Phase of adaptation to the speed, path and direction of the avatar that the child must follow. </vt:lpstr>
      <vt:lpstr>3) Phase of adaptation to the speed, path and direction of the avatar that the child must follow. </vt:lpstr>
      <vt:lpstr>3) Phase of adaptation to the speed, path and direction of the avatar that the child must follow.</vt:lpstr>
      <vt:lpstr>3) Phase of adaptation to the speed, path and direction of the avatar that the child must follow.</vt:lpstr>
      <vt:lpstr>Evaluation</vt:lpstr>
      <vt:lpstr>Evaluation with children with TEDyBEAR ASD  (Nadel &amp; Martin, ARAPI Newsletter forthcoming) (Nadel et al. in preparation)</vt:lpstr>
      <vt:lpstr>Evaluation with children with TEDyBEAR ASD  (Nadel &amp; Martin, ARAPI Newsletter forthcoming) (Nadel et al. in preparation)</vt:lpstr>
      <vt:lpstr>Trajectory visualization program </vt:lpstr>
      <vt:lpstr>Présentation PowerPoint</vt:lpstr>
      <vt:lpstr>Technical Appendix</vt:lpstr>
      <vt:lpstr>Photos of the platform assembly</vt:lpstr>
      <vt:lpstr>4 videos explaining how to mount  the platform (total duration 1 hour)</vt:lpstr>
      <vt:lpstr>Available Resources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à l’utilisation  d’actions motrices  collaboratives avec et sans le logiciel  issus du projet</dc:title>
  <dc:creator>Jean-Claude Martin</dc:creator>
  <cp:lastModifiedBy>Jean-Claude Martin</cp:lastModifiedBy>
  <cp:revision>62</cp:revision>
  <dcterms:created xsi:type="dcterms:W3CDTF">2020-12-22T09:21:20Z</dcterms:created>
  <dcterms:modified xsi:type="dcterms:W3CDTF">2021-02-20T09:52:13Z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2020-12-22T00:00:00Z</vt:filetime>
  </property>
  <property fmtid="{D5CDD505-2E9C-101B-9397-08002B2CF9AE}" pid="3" name="Creator">
    <vt:lpwstr>Adobe InDesign 15.1 (Macintosh)</vt:lpwstr>
  </property>
  <property fmtid="{D5CDD505-2E9C-101B-9397-08002B2CF9AE}" pid="4" name="LastSaved">
    <vt:filetime>2020-12-22T00:00:00Z</vt:filetime>
  </property>
</Properties>
</file>